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8" r:id="rId1"/>
  </p:sldMasterIdLst>
  <p:notesMasterIdLst>
    <p:notesMasterId r:id="rId50"/>
  </p:notesMasterIdLst>
  <p:sldIdLst>
    <p:sldId id="256" r:id="rId2"/>
    <p:sldId id="1487" r:id="rId3"/>
    <p:sldId id="1936" r:id="rId4"/>
    <p:sldId id="1937" r:id="rId5"/>
    <p:sldId id="1500" r:id="rId6"/>
    <p:sldId id="352" r:id="rId7"/>
    <p:sldId id="1512" r:id="rId8"/>
    <p:sldId id="1514" r:id="rId9"/>
    <p:sldId id="1499" r:id="rId10"/>
    <p:sldId id="1502" r:id="rId11"/>
    <p:sldId id="1957" r:id="rId12"/>
    <p:sldId id="492" r:id="rId13"/>
    <p:sldId id="1511" r:id="rId14"/>
    <p:sldId id="1960" r:id="rId15"/>
    <p:sldId id="1961" r:id="rId16"/>
    <p:sldId id="353" r:id="rId17"/>
    <p:sldId id="356" r:id="rId18"/>
    <p:sldId id="1958" r:id="rId19"/>
    <p:sldId id="1504" r:id="rId20"/>
    <p:sldId id="368" r:id="rId21"/>
    <p:sldId id="348" r:id="rId22"/>
    <p:sldId id="1483" r:id="rId23"/>
    <p:sldId id="430" r:id="rId24"/>
    <p:sldId id="1485" r:id="rId25"/>
    <p:sldId id="1939" r:id="rId26"/>
    <p:sldId id="1490" r:id="rId27"/>
    <p:sldId id="1948" r:id="rId28"/>
    <p:sldId id="1949" r:id="rId29"/>
    <p:sldId id="1950" r:id="rId30"/>
    <p:sldId id="1940" r:id="rId31"/>
    <p:sldId id="1941" r:id="rId32"/>
    <p:sldId id="1942" r:id="rId33"/>
    <p:sldId id="1951" r:id="rId34"/>
    <p:sldId id="1952" r:id="rId35"/>
    <p:sldId id="1953" r:id="rId36"/>
    <p:sldId id="1954" r:id="rId37"/>
    <p:sldId id="1955" r:id="rId38"/>
    <p:sldId id="1963" r:id="rId39"/>
    <p:sldId id="1970" r:id="rId40"/>
    <p:sldId id="1971" r:id="rId41"/>
    <p:sldId id="1946" r:id="rId42"/>
    <p:sldId id="1966" r:id="rId43"/>
    <p:sldId id="1967" r:id="rId44"/>
    <p:sldId id="1969" r:id="rId45"/>
    <p:sldId id="1972" r:id="rId46"/>
    <p:sldId id="1496" r:id="rId47"/>
    <p:sldId id="1498" r:id="rId48"/>
    <p:sldId id="1509" r:id="rId49"/>
  </p:sldIdLst>
  <p:sldSz cx="9144000" cy="6858000" type="screen4x3"/>
  <p:notesSz cx="6794500" cy="99822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rin Chauviré Geib" initials="KCG" lastIdx="6" clrIdx="0">
    <p:extLst>
      <p:ext uri="{19B8F6BF-5375-455C-9EA6-DF929625EA0E}">
        <p15:presenceInfo xmlns:p15="http://schemas.microsoft.com/office/powerpoint/2012/main" userId="Katrin Chauviré Geib" providerId="None"/>
      </p:ext>
    </p:extLst>
  </p:cmAuthor>
  <p:cmAuthor id="2" name="Chauviré-Geib Katrin" initials="GK" lastIdx="25" clrIdx="1">
    <p:extLst>
      <p:ext uri="{19B8F6BF-5375-455C-9EA6-DF929625EA0E}">
        <p15:presenceInfo xmlns:p15="http://schemas.microsoft.com/office/powerpoint/2012/main" userId="Chauviré-Geib Katrin" providerId="None"/>
      </p:ext>
    </p:extLst>
  </p:cmAuthor>
  <p:cmAuthor id="3" name="Chauviré-Geib Katrin" initials="KC" lastIdx="11" clrIdx="2">
    <p:extLst>
      <p:ext uri="{19B8F6BF-5375-455C-9EA6-DF929625EA0E}">
        <p15:presenceInfo xmlns:p15="http://schemas.microsoft.com/office/powerpoint/2012/main" userId="S::Katrin.Chauvire-Geib@uniklinik-ulm.de::d2d42057-6778-4fe0-a83f-a2c1152ec332" providerId="AD"/>
      </p:ext>
    </p:extLst>
  </p:cmAuthor>
  <p:cmAuthor id="4" name="Gerke Jelena" initials="GJ" lastIdx="18" clrIdx="3">
    <p:extLst>
      <p:ext uri="{19B8F6BF-5375-455C-9EA6-DF929625EA0E}">
        <p15:presenceInfo xmlns:p15="http://schemas.microsoft.com/office/powerpoint/2012/main" userId="Gerke Jele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CCC"/>
    <a:srgbClr val="E99D8B"/>
    <a:srgbClr val="FFFFCC"/>
    <a:srgbClr val="89D7D0"/>
    <a:srgbClr val="F8E0DA"/>
    <a:srgbClr val="BDE6F2"/>
    <a:srgbClr val="FFCCCC"/>
    <a:srgbClr val="D3F0ED"/>
    <a:srgbClr val="96BEF8"/>
    <a:srgbClr val="4450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77374" autoAdjust="0"/>
  </p:normalViewPr>
  <p:slideViewPr>
    <p:cSldViewPr snapToGrid="0" snapToObjects="1">
      <p:cViewPr varScale="1">
        <p:scale>
          <a:sx n="63" d="100"/>
          <a:sy n="63" d="100"/>
        </p:scale>
        <p:origin x="1440" y="67"/>
      </p:cViewPr>
      <p:guideLst/>
    </p:cSldViewPr>
  </p:slideViewPr>
  <p:notesTextViewPr>
    <p:cViewPr>
      <p:scale>
        <a:sx n="100" d="100"/>
        <a:sy n="100" d="100"/>
      </p:scale>
      <p:origin x="0" y="0"/>
    </p:cViewPr>
  </p:notesTextViewPr>
  <p:sorterViewPr>
    <p:cViewPr>
      <p:scale>
        <a:sx n="125" d="100"/>
        <a:sy n="125" d="100"/>
      </p:scale>
      <p:origin x="0" y="-13308"/>
    </p:cViewPr>
  </p:sorterViewPr>
  <p:notesViewPr>
    <p:cSldViewPr snapToGrid="0" snapToObjects="1">
      <p:cViewPr varScale="1">
        <p:scale>
          <a:sx n="77" d="100"/>
          <a:sy n="77" d="100"/>
        </p:scale>
        <p:origin x="400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Meldungen!$B$1</c:f>
              <c:strCache>
                <c:ptCount val="1"/>
                <c:pt idx="0">
                  <c:v>Meldung Verdacht auf KiWoGe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accent2"/>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Meldungen!$A$2:$A$6</c:f>
              <c:numCache>
                <c:formatCode>General</c:formatCode>
                <c:ptCount val="5"/>
                <c:pt idx="0">
                  <c:v>2018</c:v>
                </c:pt>
                <c:pt idx="1">
                  <c:v>2019</c:v>
                </c:pt>
                <c:pt idx="2">
                  <c:v>2020</c:v>
                </c:pt>
                <c:pt idx="3">
                  <c:v>2021</c:v>
                </c:pt>
                <c:pt idx="4">
                  <c:v>2022</c:v>
                </c:pt>
              </c:numCache>
            </c:numRef>
          </c:cat>
          <c:val>
            <c:numRef>
              <c:f>Meldungen!$B$2:$B$6</c:f>
              <c:numCache>
                <c:formatCode>#,##0</c:formatCode>
                <c:ptCount val="5"/>
                <c:pt idx="0">
                  <c:v>157271</c:v>
                </c:pt>
                <c:pt idx="1">
                  <c:v>173029</c:v>
                </c:pt>
                <c:pt idx="2">
                  <c:v>194475</c:v>
                </c:pt>
                <c:pt idx="3">
                  <c:v>197759</c:v>
                </c:pt>
                <c:pt idx="4">
                  <c:v>203717</c:v>
                </c:pt>
              </c:numCache>
            </c:numRef>
          </c:val>
          <c:extLst>
            <c:ext xmlns:c16="http://schemas.microsoft.com/office/drawing/2014/chart" uri="{C3380CC4-5D6E-409C-BE32-E72D297353CC}">
              <c16:uniqueId val="{00000000-68CD-4BC9-866A-2AF355033E70}"/>
            </c:ext>
          </c:extLst>
        </c:ser>
        <c:ser>
          <c:idx val="1"/>
          <c:order val="1"/>
          <c:tx>
            <c:strRef>
              <c:f>Meldungen!$C$1</c:f>
              <c:strCache>
                <c:ptCount val="1"/>
                <c:pt idx="0">
                  <c:v>Festgestellte KiWoGe</c:v>
                </c:pt>
              </c:strCache>
            </c:strRef>
          </c:tx>
          <c:spPr>
            <a:solidFill>
              <a:schemeClr val="accent2"/>
            </a:solidFill>
            <a:ln>
              <a:noFill/>
            </a:ln>
            <a:effectLst/>
          </c:spPr>
          <c:invertIfNegative val="0"/>
          <c:dLbls>
            <c:dLbl>
              <c:idx val="0"/>
              <c:layout>
                <c:manualLayout>
                  <c:x val="7.52957046112746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0F-4B53-97A4-4A2F9F2ECA5A}"/>
                </c:ext>
              </c:extLst>
            </c:dLbl>
            <c:dLbl>
              <c:idx val="1"/>
              <c:layout>
                <c:manualLayout>
                  <c:x val="9.0354845533529397E-3"/>
                  <c:y val="3.207887260191482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0F-4B53-97A4-4A2F9F2ECA5A}"/>
                </c:ext>
              </c:extLst>
            </c:dLbl>
            <c:dLbl>
              <c:idx val="2"/>
              <c:layout>
                <c:manualLayout>
                  <c:x val="4.517742276676386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0F-4B53-97A4-4A2F9F2ECA5A}"/>
                </c:ext>
              </c:extLst>
            </c:dLbl>
            <c:dLbl>
              <c:idx val="3"/>
              <c:layout>
                <c:manualLayout>
                  <c:x val="1.0541398645578494E-2"/>
                  <c:y val="-3.207887260191482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0F-4B53-97A4-4A2F9F2ECA5A}"/>
                </c:ext>
              </c:extLst>
            </c:dLbl>
            <c:dLbl>
              <c:idx val="4"/>
              <c:layout>
                <c:manualLayout>
                  <c:x val="6.023656368901996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0F-4B53-97A4-4A2F9F2ECA5A}"/>
                </c:ext>
              </c:extLst>
            </c:dLbl>
            <c:spPr>
              <a:noFill/>
              <a:ln>
                <a:noFill/>
              </a:ln>
              <a:effectLst/>
            </c:spPr>
            <c:txPr>
              <a:bodyPr rot="0" spcFirstLastPara="1" vertOverflow="ellipsis" vert="horz" wrap="square" anchor="ctr" anchorCtr="1"/>
              <a:lstStyle/>
              <a:p>
                <a:pPr>
                  <a:defRPr sz="1600" b="0" i="0" u="none" strike="noStrike" kern="1200" baseline="0">
                    <a:solidFill>
                      <a:schemeClr val="accent2"/>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Meldungen!$A$2:$A$6</c:f>
              <c:numCache>
                <c:formatCode>General</c:formatCode>
                <c:ptCount val="5"/>
                <c:pt idx="0">
                  <c:v>2018</c:v>
                </c:pt>
                <c:pt idx="1">
                  <c:v>2019</c:v>
                </c:pt>
                <c:pt idx="2">
                  <c:v>2020</c:v>
                </c:pt>
                <c:pt idx="3">
                  <c:v>2021</c:v>
                </c:pt>
                <c:pt idx="4">
                  <c:v>2022</c:v>
                </c:pt>
              </c:numCache>
            </c:numRef>
          </c:cat>
          <c:val>
            <c:numRef>
              <c:f>Meldungen!$C$2:$C$6</c:f>
              <c:numCache>
                <c:formatCode>#,##0</c:formatCode>
                <c:ptCount val="5"/>
                <c:pt idx="0">
                  <c:v>50412</c:v>
                </c:pt>
                <c:pt idx="1">
                  <c:v>55527</c:v>
                </c:pt>
                <c:pt idx="2">
                  <c:v>60551</c:v>
                </c:pt>
                <c:pt idx="3">
                  <c:v>59948</c:v>
                </c:pt>
                <c:pt idx="4">
                  <c:v>62279</c:v>
                </c:pt>
              </c:numCache>
            </c:numRef>
          </c:val>
          <c:extLst>
            <c:ext xmlns:c16="http://schemas.microsoft.com/office/drawing/2014/chart" uri="{C3380CC4-5D6E-409C-BE32-E72D297353CC}">
              <c16:uniqueId val="{00000001-68CD-4BC9-866A-2AF355033E70}"/>
            </c:ext>
          </c:extLst>
        </c:ser>
        <c:dLbls>
          <c:dLblPos val="outEnd"/>
          <c:showLegendKey val="0"/>
          <c:showVal val="1"/>
          <c:showCatName val="0"/>
          <c:showSerName val="0"/>
          <c:showPercent val="0"/>
          <c:showBubbleSize val="0"/>
        </c:dLbls>
        <c:gapWidth val="219"/>
        <c:overlap val="-27"/>
        <c:axId val="381810400"/>
        <c:axId val="381805152"/>
      </c:barChart>
      <c:catAx>
        <c:axId val="38181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accent2"/>
                </a:solidFill>
                <a:latin typeface="+mn-lt"/>
                <a:ea typeface="+mn-ea"/>
                <a:cs typeface="+mn-cs"/>
              </a:defRPr>
            </a:pPr>
            <a:endParaRPr lang="de-DE"/>
          </a:p>
        </c:txPr>
        <c:crossAx val="381805152"/>
        <c:crosses val="autoZero"/>
        <c:auto val="1"/>
        <c:lblAlgn val="ctr"/>
        <c:lblOffset val="100"/>
        <c:noMultiLvlLbl val="0"/>
      </c:catAx>
      <c:valAx>
        <c:axId val="381805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accent2"/>
                    </a:solidFill>
                    <a:latin typeface="+mn-lt"/>
                    <a:ea typeface="+mn-ea"/>
                    <a:cs typeface="+mn-cs"/>
                  </a:defRPr>
                </a:pPr>
                <a:r>
                  <a:rPr lang="en-GB" sz="1200"/>
                  <a:t>Angabe in absoluten Zahlen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accent2"/>
                  </a:solidFill>
                  <a:latin typeface="+mn-lt"/>
                  <a:ea typeface="+mn-ea"/>
                  <a:cs typeface="+mn-cs"/>
                </a:defRPr>
              </a:pPr>
              <a:endParaRPr lang="de-D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accent2"/>
                </a:solidFill>
                <a:latin typeface="+mn-lt"/>
                <a:ea typeface="+mn-ea"/>
                <a:cs typeface="+mn-cs"/>
              </a:defRPr>
            </a:pPr>
            <a:endParaRPr lang="de-DE"/>
          </a:p>
        </c:txPr>
        <c:crossAx val="381810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accent2"/>
              </a:solidFill>
              <a:latin typeface="+mn-lt"/>
              <a:ea typeface="+mn-ea"/>
              <a:cs typeface="+mn-cs"/>
            </a:defRPr>
          </a:pPr>
          <a:endParaRPr lang="de-DE"/>
        </a:p>
      </c:txPr>
    </c:legend>
    <c:plotVisOnly val="1"/>
    <c:dispBlanksAs val="gap"/>
    <c:showDLblsOverMax val="0"/>
  </c:chart>
  <c:spPr>
    <a:noFill/>
    <a:ln>
      <a:noFill/>
    </a:ln>
    <a:effectLst/>
  </c:spPr>
  <c:txPr>
    <a:bodyPr/>
    <a:lstStyle/>
    <a:p>
      <a:pPr>
        <a:defRPr sz="1600">
          <a:solidFill>
            <a:schemeClr val="accent2"/>
          </a:solidFill>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'Art der Gefährdung'!$B$1</c:f>
              <c:strCache>
                <c:ptCount val="1"/>
                <c:pt idx="0">
                  <c:v>2019</c:v>
                </c:pt>
              </c:strCache>
            </c:strRef>
          </c:tx>
          <c:spPr>
            <a:solidFill>
              <a:schemeClr val="accent1"/>
            </a:solidFill>
            <a:ln>
              <a:noFill/>
            </a:ln>
            <a:effectLst/>
          </c:spPr>
          <c:invertIfNegative val="0"/>
          <c:dLbls>
            <c:dLbl>
              <c:idx val="0"/>
              <c:layout>
                <c:manualLayout>
                  <c:x val="-7.5219133473213278E-3"/>
                  <c:y val="3.207887260191482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99-49DA-B3B2-AB0CB7B6261F}"/>
                </c:ext>
              </c:extLst>
            </c:dLbl>
            <c:dLbl>
              <c:idx val="1"/>
              <c:layout>
                <c:manualLayout>
                  <c:x val="-1.0530678686249859E-2"/>
                  <c:y val="3.207887260191365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99-49DA-B3B2-AB0CB7B6261F}"/>
                </c:ext>
              </c:extLst>
            </c:dLbl>
            <c:dLbl>
              <c:idx val="2"/>
              <c:layout>
                <c:manualLayout>
                  <c:x val="-1.0530678686249859E-2"/>
                  <c:y val="9.623661780574390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99-49DA-B3B2-AB0CB7B6261F}"/>
                </c:ext>
              </c:extLst>
            </c:dLbl>
            <c:dLbl>
              <c:idx val="3"/>
              <c:layout>
                <c:manualLayout>
                  <c:x val="-1.053067868624997E-2"/>
                  <c:y val="6.415774520382965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99-49DA-B3B2-AB0CB7B6261F}"/>
                </c:ext>
              </c:extLst>
            </c:dLbl>
            <c:spPr>
              <a:noFill/>
              <a:ln>
                <a:noFill/>
              </a:ln>
              <a:effectLst/>
            </c:spPr>
            <c:txPr>
              <a:bodyPr rot="0" spcFirstLastPara="1" vertOverflow="ellipsis" vert="horz" wrap="square" anchor="ctr" anchorCtr="1"/>
              <a:lstStyle/>
              <a:p>
                <a:pPr>
                  <a:defRPr sz="1200" b="0" i="0" u="none" strike="noStrike" kern="1200" baseline="0">
                    <a:solidFill>
                      <a:schemeClr val="accent2"/>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'Art der Gefährdung'!$A$2:$A$5</c:f>
              <c:strCache>
                <c:ptCount val="4"/>
                <c:pt idx="0">
                  <c:v>Vernachlässigung</c:v>
                </c:pt>
                <c:pt idx="1">
                  <c:v>Sexueller Missbrauch</c:v>
                </c:pt>
                <c:pt idx="2">
                  <c:v>Körperliche Misshandlung</c:v>
                </c:pt>
                <c:pt idx="3">
                  <c:v>Psychische Misshandlung</c:v>
                </c:pt>
              </c:strCache>
            </c:strRef>
          </c:cat>
          <c:val>
            <c:numRef>
              <c:f>'Art der Gefährdung'!$B$2:$B$5</c:f>
              <c:numCache>
                <c:formatCode>#,##0</c:formatCode>
                <c:ptCount val="4"/>
                <c:pt idx="0">
                  <c:v>32476</c:v>
                </c:pt>
                <c:pt idx="1">
                  <c:v>2990</c:v>
                </c:pt>
                <c:pt idx="2">
                  <c:v>15063</c:v>
                </c:pt>
                <c:pt idx="3">
                  <c:v>17793</c:v>
                </c:pt>
              </c:numCache>
            </c:numRef>
          </c:val>
          <c:extLst>
            <c:ext xmlns:c16="http://schemas.microsoft.com/office/drawing/2014/chart" uri="{C3380CC4-5D6E-409C-BE32-E72D297353CC}">
              <c16:uniqueId val="{00000000-2FDB-4BEF-91B9-9F6870DEAD4F}"/>
            </c:ext>
          </c:extLst>
        </c:ser>
        <c:ser>
          <c:idx val="1"/>
          <c:order val="1"/>
          <c:tx>
            <c:strRef>
              <c:f>'Art der Gefährdung'!$C$1</c:f>
              <c:strCache>
                <c:ptCount val="1"/>
                <c:pt idx="0">
                  <c:v>2020</c:v>
                </c:pt>
              </c:strCache>
            </c:strRef>
          </c:tx>
          <c:spPr>
            <a:solidFill>
              <a:schemeClr val="accent2"/>
            </a:solidFill>
            <a:ln>
              <a:noFill/>
            </a:ln>
            <a:effectLst/>
          </c:spPr>
          <c:invertIfNegative val="0"/>
          <c:dLbls>
            <c:dLbl>
              <c:idx val="0"/>
              <c:layout>
                <c:manualLayout>
                  <c:x val="0"/>
                  <c:y val="-3.84946471222977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199-49DA-B3B2-AB0CB7B6261F}"/>
                </c:ext>
              </c:extLst>
            </c:dLbl>
            <c:dLbl>
              <c:idx val="1"/>
              <c:layout>
                <c:manualLayout>
                  <c:x val="-5.5160060666628591E-17"/>
                  <c:y val="-1.28315490407659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199-49DA-B3B2-AB0CB7B6261F}"/>
                </c:ext>
              </c:extLst>
            </c:dLbl>
            <c:dLbl>
              <c:idx val="2"/>
              <c:layout>
                <c:manualLayout>
                  <c:x val="0"/>
                  <c:y val="-2.88709853417233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199-49DA-B3B2-AB0CB7B6261F}"/>
                </c:ext>
              </c:extLst>
            </c:dLbl>
            <c:dLbl>
              <c:idx val="3"/>
              <c:layout>
                <c:manualLayout>
                  <c:x val="0"/>
                  <c:y val="-3.84946471222977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199-49DA-B3B2-AB0CB7B6261F}"/>
                </c:ext>
              </c:extLst>
            </c:dLbl>
            <c:spPr>
              <a:noFill/>
              <a:ln>
                <a:noFill/>
              </a:ln>
              <a:effectLst/>
            </c:spPr>
            <c:txPr>
              <a:bodyPr rot="0" spcFirstLastPara="1" vertOverflow="ellipsis" vert="horz" wrap="square" anchor="ctr" anchorCtr="1"/>
              <a:lstStyle/>
              <a:p>
                <a:pPr>
                  <a:defRPr sz="1200" b="0" i="0" u="none" strike="noStrike" kern="1200" baseline="0">
                    <a:solidFill>
                      <a:schemeClr val="accent2"/>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'Art der Gefährdung'!$A$2:$A$5</c:f>
              <c:strCache>
                <c:ptCount val="4"/>
                <c:pt idx="0">
                  <c:v>Vernachlässigung</c:v>
                </c:pt>
                <c:pt idx="1">
                  <c:v>Sexueller Missbrauch</c:v>
                </c:pt>
                <c:pt idx="2">
                  <c:v>Körperliche Misshandlung</c:v>
                </c:pt>
                <c:pt idx="3">
                  <c:v>Psychische Misshandlung</c:v>
                </c:pt>
              </c:strCache>
            </c:strRef>
          </c:cat>
          <c:val>
            <c:numRef>
              <c:f>'Art der Gefährdung'!$C$2:$C$5</c:f>
              <c:numCache>
                <c:formatCode>#,##0</c:formatCode>
                <c:ptCount val="4"/>
                <c:pt idx="0">
                  <c:v>35110</c:v>
                </c:pt>
                <c:pt idx="1">
                  <c:v>3223</c:v>
                </c:pt>
                <c:pt idx="2">
                  <c:v>15943</c:v>
                </c:pt>
                <c:pt idx="3">
                  <c:v>20887</c:v>
                </c:pt>
              </c:numCache>
            </c:numRef>
          </c:val>
          <c:extLst>
            <c:ext xmlns:c16="http://schemas.microsoft.com/office/drawing/2014/chart" uri="{C3380CC4-5D6E-409C-BE32-E72D297353CC}">
              <c16:uniqueId val="{00000001-2FDB-4BEF-91B9-9F6870DEAD4F}"/>
            </c:ext>
          </c:extLst>
        </c:ser>
        <c:ser>
          <c:idx val="2"/>
          <c:order val="2"/>
          <c:tx>
            <c:strRef>
              <c:f>'Art der Gefährdung'!$D$1</c:f>
              <c:strCache>
                <c:ptCount val="1"/>
                <c:pt idx="0">
                  <c:v>2021</c:v>
                </c:pt>
              </c:strCache>
            </c:strRef>
          </c:tx>
          <c:spPr>
            <a:solidFill>
              <a:schemeClr val="accent3"/>
            </a:solidFill>
            <a:ln>
              <a:noFill/>
            </a:ln>
            <a:effectLst/>
          </c:spPr>
          <c:invertIfNegative val="0"/>
          <c:dLbls>
            <c:dLbl>
              <c:idx val="0"/>
              <c:layout>
                <c:manualLayout>
                  <c:x val="-1.5043826694642656E-3"/>
                  <c:y val="1.60394363009574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199-49DA-B3B2-AB0CB7B6261F}"/>
                </c:ext>
              </c:extLst>
            </c:dLbl>
            <c:dLbl>
              <c:idx val="1"/>
              <c:layout>
                <c:manualLayout>
                  <c:x val="1.5043826694642105E-3"/>
                  <c:y val="6.415774520382965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199-49DA-B3B2-AB0CB7B6261F}"/>
                </c:ext>
              </c:extLst>
            </c:dLbl>
            <c:dLbl>
              <c:idx val="2"/>
              <c:layout>
                <c:manualLayout>
                  <c:x val="-1.1032012133325718E-16"/>
                  <c:y val="1.60394363009573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199-49DA-B3B2-AB0CB7B6261F}"/>
                </c:ext>
              </c:extLst>
            </c:dLbl>
            <c:dLbl>
              <c:idx val="3"/>
              <c:layout>
                <c:manualLayout>
                  <c:x val="0"/>
                  <c:y val="3.207887260191482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199-49DA-B3B2-AB0CB7B6261F}"/>
                </c:ext>
              </c:extLst>
            </c:dLbl>
            <c:spPr>
              <a:noFill/>
              <a:ln>
                <a:noFill/>
              </a:ln>
              <a:effectLst/>
            </c:spPr>
            <c:txPr>
              <a:bodyPr rot="0" spcFirstLastPara="1" vertOverflow="ellipsis" vert="horz" wrap="square" anchor="ctr" anchorCtr="1"/>
              <a:lstStyle/>
              <a:p>
                <a:pPr>
                  <a:defRPr sz="1200" b="0" i="0" u="none" strike="noStrike" kern="1200" baseline="0">
                    <a:solidFill>
                      <a:schemeClr val="accent2"/>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'Art der Gefährdung'!$A$2:$A$5</c:f>
              <c:strCache>
                <c:ptCount val="4"/>
                <c:pt idx="0">
                  <c:v>Vernachlässigung</c:v>
                </c:pt>
                <c:pt idx="1">
                  <c:v>Sexueller Missbrauch</c:v>
                </c:pt>
                <c:pt idx="2">
                  <c:v>Körperliche Misshandlung</c:v>
                </c:pt>
                <c:pt idx="3">
                  <c:v>Psychische Misshandlung</c:v>
                </c:pt>
              </c:strCache>
            </c:strRef>
          </c:cat>
          <c:val>
            <c:numRef>
              <c:f>'Art der Gefährdung'!$D$2:$D$5</c:f>
              <c:numCache>
                <c:formatCode>#,##0</c:formatCode>
                <c:ptCount val="4"/>
                <c:pt idx="0">
                  <c:v>35267</c:v>
                </c:pt>
                <c:pt idx="1">
                  <c:v>3256</c:v>
                </c:pt>
                <c:pt idx="2">
                  <c:v>15418</c:v>
                </c:pt>
                <c:pt idx="3">
                  <c:v>20735</c:v>
                </c:pt>
              </c:numCache>
            </c:numRef>
          </c:val>
          <c:extLst>
            <c:ext xmlns:c16="http://schemas.microsoft.com/office/drawing/2014/chart" uri="{C3380CC4-5D6E-409C-BE32-E72D297353CC}">
              <c16:uniqueId val="{00000002-2FDB-4BEF-91B9-9F6870DEAD4F}"/>
            </c:ext>
          </c:extLst>
        </c:ser>
        <c:ser>
          <c:idx val="3"/>
          <c:order val="3"/>
          <c:tx>
            <c:strRef>
              <c:f>'Art der Gefährdung'!$E$1</c:f>
              <c:strCache>
                <c:ptCount val="1"/>
                <c:pt idx="0">
                  <c:v>2022</c:v>
                </c:pt>
              </c:strCache>
            </c:strRef>
          </c:tx>
          <c:spPr>
            <a:solidFill>
              <a:schemeClr val="accent4"/>
            </a:solidFill>
            <a:ln>
              <a:noFill/>
            </a:ln>
            <a:effectLst/>
          </c:spPr>
          <c:invertIfNegative val="0"/>
          <c:dLbls>
            <c:dLbl>
              <c:idx val="0"/>
              <c:layout>
                <c:manualLayout>
                  <c:x val="0"/>
                  <c:y val="-2.56630980815318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99-49DA-B3B2-AB0CB7B6261F}"/>
                </c:ext>
              </c:extLst>
            </c:dLbl>
            <c:dLbl>
              <c:idx val="1"/>
              <c:layout>
                <c:manualLayout>
                  <c:x val="-5.5160060666628591E-17"/>
                  <c:y val="-3.20788726019148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99-49DA-B3B2-AB0CB7B6261F}"/>
                </c:ext>
              </c:extLst>
            </c:dLbl>
            <c:dLbl>
              <c:idx val="2"/>
              <c:layout>
                <c:manualLayout>
                  <c:x val="0"/>
                  <c:y val="-1.92473235611489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99-49DA-B3B2-AB0CB7B6261F}"/>
                </c:ext>
              </c:extLst>
            </c:dLbl>
            <c:dLbl>
              <c:idx val="3"/>
              <c:layout>
                <c:manualLayout>
                  <c:x val="0"/>
                  <c:y val="-1.92473235611488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199-49DA-B3B2-AB0CB7B6261F}"/>
                </c:ext>
              </c:extLst>
            </c:dLbl>
            <c:spPr>
              <a:noFill/>
              <a:ln>
                <a:noFill/>
              </a:ln>
              <a:effectLst/>
            </c:spPr>
            <c:txPr>
              <a:bodyPr rot="0" spcFirstLastPara="1" vertOverflow="ellipsis" vert="horz" wrap="square" anchor="ctr" anchorCtr="1"/>
              <a:lstStyle/>
              <a:p>
                <a:pPr>
                  <a:defRPr sz="1200" b="0" i="0" u="none" strike="noStrike" kern="1200" baseline="0">
                    <a:solidFill>
                      <a:schemeClr val="accent2"/>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'Art der Gefährdung'!$A$2:$A$5</c:f>
              <c:strCache>
                <c:ptCount val="4"/>
                <c:pt idx="0">
                  <c:v>Vernachlässigung</c:v>
                </c:pt>
                <c:pt idx="1">
                  <c:v>Sexueller Missbrauch</c:v>
                </c:pt>
                <c:pt idx="2">
                  <c:v>Körperliche Misshandlung</c:v>
                </c:pt>
                <c:pt idx="3">
                  <c:v>Psychische Misshandlung</c:v>
                </c:pt>
              </c:strCache>
            </c:strRef>
          </c:cat>
          <c:val>
            <c:numRef>
              <c:f>'Art der Gefährdung'!$E$2:$E$5</c:f>
              <c:numCache>
                <c:formatCode>#,##0</c:formatCode>
                <c:ptCount val="4"/>
                <c:pt idx="0">
                  <c:v>36736</c:v>
                </c:pt>
                <c:pt idx="1">
                  <c:v>3386</c:v>
                </c:pt>
                <c:pt idx="2">
                  <c:v>16555</c:v>
                </c:pt>
                <c:pt idx="3">
                  <c:v>21943</c:v>
                </c:pt>
              </c:numCache>
            </c:numRef>
          </c:val>
          <c:extLst>
            <c:ext xmlns:c16="http://schemas.microsoft.com/office/drawing/2014/chart" uri="{C3380CC4-5D6E-409C-BE32-E72D297353CC}">
              <c16:uniqueId val="{00000003-2FDB-4BEF-91B9-9F6870DEAD4F}"/>
            </c:ext>
          </c:extLst>
        </c:ser>
        <c:dLbls>
          <c:dLblPos val="outEnd"/>
          <c:showLegendKey val="0"/>
          <c:showVal val="1"/>
          <c:showCatName val="0"/>
          <c:showSerName val="0"/>
          <c:showPercent val="0"/>
          <c:showBubbleSize val="0"/>
        </c:dLbls>
        <c:gapWidth val="219"/>
        <c:overlap val="-27"/>
        <c:axId val="486974904"/>
        <c:axId val="486973264"/>
      </c:barChart>
      <c:catAx>
        <c:axId val="486974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accent2"/>
                </a:solidFill>
                <a:latin typeface="+mn-lt"/>
                <a:ea typeface="+mn-ea"/>
                <a:cs typeface="+mn-cs"/>
              </a:defRPr>
            </a:pPr>
            <a:endParaRPr lang="de-DE"/>
          </a:p>
        </c:txPr>
        <c:crossAx val="486973264"/>
        <c:crosses val="autoZero"/>
        <c:auto val="1"/>
        <c:lblAlgn val="ctr"/>
        <c:lblOffset val="100"/>
        <c:noMultiLvlLbl val="0"/>
      </c:catAx>
      <c:valAx>
        <c:axId val="486973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accent2"/>
                    </a:solidFill>
                    <a:latin typeface="+mn-lt"/>
                    <a:ea typeface="+mn-ea"/>
                    <a:cs typeface="+mn-cs"/>
                  </a:defRPr>
                </a:pPr>
                <a:r>
                  <a:rPr lang="de-DE" sz="1200" noProof="0" dirty="0"/>
                  <a:t>Angabe in absoluten Zahlen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accent2"/>
                  </a:solidFill>
                  <a:latin typeface="+mn-lt"/>
                  <a:ea typeface="+mn-ea"/>
                  <a:cs typeface="+mn-cs"/>
                </a:defRPr>
              </a:pPr>
              <a:endParaRPr lang="de-D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accent2"/>
                </a:solidFill>
                <a:latin typeface="+mn-lt"/>
                <a:ea typeface="+mn-ea"/>
                <a:cs typeface="+mn-cs"/>
              </a:defRPr>
            </a:pPr>
            <a:endParaRPr lang="de-DE"/>
          </a:p>
        </c:txPr>
        <c:crossAx val="486974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accent2"/>
              </a:solidFill>
              <a:latin typeface="+mn-lt"/>
              <a:ea typeface="+mn-ea"/>
              <a:cs typeface="+mn-cs"/>
            </a:defRPr>
          </a:pPr>
          <a:endParaRPr lang="de-DE"/>
        </a:p>
      </c:txPr>
    </c:legend>
    <c:plotVisOnly val="1"/>
    <c:dispBlanksAs val="gap"/>
    <c:showDLblsOverMax val="0"/>
  </c:chart>
  <c:spPr>
    <a:noFill/>
    <a:ln>
      <a:noFill/>
    </a:ln>
    <a:effectLst/>
  </c:spPr>
  <c:txPr>
    <a:bodyPr/>
    <a:lstStyle/>
    <a:p>
      <a:pPr>
        <a:defRPr sz="1600">
          <a:solidFill>
            <a:schemeClr val="accent2"/>
          </a:solidFill>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tx>
            <c:strRef>
              <c:f>Tabelle1!$B$1</c:f>
              <c:strCache>
                <c:ptCount val="1"/>
                <c:pt idx="0">
                  <c:v>Sexuelle Misshandlung </c:v>
                </c:pt>
              </c:strCache>
            </c:strRef>
          </c:tx>
          <c:spPr>
            <a:solidFill>
              <a:schemeClr val="accent3">
                <a:shade val="65000"/>
              </a:schemeClr>
            </a:solidFill>
            <a:ln>
              <a:noFill/>
            </a:ln>
            <a:effectLst/>
          </c:spPr>
          <c:invertIfNegative val="0"/>
          <c:dPt>
            <c:idx val="0"/>
            <c:invertIfNegative val="0"/>
            <c:bubble3D val="0"/>
            <c:spPr>
              <a:solidFill>
                <a:schemeClr val="accent3">
                  <a:lumMod val="50000"/>
                </a:schemeClr>
              </a:solidFill>
              <a:ln>
                <a:noFill/>
              </a:ln>
              <a:effectLst/>
            </c:spPr>
            <c:extLst>
              <c:ext xmlns:c16="http://schemas.microsoft.com/office/drawing/2014/chart" uri="{C3380CC4-5D6E-409C-BE32-E72D297353CC}">
                <c16:uniqueId val="{0000000D-FD45-426F-BF47-C19E8E43E7B8}"/>
              </c:ext>
            </c:extLst>
          </c:dPt>
          <c:dPt>
            <c:idx val="1"/>
            <c:invertIfNegative val="0"/>
            <c:bubble3D val="0"/>
            <c:spPr>
              <a:solidFill>
                <a:schemeClr val="accent3">
                  <a:lumMod val="50000"/>
                </a:schemeClr>
              </a:solidFill>
              <a:ln>
                <a:noFill/>
              </a:ln>
              <a:effectLst/>
            </c:spPr>
            <c:extLst>
              <c:ext xmlns:c16="http://schemas.microsoft.com/office/drawing/2014/chart" uri="{C3380CC4-5D6E-409C-BE32-E72D297353CC}">
                <c16:uniqueId val="{0000000C-FD45-426F-BF47-C19E8E43E7B8}"/>
              </c:ext>
            </c:extLst>
          </c:dPt>
          <c:dPt>
            <c:idx val="2"/>
            <c:invertIfNegative val="0"/>
            <c:bubble3D val="0"/>
            <c:spPr>
              <a:solidFill>
                <a:schemeClr val="accent3">
                  <a:lumMod val="50000"/>
                </a:schemeClr>
              </a:solidFill>
              <a:ln>
                <a:noFill/>
              </a:ln>
              <a:effectLst/>
            </c:spPr>
            <c:extLst>
              <c:ext xmlns:c16="http://schemas.microsoft.com/office/drawing/2014/chart" uri="{C3380CC4-5D6E-409C-BE32-E72D297353CC}">
                <c16:uniqueId val="{0000000B-FD45-426F-BF47-C19E8E43E7B8}"/>
              </c:ext>
            </c:extLst>
          </c:dPt>
          <c:dPt>
            <c:idx val="3"/>
            <c:invertIfNegative val="0"/>
            <c:bubble3D val="0"/>
            <c:spPr>
              <a:solidFill>
                <a:schemeClr val="accent3">
                  <a:lumMod val="50000"/>
                </a:schemeClr>
              </a:solidFill>
              <a:ln>
                <a:noFill/>
              </a:ln>
              <a:effectLst/>
            </c:spPr>
            <c:extLst>
              <c:ext xmlns:c16="http://schemas.microsoft.com/office/drawing/2014/chart" uri="{C3380CC4-5D6E-409C-BE32-E72D297353CC}">
                <c16:uniqueId val="{0000000A-FD45-426F-BF47-C19E8E43E7B8}"/>
              </c:ext>
            </c:extLst>
          </c:dPt>
          <c:dPt>
            <c:idx val="4"/>
            <c:invertIfNegative val="0"/>
            <c:bubble3D val="0"/>
            <c:spPr>
              <a:solidFill>
                <a:schemeClr val="accent3">
                  <a:lumMod val="50000"/>
                </a:schemeClr>
              </a:solidFill>
              <a:ln>
                <a:noFill/>
              </a:ln>
              <a:effectLst/>
            </c:spPr>
            <c:extLst>
              <c:ext xmlns:c16="http://schemas.microsoft.com/office/drawing/2014/chart" uri="{C3380CC4-5D6E-409C-BE32-E72D297353CC}">
                <c16:uniqueId val="{00000009-FD45-426F-BF47-C19E8E43E7B8}"/>
              </c:ext>
            </c:extLst>
          </c:dPt>
          <c:dPt>
            <c:idx val="5"/>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3-89FF-44CC-9D54-5C17CEE3E9EF}"/>
              </c:ext>
            </c:extLst>
          </c:dPt>
          <c:dPt>
            <c:idx val="6"/>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2-89FF-44CC-9D54-5C17CEE3E9EF}"/>
              </c:ext>
            </c:extLst>
          </c:dPt>
          <c:dPt>
            <c:idx val="7"/>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1-89FF-44CC-9D54-5C17CEE3E9EF}"/>
              </c:ext>
            </c:extLst>
          </c:dPt>
          <c:dPt>
            <c:idx val="8"/>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4-89FF-44CC-9D54-5C17CEE3E9EF}"/>
              </c:ext>
            </c:extLst>
          </c:dPt>
          <c:dPt>
            <c:idx val="9"/>
            <c:invertIfNegative val="0"/>
            <c:bubble3D val="0"/>
            <c:spPr>
              <a:solidFill>
                <a:schemeClr val="accent3">
                  <a:lumMod val="50000"/>
                </a:schemeClr>
              </a:solidFill>
              <a:ln>
                <a:noFill/>
              </a:ln>
              <a:effectLst/>
            </c:spPr>
            <c:extLst>
              <c:ext xmlns:c16="http://schemas.microsoft.com/office/drawing/2014/chart" uri="{C3380CC4-5D6E-409C-BE32-E72D297353CC}">
                <c16:uniqueId val="{00000008-FD45-426F-BF47-C19E8E43E7B8}"/>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2"/>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Chinesische Student*innen (Chen et al., 2021)</c:v>
                </c:pt>
                <c:pt idx="1">
                  <c:v>US-Amerikanisches Community-Sample (Scher et al., 2001)</c:v>
                </c:pt>
                <c:pt idx="2">
                  <c:v>Japanisches Community-Sample (Nakajima et al., 2022)</c:v>
                </c:pt>
                <c:pt idx="3">
                  <c:v>Deutsches Community-Sample (Klinger-König et al., 2023)</c:v>
                </c:pt>
                <c:pt idx="4">
                  <c:v>Britische Erwachsene (Chaplin et al., 2021)</c:v>
                </c:pt>
                <c:pt idx="5">
                  <c:v>Slovakische Gesamtbevölkerung (Petrikova et al., 2021)</c:v>
                </c:pt>
                <c:pt idx="6">
                  <c:v>Tschechische Gesamtbevölkerung (Kascakova et al., 2018)</c:v>
                </c:pt>
                <c:pt idx="7">
                  <c:v>USA Gesamtbevölkerung (Afifi et al., 2011)</c:v>
                </c:pt>
                <c:pt idx="8">
                  <c:v>Deutsche Gesamtbevölkerung (Witt et al., 2017)</c:v>
                </c:pt>
                <c:pt idx="9">
                  <c:v>Burundische Jugendliche (Charak et al., 2017)</c:v>
                </c:pt>
              </c:strCache>
            </c:strRef>
          </c:cat>
          <c:val>
            <c:numRef>
              <c:f>Tabelle1!$B$2:$B$11</c:f>
              <c:numCache>
                <c:formatCode>General</c:formatCode>
                <c:ptCount val="10"/>
                <c:pt idx="0">
                  <c:v>3</c:v>
                </c:pt>
                <c:pt idx="1">
                  <c:v>5</c:v>
                </c:pt>
                <c:pt idx="2">
                  <c:v>5.23</c:v>
                </c:pt>
                <c:pt idx="3">
                  <c:v>6.5</c:v>
                </c:pt>
                <c:pt idx="4">
                  <c:v>8.8000000000000007</c:v>
                </c:pt>
                <c:pt idx="5">
                  <c:v>9.1</c:v>
                </c:pt>
                <c:pt idx="6">
                  <c:v>9.6999999999999993</c:v>
                </c:pt>
                <c:pt idx="7">
                  <c:v>10.6</c:v>
                </c:pt>
                <c:pt idx="8">
                  <c:v>13.9</c:v>
                </c:pt>
                <c:pt idx="9">
                  <c:v>14.7</c:v>
                </c:pt>
              </c:numCache>
            </c:numRef>
          </c:val>
          <c:extLst>
            <c:ext xmlns:c16="http://schemas.microsoft.com/office/drawing/2014/chart" uri="{C3380CC4-5D6E-409C-BE32-E72D297353CC}">
              <c16:uniqueId val="{00000000-80A2-A745-BD13-FE3F9FE0C473}"/>
            </c:ext>
          </c:extLst>
        </c:ser>
        <c:dLbls>
          <c:dLblPos val="outEnd"/>
          <c:showLegendKey val="0"/>
          <c:showVal val="1"/>
          <c:showCatName val="0"/>
          <c:showSerName val="0"/>
          <c:showPercent val="0"/>
          <c:showBubbleSize val="0"/>
        </c:dLbls>
        <c:gapWidth val="182"/>
        <c:axId val="138429328"/>
        <c:axId val="1944394927"/>
        <c:extLst>
          <c:ext xmlns:c15="http://schemas.microsoft.com/office/drawing/2012/chart" uri="{02D57815-91ED-43cb-92C2-25804820EDAC}">
            <c15:filteredBarSeries>
              <c15:ser>
                <c:idx val="1"/>
                <c:order val="1"/>
                <c:tx>
                  <c:strRef>
                    <c:extLst>
                      <c:ext uri="{02D57815-91ED-43cb-92C2-25804820EDAC}">
                        <c15:formulaRef>
                          <c15:sqref>Tabelle1!$C$1</c15:sqref>
                        </c15:formulaRef>
                      </c:ext>
                    </c:extLst>
                    <c:strCache>
                      <c:ptCount val="1"/>
                      <c:pt idx="0">
                        <c:v>Spalte2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2"/>
                          </a:solidFill>
                          <a:latin typeface="+mn-lt"/>
                          <a:ea typeface="+mn-ea"/>
                          <a:cs typeface="+mn-cs"/>
                        </a:defRPr>
                      </a:pPr>
                      <a:endParaRPr lang="de-DE"/>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Tabelle1!$A$2:$A$11</c15:sqref>
                        </c15:formulaRef>
                      </c:ext>
                    </c:extLst>
                    <c:strCache>
                      <c:ptCount val="10"/>
                      <c:pt idx="0">
                        <c:v>Chinesische Student*innen (Chen et al., 2021)</c:v>
                      </c:pt>
                      <c:pt idx="1">
                        <c:v>US-Amerikanisches Community-Sample (Scher et al., 2001)</c:v>
                      </c:pt>
                      <c:pt idx="2">
                        <c:v>Japanisches Community-Sample (Nakajima et al., 2022)</c:v>
                      </c:pt>
                      <c:pt idx="3">
                        <c:v>Deutsches Community-Sample (Klinger-König et al., 2023)</c:v>
                      </c:pt>
                      <c:pt idx="4">
                        <c:v>Britische Erwachsene (Chaplin et al., 2021)</c:v>
                      </c:pt>
                      <c:pt idx="5">
                        <c:v>Slovakische Gesamtbevölkerung (Petrikova et al., 2021)</c:v>
                      </c:pt>
                      <c:pt idx="6">
                        <c:v>Tschechische Gesamtbevölkerung (Kascakova et al., 2018)</c:v>
                      </c:pt>
                      <c:pt idx="7">
                        <c:v>USA Gesamtbevölkerung (Afifi et al., 2011)</c:v>
                      </c:pt>
                      <c:pt idx="8">
                        <c:v>Deutsche Gesamtbevölkerung (Witt et al., 2017)</c:v>
                      </c:pt>
                      <c:pt idx="9">
                        <c:v>Burundische Jugendliche (Charak et al., 2017)</c:v>
                      </c:pt>
                    </c:strCache>
                  </c:strRef>
                </c:cat>
                <c:val>
                  <c:numRef>
                    <c:extLst>
                      <c:ext uri="{02D57815-91ED-43cb-92C2-25804820EDAC}">
                        <c15:formulaRef>
                          <c15:sqref>Tabelle1!$C$2:$C$11</c15:sqref>
                        </c15:formulaRef>
                      </c:ext>
                    </c:extLst>
                    <c:numCache>
                      <c:formatCode>General</c:formatCode>
                      <c:ptCount val="10"/>
                    </c:numCache>
                  </c:numRef>
                </c:val>
                <c:extLst>
                  <c:ext xmlns:c16="http://schemas.microsoft.com/office/drawing/2014/chart" uri="{C3380CC4-5D6E-409C-BE32-E72D297353CC}">
                    <c16:uniqueId val="{00000001-80A2-A745-BD13-FE3F9FE0C47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Tabelle1!$D$1</c15:sqref>
                        </c15:formulaRef>
                      </c:ext>
                    </c:extLst>
                    <c:strCache>
                      <c:ptCount val="1"/>
                      <c:pt idx="0">
                        <c:v>Spalte3</c:v>
                      </c:pt>
                    </c:strCache>
                  </c:strRef>
                </c:tx>
                <c:spPr>
                  <a:solidFill>
                    <a:schemeClr val="accent3">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2"/>
                          </a:solidFill>
                          <a:latin typeface="+mn-lt"/>
                          <a:ea typeface="+mn-ea"/>
                          <a:cs typeface="+mn-cs"/>
                        </a:defRPr>
                      </a:pPr>
                      <a:endParaRPr lang="de-D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Tabelle1!$A$2:$A$11</c15:sqref>
                        </c15:formulaRef>
                      </c:ext>
                    </c:extLst>
                    <c:strCache>
                      <c:ptCount val="10"/>
                      <c:pt idx="0">
                        <c:v>Chinesische Student*innen (Chen et al., 2021)</c:v>
                      </c:pt>
                      <c:pt idx="1">
                        <c:v>US-Amerikanisches Community-Sample (Scher et al., 2001)</c:v>
                      </c:pt>
                      <c:pt idx="2">
                        <c:v>Japanisches Community-Sample (Nakajima et al., 2022)</c:v>
                      </c:pt>
                      <c:pt idx="3">
                        <c:v>Deutsches Community-Sample (Klinger-König et al., 2023)</c:v>
                      </c:pt>
                      <c:pt idx="4">
                        <c:v>Britische Erwachsene (Chaplin et al., 2021)</c:v>
                      </c:pt>
                      <c:pt idx="5">
                        <c:v>Slovakische Gesamtbevölkerung (Petrikova et al., 2021)</c:v>
                      </c:pt>
                      <c:pt idx="6">
                        <c:v>Tschechische Gesamtbevölkerung (Kascakova et al., 2018)</c:v>
                      </c:pt>
                      <c:pt idx="7">
                        <c:v>USA Gesamtbevölkerung (Afifi et al., 2011)</c:v>
                      </c:pt>
                      <c:pt idx="8">
                        <c:v>Deutsche Gesamtbevölkerung (Witt et al., 2017)</c:v>
                      </c:pt>
                      <c:pt idx="9">
                        <c:v>Burundische Jugendliche (Charak et al., 2017)</c:v>
                      </c:pt>
                    </c:strCache>
                  </c:strRef>
                </c:cat>
                <c:val>
                  <c:numRef>
                    <c:extLst xmlns:c15="http://schemas.microsoft.com/office/drawing/2012/chart">
                      <c:ext xmlns:c15="http://schemas.microsoft.com/office/drawing/2012/chart" uri="{02D57815-91ED-43cb-92C2-25804820EDAC}">
                        <c15:formulaRef>
                          <c15:sqref>Tabelle1!$D$2:$D$11</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2-80A2-A745-BD13-FE3F9FE0C473}"/>
                  </c:ext>
                </c:extLst>
              </c15:ser>
            </c15:filteredBarSeries>
          </c:ext>
        </c:extLst>
      </c:barChart>
      <c:catAx>
        <c:axId val="138429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2"/>
                </a:solidFill>
                <a:latin typeface="+mn-lt"/>
                <a:ea typeface="+mn-ea"/>
                <a:cs typeface="+mn-cs"/>
              </a:defRPr>
            </a:pPr>
            <a:endParaRPr lang="de-DE"/>
          </a:p>
        </c:txPr>
        <c:crossAx val="1944394927"/>
        <c:crosses val="autoZero"/>
        <c:auto val="1"/>
        <c:lblAlgn val="ctr"/>
        <c:lblOffset val="100"/>
        <c:noMultiLvlLbl val="0"/>
      </c:catAx>
      <c:valAx>
        <c:axId val="194439492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accent2"/>
                    </a:solidFill>
                    <a:latin typeface="+mn-lt"/>
                    <a:ea typeface="+mn-ea"/>
                    <a:cs typeface="+mn-cs"/>
                  </a:defRPr>
                </a:pPr>
                <a:r>
                  <a:rPr lang="de-DE"/>
                  <a:t>Angabe in Prozent</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accent2"/>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2"/>
                </a:solidFill>
                <a:latin typeface="+mn-lt"/>
                <a:ea typeface="+mn-ea"/>
                <a:cs typeface="+mn-cs"/>
              </a:defRPr>
            </a:pPr>
            <a:endParaRPr lang="de-DE"/>
          </a:p>
        </c:txPr>
        <c:crossAx val="138429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accent2"/>
          </a:solidFill>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accent2"/>
                </a:solidFill>
                <a:latin typeface="Corbel" panose="020B0503020204020204" pitchFamily="34" charset="0"/>
                <a:ea typeface="+mn-ea"/>
                <a:cs typeface="+mn-cs"/>
              </a:defRPr>
            </a:pPr>
            <a:r>
              <a:rPr lang="de-DE"/>
              <a:t>Täter*innengeschlecht</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accent2"/>
              </a:solidFill>
              <a:latin typeface="Corbel" panose="020B0503020204020204" pitchFamily="34" charset="0"/>
              <a:ea typeface="+mn-ea"/>
              <a:cs typeface="+mn-cs"/>
            </a:defRPr>
          </a:pPr>
          <a:endParaRPr lang="de-DE"/>
        </a:p>
      </c:txPr>
    </c:title>
    <c:autoTitleDeleted val="0"/>
    <c:plotArea>
      <c:layout/>
      <c:pieChart>
        <c:varyColors val="1"/>
        <c:ser>
          <c:idx val="0"/>
          <c:order val="0"/>
          <c:tx>
            <c:strRef>
              <c:f>Tabelle1!$B$1</c:f>
              <c:strCache>
                <c:ptCount val="1"/>
                <c:pt idx="0">
                  <c:v>Häufigkeit</c:v>
                </c:pt>
              </c:strCache>
            </c:strRef>
          </c:tx>
          <c:dPt>
            <c:idx val="0"/>
            <c:bubble3D val="0"/>
            <c:spPr>
              <a:solidFill>
                <a:srgbClr val="D64B2A"/>
              </a:solidFill>
              <a:ln w="19050">
                <a:solidFill>
                  <a:schemeClr val="lt1"/>
                </a:solidFill>
              </a:ln>
              <a:effectLst/>
            </c:spPr>
            <c:extLst>
              <c:ext xmlns:c16="http://schemas.microsoft.com/office/drawing/2014/chart" uri="{C3380CC4-5D6E-409C-BE32-E72D297353CC}">
                <c16:uniqueId val="{00000001-F276-4E8D-8839-2758CE4A9B24}"/>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F276-4E8D-8839-2758CE4A9B2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276-4E8D-8839-2758CE4A9B24}"/>
              </c:ext>
            </c:extLst>
          </c:dPt>
          <c:dLbls>
            <c:dLbl>
              <c:idx val="0"/>
              <c:layout>
                <c:manualLayout>
                  <c:x val="-5.2065029814403883E-2"/>
                  <c:y val="-1.3297462532355163E-1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76-4E8D-8839-2758CE4A9B24}"/>
                </c:ext>
              </c:extLst>
            </c:dLbl>
            <c:spPr>
              <a:noFill/>
              <a:ln>
                <a:noFill/>
              </a:ln>
              <a:effectLst/>
            </c:spPr>
            <c:txPr>
              <a:bodyPr rot="0" spcFirstLastPara="1" vertOverflow="ellipsis" vert="horz" wrap="square" anchor="ctr" anchorCtr="1"/>
              <a:lstStyle/>
              <a:p>
                <a:pPr>
                  <a:defRPr sz="1400" b="0" i="0" u="none" strike="noStrike" kern="1200" baseline="0">
                    <a:solidFill>
                      <a:schemeClr val="accent2"/>
                    </a:solidFill>
                    <a:latin typeface="Corbel" panose="020B0503020204020204" pitchFamily="34" charset="0"/>
                    <a:ea typeface="+mn-ea"/>
                    <a:cs typeface="+mn-cs"/>
                  </a:defRPr>
                </a:pPr>
                <a:endParaRPr lang="de-D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Täterinnen</c:v>
                </c:pt>
                <c:pt idx="1">
                  <c:v>Beide</c:v>
                </c:pt>
                <c:pt idx="2">
                  <c:v>Täter</c:v>
                </c:pt>
              </c:strCache>
            </c:strRef>
          </c:cat>
          <c:val>
            <c:numRef>
              <c:f>Tabelle1!$B$2:$B$4</c:f>
              <c:numCache>
                <c:formatCode>0.0%</c:formatCode>
                <c:ptCount val="3"/>
                <c:pt idx="0">
                  <c:v>6.6000000000000003E-2</c:v>
                </c:pt>
                <c:pt idx="1">
                  <c:v>0.21099999999999999</c:v>
                </c:pt>
                <c:pt idx="2">
                  <c:v>0.70499999999999996</c:v>
                </c:pt>
              </c:numCache>
            </c:numRef>
          </c:val>
          <c:extLst>
            <c:ext xmlns:c16="http://schemas.microsoft.com/office/drawing/2014/chart" uri="{C3380CC4-5D6E-409C-BE32-E72D297353CC}">
              <c16:uniqueId val="{00000006-F276-4E8D-8839-2758CE4A9B24}"/>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2"/>
              </a:solidFill>
              <a:latin typeface="Corbel" panose="020B0503020204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400">
          <a:solidFill>
            <a:schemeClr val="accent2"/>
          </a:solidFill>
          <a:latin typeface="Corbel" panose="020B0503020204020204" pitchFamily="34" charset="0"/>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tx>
            <c:strRef>
              <c:f>Tabelle1!$A$2</c:f>
              <c:strCache>
                <c:ptCount val="1"/>
                <c:pt idx="0">
                  <c:v>schwer-extrem</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orbel" panose="020B0503020204020204" pitchFamily="34" charset="0"/>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Tabelle1!$B$1:$F$1</c:f>
              <c:strCache>
                <c:ptCount val="5"/>
                <c:pt idx="0">
                  <c:v>emotionale Misshandlung</c:v>
                </c:pt>
                <c:pt idx="1">
                  <c:v>körperliche Misshandlung</c:v>
                </c:pt>
                <c:pt idx="2">
                  <c:v>sexueller Missbrauch</c:v>
                </c:pt>
                <c:pt idx="3">
                  <c:v>emotionale Vernachlässigung</c:v>
                </c:pt>
                <c:pt idx="4">
                  <c:v>körperliche Vernachlässigung</c:v>
                </c:pt>
              </c:strCache>
            </c:strRef>
          </c:cat>
          <c:val>
            <c:numRef>
              <c:f>Tabelle1!$B$2:$F$2</c:f>
              <c:numCache>
                <c:formatCode>General</c:formatCode>
                <c:ptCount val="5"/>
                <c:pt idx="0">
                  <c:v>2.6</c:v>
                </c:pt>
                <c:pt idx="1">
                  <c:v>3.4</c:v>
                </c:pt>
                <c:pt idx="2">
                  <c:v>2.2999999999999998</c:v>
                </c:pt>
                <c:pt idx="3">
                  <c:v>7.1</c:v>
                </c:pt>
                <c:pt idx="4">
                  <c:v>9.1</c:v>
                </c:pt>
              </c:numCache>
            </c:numRef>
          </c:val>
          <c:extLst>
            <c:ext xmlns:c16="http://schemas.microsoft.com/office/drawing/2014/chart" uri="{C3380CC4-5D6E-409C-BE32-E72D297353CC}">
              <c16:uniqueId val="{00000000-107B-4713-90DB-ED78A7C338C4}"/>
            </c:ext>
          </c:extLst>
        </c:ser>
        <c:ser>
          <c:idx val="1"/>
          <c:order val="1"/>
          <c:tx>
            <c:strRef>
              <c:f>Tabelle1!$A$3</c:f>
              <c:strCache>
                <c:ptCount val="1"/>
                <c:pt idx="0">
                  <c:v>mäßig-schwer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2"/>
                    </a:solidFill>
                    <a:latin typeface="Corbel" panose="020B0503020204020204" pitchFamily="34" charset="0"/>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Tabelle1!$B$1:$F$1</c:f>
              <c:strCache>
                <c:ptCount val="5"/>
                <c:pt idx="0">
                  <c:v>emotionale Misshandlung</c:v>
                </c:pt>
                <c:pt idx="1">
                  <c:v>körperliche Misshandlung</c:v>
                </c:pt>
                <c:pt idx="2">
                  <c:v>sexueller Missbrauch</c:v>
                </c:pt>
                <c:pt idx="3">
                  <c:v>emotionale Vernachlässigung</c:v>
                </c:pt>
                <c:pt idx="4">
                  <c:v>körperliche Vernachlässigung</c:v>
                </c:pt>
              </c:strCache>
            </c:strRef>
          </c:cat>
          <c:val>
            <c:numRef>
              <c:f>Tabelle1!$B$3:$F$3</c:f>
              <c:numCache>
                <c:formatCode>General</c:formatCode>
                <c:ptCount val="5"/>
                <c:pt idx="0">
                  <c:v>3.9</c:v>
                </c:pt>
                <c:pt idx="1">
                  <c:v>3.1</c:v>
                </c:pt>
                <c:pt idx="2">
                  <c:v>5.3</c:v>
                </c:pt>
                <c:pt idx="3">
                  <c:v>6.2</c:v>
                </c:pt>
                <c:pt idx="4">
                  <c:v>13.5</c:v>
                </c:pt>
              </c:numCache>
            </c:numRef>
          </c:val>
          <c:extLst>
            <c:ext xmlns:c16="http://schemas.microsoft.com/office/drawing/2014/chart" uri="{C3380CC4-5D6E-409C-BE32-E72D297353CC}">
              <c16:uniqueId val="{00000001-107B-4713-90DB-ED78A7C338C4}"/>
            </c:ext>
          </c:extLst>
        </c:ser>
        <c:ser>
          <c:idx val="2"/>
          <c:order val="2"/>
          <c:tx>
            <c:strRef>
              <c:f>Tabelle1!$A$4</c:f>
              <c:strCache>
                <c:ptCount val="1"/>
                <c:pt idx="0">
                  <c:v>gering-mäßig</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2"/>
                    </a:solidFill>
                    <a:latin typeface="Corbel" panose="020B0503020204020204" pitchFamily="34" charset="0"/>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Tabelle1!$B$1:$F$1</c:f>
              <c:strCache>
                <c:ptCount val="5"/>
                <c:pt idx="0">
                  <c:v>emotionale Misshandlung</c:v>
                </c:pt>
                <c:pt idx="1">
                  <c:v>körperliche Misshandlung</c:v>
                </c:pt>
                <c:pt idx="2">
                  <c:v>sexueller Missbrauch</c:v>
                </c:pt>
                <c:pt idx="3">
                  <c:v>emotionale Vernachlässigung</c:v>
                </c:pt>
                <c:pt idx="4">
                  <c:v>körperliche Vernachlässigung</c:v>
                </c:pt>
              </c:strCache>
            </c:strRef>
          </c:cat>
          <c:val>
            <c:numRef>
              <c:f>Tabelle1!$B$4:$F$4</c:f>
              <c:numCache>
                <c:formatCode>General</c:formatCode>
                <c:ptCount val="5"/>
                <c:pt idx="0">
                  <c:v>12.1</c:v>
                </c:pt>
                <c:pt idx="1">
                  <c:v>5.8</c:v>
                </c:pt>
                <c:pt idx="2">
                  <c:v>6.3</c:v>
                </c:pt>
                <c:pt idx="3">
                  <c:v>27.2</c:v>
                </c:pt>
                <c:pt idx="4">
                  <c:v>19.3</c:v>
                </c:pt>
              </c:numCache>
            </c:numRef>
          </c:val>
          <c:extLst>
            <c:ext xmlns:c16="http://schemas.microsoft.com/office/drawing/2014/chart" uri="{C3380CC4-5D6E-409C-BE32-E72D297353CC}">
              <c16:uniqueId val="{00000002-107B-4713-90DB-ED78A7C338C4}"/>
            </c:ext>
          </c:extLst>
        </c:ser>
        <c:dLbls>
          <c:dLblPos val="ctr"/>
          <c:showLegendKey val="0"/>
          <c:showVal val="1"/>
          <c:showCatName val="0"/>
          <c:showSerName val="0"/>
          <c:showPercent val="0"/>
          <c:showBubbleSize val="0"/>
        </c:dLbls>
        <c:gapWidth val="150"/>
        <c:overlap val="100"/>
        <c:axId val="430785312"/>
        <c:axId val="430785704"/>
      </c:barChart>
      <c:catAx>
        <c:axId val="430785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2"/>
                </a:solidFill>
                <a:latin typeface="Corbel" panose="020B0503020204020204" pitchFamily="34" charset="0"/>
                <a:ea typeface="+mn-ea"/>
                <a:cs typeface="+mn-cs"/>
              </a:defRPr>
            </a:pPr>
            <a:endParaRPr lang="de-DE"/>
          </a:p>
        </c:txPr>
        <c:crossAx val="430785704"/>
        <c:crosses val="autoZero"/>
        <c:auto val="1"/>
        <c:lblAlgn val="ctr"/>
        <c:lblOffset val="100"/>
        <c:noMultiLvlLbl val="0"/>
      </c:catAx>
      <c:valAx>
        <c:axId val="430785704"/>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accent2"/>
                    </a:solidFill>
                    <a:latin typeface="Corbel" panose="020B0503020204020204" pitchFamily="34" charset="0"/>
                    <a:ea typeface="+mn-ea"/>
                    <a:cs typeface="+mn-cs"/>
                  </a:defRPr>
                </a:pPr>
                <a:r>
                  <a:rPr lang="en-US"/>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accent2"/>
                  </a:solidFill>
                  <a:latin typeface="Corbel" panose="020B0503020204020204" pitchFamily="34" charset="0"/>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2"/>
                </a:solidFill>
                <a:latin typeface="Corbel" panose="020B0503020204020204" pitchFamily="34" charset="0"/>
                <a:ea typeface="+mn-ea"/>
                <a:cs typeface="+mn-cs"/>
              </a:defRPr>
            </a:pPr>
            <a:endParaRPr lang="de-DE"/>
          </a:p>
        </c:txPr>
        <c:crossAx val="430785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2"/>
              </a:solidFill>
              <a:latin typeface="Corbel" panose="020B0503020204020204" pitchFamily="34" charset="0"/>
              <a:ea typeface="+mn-ea"/>
              <a:cs typeface="+mn-cs"/>
            </a:defRPr>
          </a:pPr>
          <a:endParaRPr lang="de-DE"/>
        </a:p>
      </c:txPr>
    </c:legend>
    <c:plotVisOnly val="1"/>
    <c:dispBlanksAs val="gap"/>
    <c:showDLblsOverMax val="0"/>
  </c:chart>
  <c:spPr>
    <a:noFill/>
    <a:ln>
      <a:noFill/>
    </a:ln>
    <a:effectLst/>
  </c:spPr>
  <c:txPr>
    <a:bodyPr/>
    <a:lstStyle/>
    <a:p>
      <a:pPr>
        <a:defRPr sz="1400">
          <a:solidFill>
            <a:schemeClr val="accent2"/>
          </a:solidFill>
          <a:latin typeface="Corbel" panose="020B0503020204020204" pitchFamily="34" charset="0"/>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accent2"/>
                </a:solidFill>
                <a:latin typeface="Corbel" panose="020B0503020204020204" pitchFamily="34" charset="0"/>
                <a:ea typeface="+mn-ea"/>
                <a:cs typeface="+mn-cs"/>
              </a:defRPr>
            </a:pPr>
            <a:r>
              <a:rPr lang="de-DE" sz="1400" dirty="0"/>
              <a:t>Repräsentative Stichprobe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2"/>
              </a:solidFill>
              <a:latin typeface="Corbel" panose="020B0503020204020204" pitchFamily="34" charset="0"/>
              <a:ea typeface="+mn-ea"/>
              <a:cs typeface="+mn-cs"/>
            </a:defRPr>
          </a:pPr>
          <a:endParaRPr lang="de-DE"/>
        </a:p>
      </c:txPr>
    </c:title>
    <c:autoTitleDeleted val="0"/>
    <c:plotArea>
      <c:layout/>
      <c:barChart>
        <c:barDir val="col"/>
        <c:grouping val="stacked"/>
        <c:varyColors val="0"/>
        <c:ser>
          <c:idx val="0"/>
          <c:order val="0"/>
          <c:tx>
            <c:strRef>
              <c:f>Tabelle1!$A$12</c:f>
              <c:strCache>
                <c:ptCount val="1"/>
                <c:pt idx="0">
                  <c:v>nicht bis minimal</c:v>
                </c:pt>
              </c:strCache>
            </c:strRef>
          </c:tx>
          <c:spPr>
            <a:solidFill>
              <a:schemeClr val="accent3">
                <a:tint val="58000"/>
              </a:schemeClr>
            </a:solidFill>
            <a:ln>
              <a:noFill/>
            </a:ln>
            <a:effectLst/>
          </c:spPr>
          <c:invertIfNegative val="0"/>
          <c:cat>
            <c:strRef>
              <c:f>Tabelle1!$B$11:$F$11</c:f>
              <c:strCache>
                <c:ptCount val="5"/>
                <c:pt idx="0">
                  <c:v>Emotionale Misshandlung</c:v>
                </c:pt>
                <c:pt idx="1">
                  <c:v>Körperliche Misshandlung</c:v>
                </c:pt>
                <c:pt idx="2">
                  <c:v>Sexueller Missbrauch</c:v>
                </c:pt>
                <c:pt idx="3">
                  <c:v>Emotionale Vernachlässigung</c:v>
                </c:pt>
                <c:pt idx="4">
                  <c:v>Körperliche Vernachlässigung</c:v>
                </c:pt>
              </c:strCache>
            </c:strRef>
          </c:cat>
          <c:val>
            <c:numRef>
              <c:f>Tabelle1!$B$12:$F$12</c:f>
              <c:numCache>
                <c:formatCode>General</c:formatCode>
                <c:ptCount val="5"/>
                <c:pt idx="0">
                  <c:v>80.8</c:v>
                </c:pt>
                <c:pt idx="1">
                  <c:v>87.1</c:v>
                </c:pt>
                <c:pt idx="2">
                  <c:v>85.6</c:v>
                </c:pt>
                <c:pt idx="3">
                  <c:v>59.2</c:v>
                </c:pt>
                <c:pt idx="4">
                  <c:v>57.8</c:v>
                </c:pt>
              </c:numCache>
            </c:numRef>
          </c:val>
          <c:extLst>
            <c:ext xmlns:c16="http://schemas.microsoft.com/office/drawing/2014/chart" uri="{C3380CC4-5D6E-409C-BE32-E72D297353CC}">
              <c16:uniqueId val="{00000000-91E1-4499-9359-A2CDC87ADBC5}"/>
            </c:ext>
          </c:extLst>
        </c:ser>
        <c:ser>
          <c:idx val="1"/>
          <c:order val="1"/>
          <c:tx>
            <c:strRef>
              <c:f>Tabelle1!$A$13</c:f>
              <c:strCache>
                <c:ptCount val="1"/>
                <c:pt idx="0">
                  <c:v>gering bis mäßig</c:v>
                </c:pt>
              </c:strCache>
            </c:strRef>
          </c:tx>
          <c:spPr>
            <a:solidFill>
              <a:schemeClr val="accent3">
                <a:tint val="86000"/>
              </a:schemeClr>
            </a:solidFill>
            <a:ln>
              <a:noFill/>
            </a:ln>
            <a:effectLst/>
          </c:spPr>
          <c:invertIfNegative val="0"/>
          <c:cat>
            <c:strRef>
              <c:f>Tabelle1!$B$11:$F$11</c:f>
              <c:strCache>
                <c:ptCount val="5"/>
                <c:pt idx="0">
                  <c:v>Emotionale Misshandlung</c:v>
                </c:pt>
                <c:pt idx="1">
                  <c:v>Körperliche Misshandlung</c:v>
                </c:pt>
                <c:pt idx="2">
                  <c:v>Sexueller Missbrauch</c:v>
                </c:pt>
                <c:pt idx="3">
                  <c:v>Emotionale Vernachlässigung</c:v>
                </c:pt>
                <c:pt idx="4">
                  <c:v>Körperliche Vernachlässigung</c:v>
                </c:pt>
              </c:strCache>
            </c:strRef>
          </c:cat>
          <c:val>
            <c:numRef>
              <c:f>Tabelle1!$B$13:$F$13</c:f>
              <c:numCache>
                <c:formatCode>General</c:formatCode>
                <c:ptCount val="5"/>
                <c:pt idx="0">
                  <c:v>12</c:v>
                </c:pt>
                <c:pt idx="1">
                  <c:v>8.5</c:v>
                </c:pt>
                <c:pt idx="2">
                  <c:v>6.3</c:v>
                </c:pt>
                <c:pt idx="3">
                  <c:v>27</c:v>
                </c:pt>
                <c:pt idx="4">
                  <c:v>19.2</c:v>
                </c:pt>
              </c:numCache>
            </c:numRef>
          </c:val>
          <c:extLst>
            <c:ext xmlns:c16="http://schemas.microsoft.com/office/drawing/2014/chart" uri="{C3380CC4-5D6E-409C-BE32-E72D297353CC}">
              <c16:uniqueId val="{00000001-91E1-4499-9359-A2CDC87ADBC5}"/>
            </c:ext>
          </c:extLst>
        </c:ser>
        <c:ser>
          <c:idx val="2"/>
          <c:order val="2"/>
          <c:tx>
            <c:strRef>
              <c:f>Tabelle1!$A$14</c:f>
              <c:strCache>
                <c:ptCount val="1"/>
                <c:pt idx="0">
                  <c:v>mäßig bis schwer</c:v>
                </c:pt>
              </c:strCache>
            </c:strRef>
          </c:tx>
          <c:spPr>
            <a:solidFill>
              <a:schemeClr val="accent3">
                <a:shade val="86000"/>
              </a:schemeClr>
            </a:solidFill>
            <a:ln>
              <a:noFill/>
            </a:ln>
            <a:effectLst/>
          </c:spPr>
          <c:invertIfNegative val="0"/>
          <c:cat>
            <c:strRef>
              <c:f>Tabelle1!$B$11:$F$11</c:f>
              <c:strCache>
                <c:ptCount val="5"/>
                <c:pt idx="0">
                  <c:v>Emotionale Misshandlung</c:v>
                </c:pt>
                <c:pt idx="1">
                  <c:v>Körperliche Misshandlung</c:v>
                </c:pt>
                <c:pt idx="2">
                  <c:v>Sexueller Missbrauch</c:v>
                </c:pt>
                <c:pt idx="3">
                  <c:v>Emotionale Vernachlässigung</c:v>
                </c:pt>
                <c:pt idx="4">
                  <c:v>Körperliche Vernachlässigung</c:v>
                </c:pt>
              </c:strCache>
            </c:strRef>
          </c:cat>
          <c:val>
            <c:numRef>
              <c:f>Tabelle1!$B$14:$F$14</c:f>
              <c:numCache>
                <c:formatCode>General</c:formatCode>
                <c:ptCount val="5"/>
                <c:pt idx="0">
                  <c:v>3.9</c:v>
                </c:pt>
                <c:pt idx="1">
                  <c:v>3.3</c:v>
                </c:pt>
                <c:pt idx="2">
                  <c:v>5.3</c:v>
                </c:pt>
                <c:pt idx="3">
                  <c:v>6.2</c:v>
                </c:pt>
                <c:pt idx="4">
                  <c:v>13.4</c:v>
                </c:pt>
              </c:numCache>
            </c:numRef>
          </c:val>
          <c:extLst>
            <c:ext xmlns:c16="http://schemas.microsoft.com/office/drawing/2014/chart" uri="{C3380CC4-5D6E-409C-BE32-E72D297353CC}">
              <c16:uniqueId val="{00000002-91E1-4499-9359-A2CDC87ADBC5}"/>
            </c:ext>
          </c:extLst>
        </c:ser>
        <c:ser>
          <c:idx val="3"/>
          <c:order val="3"/>
          <c:tx>
            <c:strRef>
              <c:f>Tabelle1!$A$15</c:f>
              <c:strCache>
                <c:ptCount val="1"/>
                <c:pt idx="0">
                  <c:v>schwer bis extrem</c:v>
                </c:pt>
              </c:strCache>
            </c:strRef>
          </c:tx>
          <c:spPr>
            <a:solidFill>
              <a:schemeClr val="accent3">
                <a:shade val="58000"/>
              </a:schemeClr>
            </a:solidFill>
            <a:ln>
              <a:noFill/>
            </a:ln>
            <a:effectLst/>
          </c:spPr>
          <c:invertIfNegative val="0"/>
          <c:cat>
            <c:strRef>
              <c:f>Tabelle1!$B$11:$F$11</c:f>
              <c:strCache>
                <c:ptCount val="5"/>
                <c:pt idx="0">
                  <c:v>Emotionale Misshandlung</c:v>
                </c:pt>
                <c:pt idx="1">
                  <c:v>Körperliche Misshandlung</c:v>
                </c:pt>
                <c:pt idx="2">
                  <c:v>Sexueller Missbrauch</c:v>
                </c:pt>
                <c:pt idx="3">
                  <c:v>Emotionale Vernachlässigung</c:v>
                </c:pt>
                <c:pt idx="4">
                  <c:v>Körperliche Vernachlässigung</c:v>
                </c:pt>
              </c:strCache>
            </c:strRef>
          </c:cat>
          <c:val>
            <c:numRef>
              <c:f>Tabelle1!$B$15:$F$15</c:f>
              <c:numCache>
                <c:formatCode>General</c:formatCode>
                <c:ptCount val="5"/>
                <c:pt idx="0">
                  <c:v>2.6</c:v>
                </c:pt>
                <c:pt idx="1">
                  <c:v>3.3</c:v>
                </c:pt>
                <c:pt idx="2">
                  <c:v>2.2999999999999998</c:v>
                </c:pt>
                <c:pt idx="3">
                  <c:v>7.1</c:v>
                </c:pt>
                <c:pt idx="4">
                  <c:v>9</c:v>
                </c:pt>
              </c:numCache>
            </c:numRef>
          </c:val>
          <c:extLst>
            <c:ext xmlns:c16="http://schemas.microsoft.com/office/drawing/2014/chart" uri="{C3380CC4-5D6E-409C-BE32-E72D297353CC}">
              <c16:uniqueId val="{00000003-91E1-4499-9359-A2CDC87ADBC5}"/>
            </c:ext>
          </c:extLst>
        </c:ser>
        <c:dLbls>
          <c:showLegendKey val="0"/>
          <c:showVal val="0"/>
          <c:showCatName val="0"/>
          <c:showSerName val="0"/>
          <c:showPercent val="0"/>
          <c:showBubbleSize val="0"/>
        </c:dLbls>
        <c:gapWidth val="150"/>
        <c:overlap val="100"/>
        <c:axId val="1120725728"/>
        <c:axId val="1120726688"/>
      </c:barChart>
      <c:catAx>
        <c:axId val="112072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accent2"/>
                </a:solidFill>
                <a:latin typeface="Corbel" panose="020B0503020204020204" pitchFamily="34" charset="0"/>
                <a:ea typeface="+mn-ea"/>
                <a:cs typeface="+mn-cs"/>
              </a:defRPr>
            </a:pPr>
            <a:endParaRPr lang="de-DE"/>
          </a:p>
        </c:txPr>
        <c:crossAx val="1120726688"/>
        <c:crosses val="autoZero"/>
        <c:auto val="1"/>
        <c:lblAlgn val="ctr"/>
        <c:lblOffset val="100"/>
        <c:noMultiLvlLbl val="0"/>
      </c:catAx>
      <c:valAx>
        <c:axId val="112072668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accent2"/>
                    </a:solidFill>
                    <a:latin typeface="Corbel" panose="020B0503020204020204" pitchFamily="34" charset="0"/>
                    <a:ea typeface="+mn-ea"/>
                    <a:cs typeface="+mn-cs"/>
                  </a:defRPr>
                </a:pPr>
                <a:r>
                  <a:rPr lang="de-DE" sz="900" dirty="0"/>
                  <a:t>Angabe in Prozent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accent2"/>
                  </a:solidFill>
                  <a:latin typeface="Corbel" panose="020B0503020204020204" pitchFamily="34" charset="0"/>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accent2"/>
                </a:solidFill>
                <a:latin typeface="Corbel" panose="020B0503020204020204" pitchFamily="34" charset="0"/>
                <a:ea typeface="+mn-ea"/>
                <a:cs typeface="+mn-cs"/>
              </a:defRPr>
            </a:pPr>
            <a:endParaRPr lang="de-DE"/>
          </a:p>
        </c:txPr>
        <c:crossAx val="1120725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accent2"/>
              </a:solidFill>
              <a:latin typeface="Corbel" panose="020B0503020204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accent2"/>
          </a:solidFill>
          <a:latin typeface="Corbel" panose="020B0503020204020204" pitchFamily="34" charset="0"/>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accent2"/>
                </a:solidFill>
                <a:latin typeface="Corbel" panose="020B0503020204020204" pitchFamily="34" charset="0"/>
                <a:ea typeface="+mn-ea"/>
                <a:cs typeface="+mn-cs"/>
              </a:defRPr>
            </a:pPr>
            <a:r>
              <a:rPr lang="de-DE" sz="1400" dirty="0"/>
              <a:t>Inanspruchnahmepopulation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2"/>
              </a:solidFill>
              <a:latin typeface="Corbel" panose="020B0503020204020204" pitchFamily="34" charset="0"/>
              <a:ea typeface="+mn-ea"/>
              <a:cs typeface="+mn-cs"/>
            </a:defRPr>
          </a:pPr>
          <a:endParaRPr lang="de-DE"/>
        </a:p>
      </c:txPr>
    </c:title>
    <c:autoTitleDeleted val="0"/>
    <c:plotArea>
      <c:layout/>
      <c:barChart>
        <c:barDir val="col"/>
        <c:grouping val="stacked"/>
        <c:varyColors val="0"/>
        <c:ser>
          <c:idx val="0"/>
          <c:order val="0"/>
          <c:tx>
            <c:strRef>
              <c:f>Tabelle1!$A$20</c:f>
              <c:strCache>
                <c:ptCount val="1"/>
                <c:pt idx="0">
                  <c:v>nicht bis minimal</c:v>
                </c:pt>
              </c:strCache>
            </c:strRef>
          </c:tx>
          <c:spPr>
            <a:solidFill>
              <a:schemeClr val="accent3">
                <a:tint val="58000"/>
              </a:schemeClr>
            </a:solidFill>
            <a:ln>
              <a:noFill/>
            </a:ln>
            <a:effectLst/>
          </c:spPr>
          <c:invertIfNegative val="0"/>
          <c:cat>
            <c:strRef>
              <c:f>Tabelle1!$B$19:$F$19</c:f>
              <c:strCache>
                <c:ptCount val="5"/>
                <c:pt idx="0">
                  <c:v>Emotionale Misshandlung</c:v>
                </c:pt>
                <c:pt idx="1">
                  <c:v>Körperliche Misshandlung</c:v>
                </c:pt>
                <c:pt idx="2">
                  <c:v>Sexueller Missbrauch</c:v>
                </c:pt>
                <c:pt idx="3">
                  <c:v>Emotionale Vernachlässigung</c:v>
                </c:pt>
                <c:pt idx="4">
                  <c:v>Körperliche Vernachlässigung</c:v>
                </c:pt>
              </c:strCache>
            </c:strRef>
          </c:cat>
          <c:val>
            <c:numRef>
              <c:f>Tabelle1!$B$20:$F$20</c:f>
              <c:numCache>
                <c:formatCode>General</c:formatCode>
                <c:ptCount val="5"/>
                <c:pt idx="0">
                  <c:v>9.1999999999999993</c:v>
                </c:pt>
                <c:pt idx="1">
                  <c:v>34.6</c:v>
                </c:pt>
                <c:pt idx="2">
                  <c:v>0.6</c:v>
                </c:pt>
                <c:pt idx="3">
                  <c:v>6.8</c:v>
                </c:pt>
                <c:pt idx="4">
                  <c:v>13</c:v>
                </c:pt>
              </c:numCache>
            </c:numRef>
          </c:val>
          <c:extLst>
            <c:ext xmlns:c16="http://schemas.microsoft.com/office/drawing/2014/chart" uri="{C3380CC4-5D6E-409C-BE32-E72D297353CC}">
              <c16:uniqueId val="{00000000-1743-46ED-96ED-B8F3E7C424FF}"/>
            </c:ext>
          </c:extLst>
        </c:ser>
        <c:ser>
          <c:idx val="1"/>
          <c:order val="1"/>
          <c:tx>
            <c:strRef>
              <c:f>Tabelle1!$A$21</c:f>
              <c:strCache>
                <c:ptCount val="1"/>
                <c:pt idx="0">
                  <c:v>gering bis mäßig</c:v>
                </c:pt>
              </c:strCache>
            </c:strRef>
          </c:tx>
          <c:spPr>
            <a:solidFill>
              <a:schemeClr val="accent3">
                <a:tint val="86000"/>
              </a:schemeClr>
            </a:solidFill>
            <a:ln>
              <a:noFill/>
            </a:ln>
            <a:effectLst/>
          </c:spPr>
          <c:invertIfNegative val="0"/>
          <c:cat>
            <c:strRef>
              <c:f>Tabelle1!$B$19:$F$19</c:f>
              <c:strCache>
                <c:ptCount val="5"/>
                <c:pt idx="0">
                  <c:v>Emotionale Misshandlung</c:v>
                </c:pt>
                <c:pt idx="1">
                  <c:v>Körperliche Misshandlung</c:v>
                </c:pt>
                <c:pt idx="2">
                  <c:v>Sexueller Missbrauch</c:v>
                </c:pt>
                <c:pt idx="3">
                  <c:v>Emotionale Vernachlässigung</c:v>
                </c:pt>
                <c:pt idx="4">
                  <c:v>Körperliche Vernachlässigung</c:v>
                </c:pt>
              </c:strCache>
            </c:strRef>
          </c:cat>
          <c:val>
            <c:numRef>
              <c:f>Tabelle1!$B$21:$F$21</c:f>
              <c:numCache>
                <c:formatCode>General</c:formatCode>
                <c:ptCount val="5"/>
                <c:pt idx="0">
                  <c:v>14.2</c:v>
                </c:pt>
                <c:pt idx="1">
                  <c:v>13.9</c:v>
                </c:pt>
                <c:pt idx="2">
                  <c:v>0.3</c:v>
                </c:pt>
                <c:pt idx="3">
                  <c:v>14.5</c:v>
                </c:pt>
                <c:pt idx="4">
                  <c:v>14.8</c:v>
                </c:pt>
              </c:numCache>
            </c:numRef>
          </c:val>
          <c:extLst>
            <c:ext xmlns:c16="http://schemas.microsoft.com/office/drawing/2014/chart" uri="{C3380CC4-5D6E-409C-BE32-E72D297353CC}">
              <c16:uniqueId val="{00000001-1743-46ED-96ED-B8F3E7C424FF}"/>
            </c:ext>
          </c:extLst>
        </c:ser>
        <c:ser>
          <c:idx val="2"/>
          <c:order val="2"/>
          <c:tx>
            <c:strRef>
              <c:f>Tabelle1!$A$22</c:f>
              <c:strCache>
                <c:ptCount val="1"/>
                <c:pt idx="0">
                  <c:v>mäßig bis schwer</c:v>
                </c:pt>
              </c:strCache>
            </c:strRef>
          </c:tx>
          <c:spPr>
            <a:solidFill>
              <a:schemeClr val="accent3">
                <a:shade val="86000"/>
              </a:schemeClr>
            </a:solidFill>
            <a:ln>
              <a:noFill/>
            </a:ln>
            <a:effectLst/>
          </c:spPr>
          <c:invertIfNegative val="0"/>
          <c:cat>
            <c:strRef>
              <c:f>Tabelle1!$B$19:$F$19</c:f>
              <c:strCache>
                <c:ptCount val="5"/>
                <c:pt idx="0">
                  <c:v>Emotionale Misshandlung</c:v>
                </c:pt>
                <c:pt idx="1">
                  <c:v>Körperliche Misshandlung</c:v>
                </c:pt>
                <c:pt idx="2">
                  <c:v>Sexueller Missbrauch</c:v>
                </c:pt>
                <c:pt idx="3">
                  <c:v>Emotionale Vernachlässigung</c:v>
                </c:pt>
                <c:pt idx="4">
                  <c:v>Körperliche Vernachlässigung</c:v>
                </c:pt>
              </c:strCache>
            </c:strRef>
          </c:cat>
          <c:val>
            <c:numRef>
              <c:f>Tabelle1!$B$22:$F$22</c:f>
              <c:numCache>
                <c:formatCode>General</c:formatCode>
                <c:ptCount val="5"/>
                <c:pt idx="0">
                  <c:v>13</c:v>
                </c:pt>
                <c:pt idx="1">
                  <c:v>8.9</c:v>
                </c:pt>
                <c:pt idx="2">
                  <c:v>5.9</c:v>
                </c:pt>
                <c:pt idx="3">
                  <c:v>15.7</c:v>
                </c:pt>
                <c:pt idx="4">
                  <c:v>26.3</c:v>
                </c:pt>
              </c:numCache>
            </c:numRef>
          </c:val>
          <c:extLst>
            <c:ext xmlns:c16="http://schemas.microsoft.com/office/drawing/2014/chart" uri="{C3380CC4-5D6E-409C-BE32-E72D297353CC}">
              <c16:uniqueId val="{00000002-1743-46ED-96ED-B8F3E7C424FF}"/>
            </c:ext>
          </c:extLst>
        </c:ser>
        <c:ser>
          <c:idx val="3"/>
          <c:order val="3"/>
          <c:tx>
            <c:strRef>
              <c:f>Tabelle1!$A$23</c:f>
              <c:strCache>
                <c:ptCount val="1"/>
                <c:pt idx="0">
                  <c:v>schwer bis extrem</c:v>
                </c:pt>
              </c:strCache>
            </c:strRef>
          </c:tx>
          <c:spPr>
            <a:solidFill>
              <a:schemeClr val="accent3">
                <a:shade val="58000"/>
              </a:schemeClr>
            </a:solidFill>
            <a:ln>
              <a:noFill/>
            </a:ln>
            <a:effectLst/>
          </c:spPr>
          <c:invertIfNegative val="0"/>
          <c:cat>
            <c:strRef>
              <c:f>Tabelle1!$B$19:$F$19</c:f>
              <c:strCache>
                <c:ptCount val="5"/>
                <c:pt idx="0">
                  <c:v>Emotionale Misshandlung</c:v>
                </c:pt>
                <c:pt idx="1">
                  <c:v>Körperliche Misshandlung</c:v>
                </c:pt>
                <c:pt idx="2">
                  <c:v>Sexueller Missbrauch</c:v>
                </c:pt>
                <c:pt idx="3">
                  <c:v>Emotionale Vernachlässigung</c:v>
                </c:pt>
                <c:pt idx="4">
                  <c:v>Körperliche Vernachlässigung</c:v>
                </c:pt>
              </c:strCache>
            </c:strRef>
          </c:cat>
          <c:val>
            <c:numRef>
              <c:f>Tabelle1!$B$23:$F$23</c:f>
              <c:numCache>
                <c:formatCode>General</c:formatCode>
                <c:ptCount val="5"/>
                <c:pt idx="0">
                  <c:v>63.6</c:v>
                </c:pt>
                <c:pt idx="1">
                  <c:v>42.6</c:v>
                </c:pt>
                <c:pt idx="2">
                  <c:v>93.2</c:v>
                </c:pt>
                <c:pt idx="3">
                  <c:v>63</c:v>
                </c:pt>
                <c:pt idx="4">
                  <c:v>45.9</c:v>
                </c:pt>
              </c:numCache>
            </c:numRef>
          </c:val>
          <c:extLst>
            <c:ext xmlns:c16="http://schemas.microsoft.com/office/drawing/2014/chart" uri="{C3380CC4-5D6E-409C-BE32-E72D297353CC}">
              <c16:uniqueId val="{00000003-1743-46ED-96ED-B8F3E7C424FF}"/>
            </c:ext>
          </c:extLst>
        </c:ser>
        <c:dLbls>
          <c:showLegendKey val="0"/>
          <c:showVal val="0"/>
          <c:showCatName val="0"/>
          <c:showSerName val="0"/>
          <c:showPercent val="0"/>
          <c:showBubbleSize val="0"/>
        </c:dLbls>
        <c:gapWidth val="150"/>
        <c:overlap val="100"/>
        <c:axId val="1146166512"/>
        <c:axId val="1146157872"/>
      </c:barChart>
      <c:catAx>
        <c:axId val="114616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accent2"/>
                </a:solidFill>
                <a:latin typeface="Corbel" panose="020B0503020204020204" pitchFamily="34" charset="0"/>
                <a:ea typeface="+mn-ea"/>
                <a:cs typeface="+mn-cs"/>
              </a:defRPr>
            </a:pPr>
            <a:endParaRPr lang="de-DE"/>
          </a:p>
        </c:txPr>
        <c:crossAx val="1146157872"/>
        <c:crosses val="autoZero"/>
        <c:auto val="1"/>
        <c:lblAlgn val="ctr"/>
        <c:lblOffset val="100"/>
        <c:noMultiLvlLbl val="0"/>
      </c:catAx>
      <c:valAx>
        <c:axId val="114615787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accent2"/>
                    </a:solidFill>
                    <a:latin typeface="Corbel" panose="020B0503020204020204" pitchFamily="34" charset="0"/>
                    <a:ea typeface="+mn-ea"/>
                    <a:cs typeface="+mn-cs"/>
                  </a:defRPr>
                </a:pPr>
                <a:r>
                  <a:rPr lang="de-DE" sz="900" dirty="0"/>
                  <a:t>Angabe in Prozent</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accent2"/>
                  </a:solidFill>
                  <a:latin typeface="Corbel" panose="020B0503020204020204" pitchFamily="34" charset="0"/>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accent2"/>
                </a:solidFill>
                <a:latin typeface="Corbel" panose="020B0503020204020204" pitchFamily="34" charset="0"/>
                <a:ea typeface="+mn-ea"/>
                <a:cs typeface="+mn-cs"/>
              </a:defRPr>
            </a:pPr>
            <a:endParaRPr lang="de-DE"/>
          </a:p>
        </c:txPr>
        <c:crossAx val="114616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accent2"/>
              </a:solidFill>
              <a:latin typeface="Corbel" panose="020B0503020204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accent2"/>
          </a:solidFill>
          <a:latin typeface="Corbel" panose="020B0503020204020204" pitchFamily="34" charset="0"/>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680" b="0" i="0" u="none" strike="noStrike" kern="1200" spc="0" baseline="0">
                <a:solidFill>
                  <a:schemeClr val="accent2"/>
                </a:solidFill>
                <a:latin typeface="+mn-lt"/>
                <a:ea typeface="+mn-ea"/>
                <a:cs typeface="+mn-cs"/>
              </a:defRPr>
            </a:pPr>
            <a:r>
              <a:rPr lang="de-DE" dirty="0"/>
              <a:t>Absolute und relative Häufigkeitsverteilung in der Inanspruchnahmepopulation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accent2"/>
              </a:solidFill>
              <a:latin typeface="+mn-lt"/>
              <a:ea typeface="+mn-ea"/>
              <a:cs typeface="+mn-cs"/>
            </a:defRPr>
          </a:pPr>
          <a:endParaRPr lang="de-DE"/>
        </a:p>
      </c:txPr>
    </c:title>
    <c:autoTitleDeleted val="0"/>
    <c:plotArea>
      <c:layout/>
      <c:barChart>
        <c:barDir val="col"/>
        <c:grouping val="clustered"/>
        <c:varyColors val="0"/>
        <c:ser>
          <c:idx val="0"/>
          <c:order val="0"/>
          <c:tx>
            <c:strRef>
              <c:f>Tabelle2!$A$11</c:f>
              <c:strCache>
                <c:ptCount val="1"/>
                <c:pt idx="0">
                  <c:v>Anzahl</c:v>
                </c:pt>
              </c:strCache>
            </c:strRef>
          </c:tx>
          <c:spPr>
            <a:solidFill>
              <a:schemeClr val="accent3">
                <a:shade val="76000"/>
              </a:schemeClr>
            </a:solidFill>
            <a:ln>
              <a:noFill/>
            </a:ln>
            <a:effectLst/>
          </c:spPr>
          <c:invertIfNegative val="0"/>
          <c:cat>
            <c:numRef>
              <c:f>Tabelle2!$B$10:$G$10</c:f>
              <c:numCache>
                <c:formatCode>General</c:formatCode>
                <c:ptCount val="6"/>
                <c:pt idx="0">
                  <c:v>0</c:v>
                </c:pt>
                <c:pt idx="1">
                  <c:v>1</c:v>
                </c:pt>
                <c:pt idx="2">
                  <c:v>2</c:v>
                </c:pt>
                <c:pt idx="3">
                  <c:v>3</c:v>
                </c:pt>
                <c:pt idx="4">
                  <c:v>4</c:v>
                </c:pt>
                <c:pt idx="5">
                  <c:v>5</c:v>
                </c:pt>
              </c:numCache>
            </c:numRef>
          </c:cat>
          <c:val>
            <c:numRef>
              <c:f>Tabelle2!$B$11:$G$11</c:f>
              <c:numCache>
                <c:formatCode>General</c:formatCode>
                <c:ptCount val="6"/>
                <c:pt idx="0">
                  <c:v>2</c:v>
                </c:pt>
                <c:pt idx="1">
                  <c:v>34</c:v>
                </c:pt>
                <c:pt idx="2">
                  <c:v>28</c:v>
                </c:pt>
                <c:pt idx="3">
                  <c:v>48</c:v>
                </c:pt>
                <c:pt idx="4">
                  <c:v>59</c:v>
                </c:pt>
                <c:pt idx="5">
                  <c:v>140</c:v>
                </c:pt>
              </c:numCache>
            </c:numRef>
          </c:val>
          <c:extLst>
            <c:ext xmlns:c16="http://schemas.microsoft.com/office/drawing/2014/chart" uri="{C3380CC4-5D6E-409C-BE32-E72D297353CC}">
              <c16:uniqueId val="{00000000-7E01-489F-8B26-8DAA47000E2B}"/>
            </c:ext>
          </c:extLst>
        </c:ser>
        <c:dLbls>
          <c:showLegendKey val="0"/>
          <c:showVal val="0"/>
          <c:showCatName val="0"/>
          <c:showSerName val="0"/>
          <c:showPercent val="0"/>
          <c:showBubbleSize val="0"/>
        </c:dLbls>
        <c:gapWidth val="150"/>
        <c:axId val="1216923792"/>
        <c:axId val="1216925040"/>
      </c:barChart>
      <c:lineChart>
        <c:grouping val="standard"/>
        <c:varyColors val="0"/>
        <c:ser>
          <c:idx val="1"/>
          <c:order val="1"/>
          <c:tx>
            <c:strRef>
              <c:f>Tabelle2!$A$12</c:f>
              <c:strCache>
                <c:ptCount val="1"/>
                <c:pt idx="0">
                  <c:v>%</c:v>
                </c:pt>
              </c:strCache>
            </c:strRef>
          </c:tx>
          <c:spPr>
            <a:ln w="28575" cap="rnd">
              <a:solidFill>
                <a:schemeClr val="accent3">
                  <a:tint val="77000"/>
                </a:schemeClr>
              </a:solidFill>
              <a:round/>
            </a:ln>
            <a:effectLst/>
          </c:spPr>
          <c:marker>
            <c:symbol val="none"/>
          </c:marker>
          <c:cat>
            <c:numRef>
              <c:f>Tabelle2!$B$10:$G$10</c:f>
              <c:numCache>
                <c:formatCode>General</c:formatCode>
                <c:ptCount val="6"/>
                <c:pt idx="0">
                  <c:v>0</c:v>
                </c:pt>
                <c:pt idx="1">
                  <c:v>1</c:v>
                </c:pt>
                <c:pt idx="2">
                  <c:v>2</c:v>
                </c:pt>
                <c:pt idx="3">
                  <c:v>3</c:v>
                </c:pt>
                <c:pt idx="4">
                  <c:v>4</c:v>
                </c:pt>
                <c:pt idx="5">
                  <c:v>5</c:v>
                </c:pt>
              </c:numCache>
            </c:numRef>
          </c:cat>
          <c:val>
            <c:numRef>
              <c:f>Tabelle2!$B$12:$G$12</c:f>
              <c:numCache>
                <c:formatCode>General</c:formatCode>
                <c:ptCount val="6"/>
                <c:pt idx="0">
                  <c:v>0.6</c:v>
                </c:pt>
                <c:pt idx="1">
                  <c:v>10.1</c:v>
                </c:pt>
                <c:pt idx="2">
                  <c:v>8.3000000000000007</c:v>
                </c:pt>
                <c:pt idx="3">
                  <c:v>14.2</c:v>
                </c:pt>
                <c:pt idx="4">
                  <c:v>25.4</c:v>
                </c:pt>
                <c:pt idx="5">
                  <c:v>41.4</c:v>
                </c:pt>
              </c:numCache>
            </c:numRef>
          </c:val>
          <c:smooth val="0"/>
          <c:extLst>
            <c:ext xmlns:c16="http://schemas.microsoft.com/office/drawing/2014/chart" uri="{C3380CC4-5D6E-409C-BE32-E72D297353CC}">
              <c16:uniqueId val="{00000001-7E01-489F-8B26-8DAA47000E2B}"/>
            </c:ext>
          </c:extLst>
        </c:ser>
        <c:dLbls>
          <c:showLegendKey val="0"/>
          <c:showVal val="0"/>
          <c:showCatName val="0"/>
          <c:showSerName val="0"/>
          <c:showPercent val="0"/>
          <c:showBubbleSize val="0"/>
        </c:dLbls>
        <c:marker val="1"/>
        <c:smooth val="0"/>
        <c:axId val="1216926288"/>
        <c:axId val="1216926704"/>
      </c:lineChart>
      <c:catAx>
        <c:axId val="121692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2"/>
                </a:solidFill>
                <a:latin typeface="+mn-lt"/>
                <a:ea typeface="+mn-ea"/>
                <a:cs typeface="+mn-cs"/>
              </a:defRPr>
            </a:pPr>
            <a:endParaRPr lang="de-DE"/>
          </a:p>
        </c:txPr>
        <c:crossAx val="1216925040"/>
        <c:crosses val="autoZero"/>
        <c:auto val="1"/>
        <c:lblAlgn val="ctr"/>
        <c:lblOffset val="100"/>
        <c:noMultiLvlLbl val="0"/>
      </c:catAx>
      <c:valAx>
        <c:axId val="1216925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accent2"/>
                    </a:solidFill>
                    <a:latin typeface="+mn-lt"/>
                    <a:ea typeface="+mn-ea"/>
                    <a:cs typeface="+mn-cs"/>
                  </a:defRPr>
                </a:pPr>
                <a:r>
                  <a:rPr lang="de-DE" sz="1100"/>
                  <a:t>Abs. Häufigkeit</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accent2"/>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2"/>
                </a:solidFill>
                <a:latin typeface="+mn-lt"/>
                <a:ea typeface="+mn-ea"/>
                <a:cs typeface="+mn-cs"/>
              </a:defRPr>
            </a:pPr>
            <a:endParaRPr lang="de-DE"/>
          </a:p>
        </c:txPr>
        <c:crossAx val="1216923792"/>
        <c:crosses val="autoZero"/>
        <c:crossBetween val="between"/>
      </c:valAx>
      <c:valAx>
        <c:axId val="1216926704"/>
        <c:scaling>
          <c:orientation val="minMax"/>
        </c:scaling>
        <c:delete val="0"/>
        <c:axPos val="r"/>
        <c:title>
          <c:tx>
            <c:rich>
              <a:bodyPr rot="-5400000" spcFirstLastPara="1" vertOverflow="ellipsis" vert="horz" wrap="square" anchor="ctr" anchorCtr="1"/>
              <a:lstStyle/>
              <a:p>
                <a:pPr>
                  <a:defRPr sz="1100" b="0" i="0" u="none" strike="noStrike" kern="1200" baseline="0">
                    <a:solidFill>
                      <a:schemeClr val="accent2"/>
                    </a:solidFill>
                    <a:latin typeface="+mn-lt"/>
                    <a:ea typeface="+mn-ea"/>
                    <a:cs typeface="+mn-cs"/>
                  </a:defRPr>
                </a:pPr>
                <a:r>
                  <a:rPr lang="de-DE" sz="1100"/>
                  <a:t>Rel. Häufgkeit</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accent2"/>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2"/>
                </a:solidFill>
                <a:latin typeface="+mn-lt"/>
                <a:ea typeface="+mn-ea"/>
                <a:cs typeface="+mn-cs"/>
              </a:defRPr>
            </a:pPr>
            <a:endParaRPr lang="de-DE"/>
          </a:p>
        </c:txPr>
        <c:crossAx val="1216926288"/>
        <c:crosses val="max"/>
        <c:crossBetween val="between"/>
      </c:valAx>
      <c:catAx>
        <c:axId val="1216926288"/>
        <c:scaling>
          <c:orientation val="minMax"/>
        </c:scaling>
        <c:delete val="1"/>
        <c:axPos val="b"/>
        <c:numFmt formatCode="General" sourceLinked="1"/>
        <c:majorTickMark val="none"/>
        <c:minorTickMark val="none"/>
        <c:tickLblPos val="nextTo"/>
        <c:crossAx val="121692670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accent2"/>
                </a:solidFill>
                <a:latin typeface="+mn-lt"/>
                <a:ea typeface="+mn-ea"/>
                <a:cs typeface="+mn-cs"/>
              </a:defRPr>
            </a:pPr>
            <a:endParaRPr lang="de-DE"/>
          </a:p>
        </c:txPr>
      </c:dTable>
      <c:spPr>
        <a:noFill/>
        <a:ln>
          <a:noFill/>
        </a:ln>
        <a:effectLst/>
      </c:spPr>
    </c:plotArea>
    <c:plotVisOnly val="1"/>
    <c:dispBlanksAs val="gap"/>
    <c:showDLblsOverMax val="0"/>
  </c:chart>
  <c:spPr>
    <a:noFill/>
    <a:ln>
      <a:noFill/>
    </a:ln>
    <a:effectLst/>
  </c:spPr>
  <c:txPr>
    <a:bodyPr/>
    <a:lstStyle/>
    <a:p>
      <a:pPr>
        <a:defRPr sz="1400">
          <a:solidFill>
            <a:schemeClr val="accent2"/>
          </a:solidFill>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de-DE" dirty="0"/>
              <a:t>Absolute und relative Häufigkeitsverteilung in der repräsentativen Stichprobe</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Tabelle2!$A$16</c:f>
              <c:strCache>
                <c:ptCount val="1"/>
                <c:pt idx="0">
                  <c:v>Anzahl</c:v>
                </c:pt>
              </c:strCache>
            </c:strRef>
          </c:tx>
          <c:spPr>
            <a:solidFill>
              <a:schemeClr val="accent3">
                <a:shade val="76000"/>
              </a:schemeClr>
            </a:solidFill>
            <a:ln>
              <a:noFill/>
            </a:ln>
            <a:effectLst/>
          </c:spPr>
          <c:invertIfNegative val="0"/>
          <c:cat>
            <c:numRef>
              <c:f>Tabelle2!$B$15:$G$15</c:f>
              <c:numCache>
                <c:formatCode>General</c:formatCode>
                <c:ptCount val="6"/>
                <c:pt idx="0">
                  <c:v>0</c:v>
                </c:pt>
                <c:pt idx="1">
                  <c:v>1</c:v>
                </c:pt>
                <c:pt idx="2">
                  <c:v>2</c:v>
                </c:pt>
                <c:pt idx="3">
                  <c:v>3</c:v>
                </c:pt>
                <c:pt idx="4">
                  <c:v>4</c:v>
                </c:pt>
                <c:pt idx="5">
                  <c:v>5</c:v>
                </c:pt>
              </c:numCache>
            </c:numRef>
          </c:cat>
          <c:val>
            <c:numRef>
              <c:f>Tabelle2!$B$16:$G$16</c:f>
              <c:numCache>
                <c:formatCode>General</c:formatCode>
                <c:ptCount val="6"/>
                <c:pt idx="0">
                  <c:v>1642</c:v>
                </c:pt>
                <c:pt idx="1">
                  <c:v>397</c:v>
                </c:pt>
                <c:pt idx="2">
                  <c:v>159</c:v>
                </c:pt>
                <c:pt idx="3">
                  <c:v>86</c:v>
                </c:pt>
                <c:pt idx="4">
                  <c:v>47</c:v>
                </c:pt>
                <c:pt idx="5">
                  <c:v>22</c:v>
                </c:pt>
              </c:numCache>
            </c:numRef>
          </c:val>
          <c:extLst>
            <c:ext xmlns:c16="http://schemas.microsoft.com/office/drawing/2014/chart" uri="{C3380CC4-5D6E-409C-BE32-E72D297353CC}">
              <c16:uniqueId val="{00000000-D69E-4C07-B201-5A6C1D963B1F}"/>
            </c:ext>
          </c:extLst>
        </c:ser>
        <c:dLbls>
          <c:showLegendKey val="0"/>
          <c:showVal val="0"/>
          <c:showCatName val="0"/>
          <c:showSerName val="0"/>
          <c:showPercent val="0"/>
          <c:showBubbleSize val="0"/>
        </c:dLbls>
        <c:gapWidth val="150"/>
        <c:axId val="1216923792"/>
        <c:axId val="1216925040"/>
      </c:barChart>
      <c:lineChart>
        <c:grouping val="standard"/>
        <c:varyColors val="0"/>
        <c:ser>
          <c:idx val="1"/>
          <c:order val="1"/>
          <c:tx>
            <c:strRef>
              <c:f>Tabelle2!$A$17</c:f>
              <c:strCache>
                <c:ptCount val="1"/>
                <c:pt idx="0">
                  <c:v>%</c:v>
                </c:pt>
              </c:strCache>
            </c:strRef>
          </c:tx>
          <c:spPr>
            <a:ln w="28575" cap="rnd">
              <a:solidFill>
                <a:schemeClr val="accent3">
                  <a:tint val="77000"/>
                </a:schemeClr>
              </a:solidFill>
              <a:round/>
            </a:ln>
            <a:effectLst/>
          </c:spPr>
          <c:marker>
            <c:symbol val="none"/>
          </c:marker>
          <c:cat>
            <c:numRef>
              <c:f>Tabelle2!$B$15:$G$15</c:f>
              <c:numCache>
                <c:formatCode>General</c:formatCode>
                <c:ptCount val="6"/>
                <c:pt idx="0">
                  <c:v>0</c:v>
                </c:pt>
                <c:pt idx="1">
                  <c:v>1</c:v>
                </c:pt>
                <c:pt idx="2">
                  <c:v>2</c:v>
                </c:pt>
                <c:pt idx="3">
                  <c:v>3</c:v>
                </c:pt>
                <c:pt idx="4">
                  <c:v>4</c:v>
                </c:pt>
                <c:pt idx="5">
                  <c:v>5</c:v>
                </c:pt>
              </c:numCache>
            </c:numRef>
          </c:cat>
          <c:val>
            <c:numRef>
              <c:f>Tabelle2!$B$17:$G$17</c:f>
              <c:numCache>
                <c:formatCode>General</c:formatCode>
                <c:ptCount val="6"/>
                <c:pt idx="0">
                  <c:v>69.8</c:v>
                </c:pt>
                <c:pt idx="1">
                  <c:v>16.899999999999999</c:v>
                </c:pt>
                <c:pt idx="2">
                  <c:v>6.8</c:v>
                </c:pt>
                <c:pt idx="3">
                  <c:v>3.7</c:v>
                </c:pt>
                <c:pt idx="4">
                  <c:v>2</c:v>
                </c:pt>
                <c:pt idx="5">
                  <c:v>0.9</c:v>
                </c:pt>
              </c:numCache>
            </c:numRef>
          </c:val>
          <c:smooth val="0"/>
          <c:extLst>
            <c:ext xmlns:c16="http://schemas.microsoft.com/office/drawing/2014/chart" uri="{C3380CC4-5D6E-409C-BE32-E72D297353CC}">
              <c16:uniqueId val="{00000001-D69E-4C07-B201-5A6C1D963B1F}"/>
            </c:ext>
          </c:extLst>
        </c:ser>
        <c:dLbls>
          <c:showLegendKey val="0"/>
          <c:showVal val="0"/>
          <c:showCatName val="0"/>
          <c:showSerName val="0"/>
          <c:showPercent val="0"/>
          <c:showBubbleSize val="0"/>
        </c:dLbls>
        <c:marker val="1"/>
        <c:smooth val="0"/>
        <c:axId val="1216926288"/>
        <c:axId val="1216926704"/>
      </c:lineChart>
      <c:catAx>
        <c:axId val="121692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216925040"/>
        <c:crosses val="autoZero"/>
        <c:auto val="1"/>
        <c:lblAlgn val="ctr"/>
        <c:lblOffset val="100"/>
        <c:noMultiLvlLbl val="0"/>
      </c:catAx>
      <c:valAx>
        <c:axId val="1216925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100"/>
                  <a:t>Abs. Häufigkeit</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216923792"/>
        <c:crosses val="autoZero"/>
        <c:crossBetween val="between"/>
      </c:valAx>
      <c:valAx>
        <c:axId val="1216926704"/>
        <c:scaling>
          <c:orientation val="minMax"/>
        </c:scaling>
        <c:delete val="0"/>
        <c:axPos val="r"/>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100"/>
                  <a:t>Rel. Häufgkeit</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216926288"/>
        <c:crosses val="max"/>
        <c:crossBetween val="between"/>
      </c:valAx>
      <c:catAx>
        <c:axId val="1216926288"/>
        <c:scaling>
          <c:orientation val="minMax"/>
        </c:scaling>
        <c:delete val="1"/>
        <c:axPos val="b"/>
        <c:numFmt formatCode="General" sourceLinked="1"/>
        <c:majorTickMark val="none"/>
        <c:minorTickMark val="none"/>
        <c:tickLblPos val="nextTo"/>
        <c:crossAx val="121692670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de-DE"/>
          </a:p>
        </c:txPr>
      </c:dTable>
      <c:spPr>
        <a:noFill/>
        <a:ln>
          <a:noFill/>
        </a:ln>
        <a:effectLst/>
      </c:spPr>
    </c:plotArea>
    <c:plotVisOnly val="1"/>
    <c:dispBlanksAs val="gap"/>
    <c:showDLblsOverMax val="0"/>
  </c:chart>
  <c:spPr>
    <a:noFill/>
    <a:ln>
      <a:noFill/>
    </a:ln>
    <a:effectLst/>
  </c:spPr>
  <c:txPr>
    <a:bodyPr/>
    <a:lstStyle/>
    <a:p>
      <a:pPr>
        <a:defRPr sz="1400"/>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Reversed" id="23">
  <a:schemeClr val="accent3"/>
</cs:colorStyle>
</file>

<file path=ppt/charts/colors7.xml><?xml version="1.0" encoding="utf-8"?>
<cs:colorStyle xmlns:cs="http://schemas.microsoft.com/office/drawing/2012/chartStyle" xmlns:a="http://schemas.openxmlformats.org/drawingml/2006/main" meth="withinLinearReversed" id="23">
  <a:schemeClr val="accent3"/>
</cs:colorStyle>
</file>

<file path=ppt/charts/colors8.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C3145B-CAF8-47BD-9482-8AF07E272DAA}" type="doc">
      <dgm:prSet loTypeId="urn:microsoft.com/office/officeart/2005/8/layout/pyramid1" loCatId="pyramid" qsTypeId="urn:microsoft.com/office/officeart/2005/8/quickstyle/simple1" qsCatId="simple" csTypeId="urn:microsoft.com/office/officeart/2005/8/colors/colorful3" csCatId="colorful" phldr="1"/>
      <dgm:spPr/>
    </dgm:pt>
    <dgm:pt modelId="{A13441BB-00B0-4EA7-A636-E7FDD4C4301A}">
      <dgm:prSet phldrT="[Text]" custT="1"/>
      <dgm:spPr/>
      <dgm:t>
        <a:bodyPr/>
        <a:lstStyle/>
        <a:p>
          <a:endParaRPr lang="de-DE" sz="1800" dirty="0">
            <a:solidFill>
              <a:schemeClr val="bg1"/>
            </a:solidFill>
          </a:endParaRPr>
        </a:p>
        <a:p>
          <a:r>
            <a:rPr lang="de-DE" sz="1800" dirty="0">
              <a:solidFill>
                <a:schemeClr val="bg1"/>
              </a:solidFill>
            </a:rPr>
            <a:t>Früher </a:t>
          </a:r>
          <a:br>
            <a:rPr lang="de-DE" sz="1800" dirty="0">
              <a:solidFill>
                <a:schemeClr val="bg1"/>
              </a:solidFill>
            </a:rPr>
          </a:br>
          <a:r>
            <a:rPr lang="de-DE" sz="1800" dirty="0">
              <a:solidFill>
                <a:schemeClr val="bg1"/>
              </a:solidFill>
            </a:rPr>
            <a:t>Tod</a:t>
          </a:r>
        </a:p>
      </dgm:t>
    </dgm:pt>
    <dgm:pt modelId="{7C3A7D6C-744F-411D-9533-85EC40323BAD}" type="parTrans" cxnId="{E048A722-14F5-4114-808E-FDBE5EF36675}">
      <dgm:prSet/>
      <dgm:spPr/>
      <dgm:t>
        <a:bodyPr/>
        <a:lstStyle/>
        <a:p>
          <a:endParaRPr lang="de-DE" sz="2400">
            <a:solidFill>
              <a:schemeClr val="bg1"/>
            </a:solidFill>
          </a:endParaRPr>
        </a:p>
      </dgm:t>
    </dgm:pt>
    <dgm:pt modelId="{4F4880A7-E982-48C1-A35E-6C2824651869}" type="sibTrans" cxnId="{E048A722-14F5-4114-808E-FDBE5EF36675}">
      <dgm:prSet/>
      <dgm:spPr/>
      <dgm:t>
        <a:bodyPr/>
        <a:lstStyle/>
        <a:p>
          <a:endParaRPr lang="de-DE" sz="2400">
            <a:solidFill>
              <a:schemeClr val="bg1"/>
            </a:solidFill>
          </a:endParaRPr>
        </a:p>
      </dgm:t>
    </dgm:pt>
    <dgm:pt modelId="{A5969D55-A72F-4D25-AC47-7F03DC355AB6}">
      <dgm:prSet phldrT="[Text]" custT="1"/>
      <dgm:spPr/>
      <dgm:t>
        <a:bodyPr/>
        <a:lstStyle/>
        <a:p>
          <a:r>
            <a:rPr lang="de-DE" sz="1800" dirty="0">
              <a:solidFill>
                <a:schemeClr val="bg1"/>
              </a:solidFill>
            </a:rPr>
            <a:t>Krankheit, Behinderung, soziale Probleme</a:t>
          </a:r>
        </a:p>
      </dgm:t>
    </dgm:pt>
    <dgm:pt modelId="{2EB5752B-C212-4756-A442-35FA9CC5C5B5}" type="parTrans" cxnId="{D417FD50-2642-4C1F-A65A-CC96892CFE6C}">
      <dgm:prSet/>
      <dgm:spPr/>
      <dgm:t>
        <a:bodyPr/>
        <a:lstStyle/>
        <a:p>
          <a:endParaRPr lang="de-DE" sz="2400">
            <a:solidFill>
              <a:schemeClr val="bg1"/>
            </a:solidFill>
          </a:endParaRPr>
        </a:p>
      </dgm:t>
    </dgm:pt>
    <dgm:pt modelId="{36145F78-7156-4762-A15B-9AF9ECD1F107}" type="sibTrans" cxnId="{D417FD50-2642-4C1F-A65A-CC96892CFE6C}">
      <dgm:prSet/>
      <dgm:spPr/>
      <dgm:t>
        <a:bodyPr/>
        <a:lstStyle/>
        <a:p>
          <a:endParaRPr lang="de-DE" sz="2400">
            <a:solidFill>
              <a:schemeClr val="bg1"/>
            </a:solidFill>
          </a:endParaRPr>
        </a:p>
      </dgm:t>
    </dgm:pt>
    <dgm:pt modelId="{DDF2BF30-6B21-43B1-B781-81E3A545A01C}">
      <dgm:prSet phldrT="[Text]" custT="1"/>
      <dgm:spPr/>
      <dgm:t>
        <a:bodyPr/>
        <a:lstStyle/>
        <a:p>
          <a:r>
            <a:rPr lang="de-DE" sz="1800" dirty="0">
              <a:solidFill>
                <a:schemeClr val="bg1"/>
              </a:solidFill>
            </a:rPr>
            <a:t>Riskantes Gesundheitsverhalten</a:t>
          </a:r>
        </a:p>
      </dgm:t>
    </dgm:pt>
    <dgm:pt modelId="{B10EC961-F5E7-4D38-B922-D64395EF8B4A}" type="parTrans" cxnId="{CD8C2407-7BEF-44D3-BEB7-37EAEBB0DB2F}">
      <dgm:prSet/>
      <dgm:spPr/>
      <dgm:t>
        <a:bodyPr/>
        <a:lstStyle/>
        <a:p>
          <a:endParaRPr lang="de-DE" sz="2400">
            <a:solidFill>
              <a:schemeClr val="bg1"/>
            </a:solidFill>
          </a:endParaRPr>
        </a:p>
      </dgm:t>
    </dgm:pt>
    <dgm:pt modelId="{529D18D9-904F-4A06-9992-43FA8C150E02}" type="sibTrans" cxnId="{CD8C2407-7BEF-44D3-BEB7-37EAEBB0DB2F}">
      <dgm:prSet/>
      <dgm:spPr/>
      <dgm:t>
        <a:bodyPr/>
        <a:lstStyle/>
        <a:p>
          <a:endParaRPr lang="de-DE" sz="2400">
            <a:solidFill>
              <a:schemeClr val="bg1"/>
            </a:solidFill>
          </a:endParaRPr>
        </a:p>
      </dgm:t>
    </dgm:pt>
    <dgm:pt modelId="{36371D51-7ACC-4D3D-8922-4878046EFE70}">
      <dgm:prSet phldrT="[Text]" custT="1"/>
      <dgm:spPr/>
      <dgm:t>
        <a:bodyPr/>
        <a:lstStyle/>
        <a:p>
          <a:r>
            <a:rPr lang="de-DE" sz="1800" dirty="0">
              <a:solidFill>
                <a:schemeClr val="bg1"/>
              </a:solidFill>
            </a:rPr>
            <a:t>Soziale, emotionale und kognitive Beeinträchtigungen</a:t>
          </a:r>
        </a:p>
      </dgm:t>
    </dgm:pt>
    <dgm:pt modelId="{5C78190C-1CE1-4F8A-8C43-D721FD97B71C}" type="parTrans" cxnId="{84853381-D4AC-4C61-B8A5-04ADA973195A}">
      <dgm:prSet/>
      <dgm:spPr/>
      <dgm:t>
        <a:bodyPr/>
        <a:lstStyle/>
        <a:p>
          <a:endParaRPr lang="de-DE" sz="2400">
            <a:solidFill>
              <a:schemeClr val="bg1"/>
            </a:solidFill>
          </a:endParaRPr>
        </a:p>
      </dgm:t>
    </dgm:pt>
    <dgm:pt modelId="{B1201732-0D4C-47DE-B597-BE45E7254B04}" type="sibTrans" cxnId="{84853381-D4AC-4C61-B8A5-04ADA973195A}">
      <dgm:prSet/>
      <dgm:spPr/>
      <dgm:t>
        <a:bodyPr/>
        <a:lstStyle/>
        <a:p>
          <a:endParaRPr lang="de-DE" sz="2400">
            <a:solidFill>
              <a:schemeClr val="bg1"/>
            </a:solidFill>
          </a:endParaRPr>
        </a:p>
      </dgm:t>
    </dgm:pt>
    <dgm:pt modelId="{E802323F-A78E-4041-8242-CF19ADE4FCB5}">
      <dgm:prSet phldrT="[Text]" custT="1"/>
      <dgm:spPr/>
      <dgm:t>
        <a:bodyPr/>
        <a:lstStyle/>
        <a:p>
          <a:r>
            <a:rPr lang="de-DE" sz="1800" dirty="0">
              <a:solidFill>
                <a:schemeClr val="bg1"/>
              </a:solidFill>
            </a:rPr>
            <a:t>Störungen in der Entwicklung des Nervensystems</a:t>
          </a:r>
        </a:p>
      </dgm:t>
    </dgm:pt>
    <dgm:pt modelId="{2F9C210C-71A2-4D79-B3F9-AA828B3C0A46}" type="parTrans" cxnId="{A17C6052-CEF8-4477-8FEE-327B4F7A2968}">
      <dgm:prSet/>
      <dgm:spPr/>
      <dgm:t>
        <a:bodyPr/>
        <a:lstStyle/>
        <a:p>
          <a:endParaRPr lang="de-DE" sz="2400">
            <a:solidFill>
              <a:schemeClr val="bg1"/>
            </a:solidFill>
          </a:endParaRPr>
        </a:p>
      </dgm:t>
    </dgm:pt>
    <dgm:pt modelId="{C46B2C37-2CEA-4E10-A69B-ABED46CFCD55}" type="sibTrans" cxnId="{A17C6052-CEF8-4477-8FEE-327B4F7A2968}">
      <dgm:prSet/>
      <dgm:spPr/>
      <dgm:t>
        <a:bodyPr/>
        <a:lstStyle/>
        <a:p>
          <a:endParaRPr lang="de-DE" sz="2400">
            <a:solidFill>
              <a:schemeClr val="bg1"/>
            </a:solidFill>
          </a:endParaRPr>
        </a:p>
      </dgm:t>
    </dgm:pt>
    <dgm:pt modelId="{F16EDBAD-1A1F-49F1-A5EC-2BEFED4A613C}">
      <dgm:prSet phldrT="[Text]" custT="1"/>
      <dgm:spPr/>
      <dgm:t>
        <a:bodyPr/>
        <a:lstStyle/>
        <a:p>
          <a:r>
            <a:rPr lang="de-DE" sz="1800" dirty="0">
              <a:solidFill>
                <a:schemeClr val="bg1"/>
              </a:solidFill>
            </a:rPr>
            <a:t>Belastende Kindheitserlebnisse </a:t>
          </a:r>
          <a:br>
            <a:rPr lang="de-DE" sz="1800" dirty="0">
              <a:solidFill>
                <a:schemeClr val="bg1"/>
              </a:solidFill>
            </a:rPr>
          </a:br>
          <a:r>
            <a:rPr lang="de-DE" sz="1800" dirty="0">
              <a:solidFill>
                <a:schemeClr val="bg1"/>
              </a:solidFill>
            </a:rPr>
            <a:t>(Adverse </a:t>
          </a:r>
          <a:r>
            <a:rPr lang="de-DE" sz="1800" dirty="0" err="1">
              <a:solidFill>
                <a:schemeClr val="bg1"/>
              </a:solidFill>
            </a:rPr>
            <a:t>Childhood</a:t>
          </a:r>
          <a:r>
            <a:rPr lang="de-DE" sz="1800" dirty="0">
              <a:solidFill>
                <a:schemeClr val="bg1"/>
              </a:solidFill>
            </a:rPr>
            <a:t> </a:t>
          </a:r>
          <a:r>
            <a:rPr lang="de-DE" sz="1800" dirty="0" err="1">
              <a:solidFill>
                <a:schemeClr val="bg1"/>
              </a:solidFill>
            </a:rPr>
            <a:t>Experiences</a:t>
          </a:r>
          <a:r>
            <a:rPr lang="de-DE" sz="1800" dirty="0">
              <a:solidFill>
                <a:schemeClr val="bg1"/>
              </a:solidFill>
            </a:rPr>
            <a:t>, ACE)</a:t>
          </a:r>
        </a:p>
      </dgm:t>
    </dgm:pt>
    <dgm:pt modelId="{0D644DD4-8915-4615-AC99-494878A0FB6F}" type="parTrans" cxnId="{FA58E8D1-5EB6-4ED5-A42B-7A8B0CDE121B}">
      <dgm:prSet/>
      <dgm:spPr/>
      <dgm:t>
        <a:bodyPr/>
        <a:lstStyle/>
        <a:p>
          <a:endParaRPr lang="de-DE" sz="2400">
            <a:solidFill>
              <a:schemeClr val="bg1"/>
            </a:solidFill>
          </a:endParaRPr>
        </a:p>
      </dgm:t>
    </dgm:pt>
    <dgm:pt modelId="{A56C4642-A121-4D3B-97B7-E5539520B803}" type="sibTrans" cxnId="{FA58E8D1-5EB6-4ED5-A42B-7A8B0CDE121B}">
      <dgm:prSet/>
      <dgm:spPr/>
      <dgm:t>
        <a:bodyPr/>
        <a:lstStyle/>
        <a:p>
          <a:endParaRPr lang="de-DE" sz="2400">
            <a:solidFill>
              <a:schemeClr val="bg1"/>
            </a:solidFill>
          </a:endParaRPr>
        </a:p>
      </dgm:t>
    </dgm:pt>
    <dgm:pt modelId="{9A722C50-9321-48E1-B9B3-BBAAED2EE93B}" type="pres">
      <dgm:prSet presAssocID="{C0C3145B-CAF8-47BD-9482-8AF07E272DAA}" presName="Name0" presStyleCnt="0">
        <dgm:presLayoutVars>
          <dgm:dir/>
          <dgm:animLvl val="lvl"/>
          <dgm:resizeHandles val="exact"/>
        </dgm:presLayoutVars>
      </dgm:prSet>
      <dgm:spPr/>
    </dgm:pt>
    <dgm:pt modelId="{887663E7-68DC-4F97-B1B9-CD5B27BC1C91}" type="pres">
      <dgm:prSet presAssocID="{A13441BB-00B0-4EA7-A636-E7FDD4C4301A}" presName="Name8" presStyleCnt="0"/>
      <dgm:spPr/>
    </dgm:pt>
    <dgm:pt modelId="{52FF4CF4-E84C-439E-85EE-707B92988976}" type="pres">
      <dgm:prSet presAssocID="{A13441BB-00B0-4EA7-A636-E7FDD4C4301A}" presName="level" presStyleLbl="node1" presStyleIdx="0" presStyleCnt="6">
        <dgm:presLayoutVars>
          <dgm:chMax val="1"/>
          <dgm:bulletEnabled val="1"/>
        </dgm:presLayoutVars>
      </dgm:prSet>
      <dgm:spPr/>
    </dgm:pt>
    <dgm:pt modelId="{4433B115-9256-4334-AD71-7E2F1D5B8F8D}" type="pres">
      <dgm:prSet presAssocID="{A13441BB-00B0-4EA7-A636-E7FDD4C4301A}" presName="levelTx" presStyleLbl="revTx" presStyleIdx="0" presStyleCnt="0">
        <dgm:presLayoutVars>
          <dgm:chMax val="1"/>
          <dgm:bulletEnabled val="1"/>
        </dgm:presLayoutVars>
      </dgm:prSet>
      <dgm:spPr/>
    </dgm:pt>
    <dgm:pt modelId="{D2E445C8-F620-4204-BDAE-45F77054FDEE}" type="pres">
      <dgm:prSet presAssocID="{A5969D55-A72F-4D25-AC47-7F03DC355AB6}" presName="Name8" presStyleCnt="0"/>
      <dgm:spPr/>
    </dgm:pt>
    <dgm:pt modelId="{11B3B9B9-DB04-492F-AD9D-80EFE95D9164}" type="pres">
      <dgm:prSet presAssocID="{A5969D55-A72F-4D25-AC47-7F03DC355AB6}" presName="level" presStyleLbl="node1" presStyleIdx="1" presStyleCnt="6">
        <dgm:presLayoutVars>
          <dgm:chMax val="1"/>
          <dgm:bulletEnabled val="1"/>
        </dgm:presLayoutVars>
      </dgm:prSet>
      <dgm:spPr/>
    </dgm:pt>
    <dgm:pt modelId="{633C9C24-6FE4-4F4B-8FCF-A1055E662834}" type="pres">
      <dgm:prSet presAssocID="{A5969D55-A72F-4D25-AC47-7F03DC355AB6}" presName="levelTx" presStyleLbl="revTx" presStyleIdx="0" presStyleCnt="0">
        <dgm:presLayoutVars>
          <dgm:chMax val="1"/>
          <dgm:bulletEnabled val="1"/>
        </dgm:presLayoutVars>
      </dgm:prSet>
      <dgm:spPr/>
    </dgm:pt>
    <dgm:pt modelId="{40741155-B237-4751-B240-ACB29B784A61}" type="pres">
      <dgm:prSet presAssocID="{DDF2BF30-6B21-43B1-B781-81E3A545A01C}" presName="Name8" presStyleCnt="0"/>
      <dgm:spPr/>
    </dgm:pt>
    <dgm:pt modelId="{0C89E73C-6840-414E-8E53-C81C86F50A28}" type="pres">
      <dgm:prSet presAssocID="{DDF2BF30-6B21-43B1-B781-81E3A545A01C}" presName="level" presStyleLbl="node1" presStyleIdx="2" presStyleCnt="6">
        <dgm:presLayoutVars>
          <dgm:chMax val="1"/>
          <dgm:bulletEnabled val="1"/>
        </dgm:presLayoutVars>
      </dgm:prSet>
      <dgm:spPr/>
    </dgm:pt>
    <dgm:pt modelId="{219689EE-5F14-4820-9957-7F17277C830E}" type="pres">
      <dgm:prSet presAssocID="{DDF2BF30-6B21-43B1-B781-81E3A545A01C}" presName="levelTx" presStyleLbl="revTx" presStyleIdx="0" presStyleCnt="0">
        <dgm:presLayoutVars>
          <dgm:chMax val="1"/>
          <dgm:bulletEnabled val="1"/>
        </dgm:presLayoutVars>
      </dgm:prSet>
      <dgm:spPr/>
    </dgm:pt>
    <dgm:pt modelId="{8E11A702-09A3-41D9-AD52-36A725E3536F}" type="pres">
      <dgm:prSet presAssocID="{36371D51-7ACC-4D3D-8922-4878046EFE70}" presName="Name8" presStyleCnt="0"/>
      <dgm:spPr/>
    </dgm:pt>
    <dgm:pt modelId="{61F47E80-798C-4CB6-AD62-C39711C70C78}" type="pres">
      <dgm:prSet presAssocID="{36371D51-7ACC-4D3D-8922-4878046EFE70}" presName="level" presStyleLbl="node1" presStyleIdx="3" presStyleCnt="6">
        <dgm:presLayoutVars>
          <dgm:chMax val="1"/>
          <dgm:bulletEnabled val="1"/>
        </dgm:presLayoutVars>
      </dgm:prSet>
      <dgm:spPr/>
    </dgm:pt>
    <dgm:pt modelId="{57D23B97-6040-44F9-8987-45AF4F42A3E8}" type="pres">
      <dgm:prSet presAssocID="{36371D51-7ACC-4D3D-8922-4878046EFE70}" presName="levelTx" presStyleLbl="revTx" presStyleIdx="0" presStyleCnt="0">
        <dgm:presLayoutVars>
          <dgm:chMax val="1"/>
          <dgm:bulletEnabled val="1"/>
        </dgm:presLayoutVars>
      </dgm:prSet>
      <dgm:spPr/>
    </dgm:pt>
    <dgm:pt modelId="{D7F314E7-7978-48B8-B96A-4141E7A2D9B8}" type="pres">
      <dgm:prSet presAssocID="{E802323F-A78E-4041-8242-CF19ADE4FCB5}" presName="Name8" presStyleCnt="0"/>
      <dgm:spPr/>
    </dgm:pt>
    <dgm:pt modelId="{29841589-ABC8-4FF6-949A-DB056C8A1F8F}" type="pres">
      <dgm:prSet presAssocID="{E802323F-A78E-4041-8242-CF19ADE4FCB5}" presName="level" presStyleLbl="node1" presStyleIdx="4" presStyleCnt="6">
        <dgm:presLayoutVars>
          <dgm:chMax val="1"/>
          <dgm:bulletEnabled val="1"/>
        </dgm:presLayoutVars>
      </dgm:prSet>
      <dgm:spPr/>
    </dgm:pt>
    <dgm:pt modelId="{F189FE3F-49A3-4E43-9A94-C3D0BDCB820B}" type="pres">
      <dgm:prSet presAssocID="{E802323F-A78E-4041-8242-CF19ADE4FCB5}" presName="levelTx" presStyleLbl="revTx" presStyleIdx="0" presStyleCnt="0">
        <dgm:presLayoutVars>
          <dgm:chMax val="1"/>
          <dgm:bulletEnabled val="1"/>
        </dgm:presLayoutVars>
      </dgm:prSet>
      <dgm:spPr/>
    </dgm:pt>
    <dgm:pt modelId="{2E6477E1-A26D-486D-A703-951102DF4345}" type="pres">
      <dgm:prSet presAssocID="{F16EDBAD-1A1F-49F1-A5EC-2BEFED4A613C}" presName="Name8" presStyleCnt="0"/>
      <dgm:spPr/>
    </dgm:pt>
    <dgm:pt modelId="{3A52846B-E59A-47A4-BB41-45EA8FE7C67B}" type="pres">
      <dgm:prSet presAssocID="{F16EDBAD-1A1F-49F1-A5EC-2BEFED4A613C}" presName="level" presStyleLbl="node1" presStyleIdx="5" presStyleCnt="6">
        <dgm:presLayoutVars>
          <dgm:chMax val="1"/>
          <dgm:bulletEnabled val="1"/>
        </dgm:presLayoutVars>
      </dgm:prSet>
      <dgm:spPr/>
    </dgm:pt>
    <dgm:pt modelId="{D4B61AFA-7AD8-4D94-AF6C-38C17DB5A173}" type="pres">
      <dgm:prSet presAssocID="{F16EDBAD-1A1F-49F1-A5EC-2BEFED4A613C}" presName="levelTx" presStyleLbl="revTx" presStyleIdx="0" presStyleCnt="0">
        <dgm:presLayoutVars>
          <dgm:chMax val="1"/>
          <dgm:bulletEnabled val="1"/>
        </dgm:presLayoutVars>
      </dgm:prSet>
      <dgm:spPr/>
    </dgm:pt>
  </dgm:ptLst>
  <dgm:cxnLst>
    <dgm:cxn modelId="{CD8C2407-7BEF-44D3-BEB7-37EAEBB0DB2F}" srcId="{C0C3145B-CAF8-47BD-9482-8AF07E272DAA}" destId="{DDF2BF30-6B21-43B1-B781-81E3A545A01C}" srcOrd="2" destOrd="0" parTransId="{B10EC961-F5E7-4D38-B922-D64395EF8B4A}" sibTransId="{529D18D9-904F-4A06-9992-43FA8C150E02}"/>
    <dgm:cxn modelId="{C8471909-12A3-4BB1-A39C-55DE28EB73E6}" type="presOf" srcId="{E802323F-A78E-4041-8242-CF19ADE4FCB5}" destId="{29841589-ABC8-4FF6-949A-DB056C8A1F8F}" srcOrd="0" destOrd="0" presId="urn:microsoft.com/office/officeart/2005/8/layout/pyramid1"/>
    <dgm:cxn modelId="{D7A0F613-87D8-4C89-A67A-C2FA29D3332E}" type="presOf" srcId="{36371D51-7ACC-4D3D-8922-4878046EFE70}" destId="{61F47E80-798C-4CB6-AD62-C39711C70C78}" srcOrd="0" destOrd="0" presId="urn:microsoft.com/office/officeart/2005/8/layout/pyramid1"/>
    <dgm:cxn modelId="{73DB801D-72AB-4277-8211-9A82EB8C5371}" type="presOf" srcId="{DDF2BF30-6B21-43B1-B781-81E3A545A01C}" destId="{219689EE-5F14-4820-9957-7F17277C830E}" srcOrd="1" destOrd="0" presId="urn:microsoft.com/office/officeart/2005/8/layout/pyramid1"/>
    <dgm:cxn modelId="{D90D361E-1D1B-426C-AA87-44EA2353185B}" type="presOf" srcId="{A5969D55-A72F-4D25-AC47-7F03DC355AB6}" destId="{11B3B9B9-DB04-492F-AD9D-80EFE95D9164}" srcOrd="0" destOrd="0" presId="urn:microsoft.com/office/officeart/2005/8/layout/pyramid1"/>
    <dgm:cxn modelId="{E048A722-14F5-4114-808E-FDBE5EF36675}" srcId="{C0C3145B-CAF8-47BD-9482-8AF07E272DAA}" destId="{A13441BB-00B0-4EA7-A636-E7FDD4C4301A}" srcOrd="0" destOrd="0" parTransId="{7C3A7D6C-744F-411D-9533-85EC40323BAD}" sibTransId="{4F4880A7-E982-48C1-A35E-6C2824651869}"/>
    <dgm:cxn modelId="{FB385E26-96F6-4BEA-805A-EFE3172C60BD}" type="presOf" srcId="{A5969D55-A72F-4D25-AC47-7F03DC355AB6}" destId="{633C9C24-6FE4-4F4B-8FCF-A1055E662834}" srcOrd="1" destOrd="0" presId="urn:microsoft.com/office/officeart/2005/8/layout/pyramid1"/>
    <dgm:cxn modelId="{FC419B2C-FF88-4C12-B8E3-A4B0AE9359E2}" type="presOf" srcId="{C0C3145B-CAF8-47BD-9482-8AF07E272DAA}" destId="{9A722C50-9321-48E1-B9B3-BBAAED2EE93B}" srcOrd="0" destOrd="0" presId="urn:microsoft.com/office/officeart/2005/8/layout/pyramid1"/>
    <dgm:cxn modelId="{CFFB793C-94F9-49EB-8DB4-46EE066A07C4}" type="presOf" srcId="{F16EDBAD-1A1F-49F1-A5EC-2BEFED4A613C}" destId="{D4B61AFA-7AD8-4D94-AF6C-38C17DB5A173}" srcOrd="1" destOrd="0" presId="urn:microsoft.com/office/officeart/2005/8/layout/pyramid1"/>
    <dgm:cxn modelId="{788CFE5B-FF84-4435-A83C-0E3DB268C64E}" type="presOf" srcId="{E802323F-A78E-4041-8242-CF19ADE4FCB5}" destId="{F189FE3F-49A3-4E43-9A94-C3D0BDCB820B}" srcOrd="1" destOrd="0" presId="urn:microsoft.com/office/officeart/2005/8/layout/pyramid1"/>
    <dgm:cxn modelId="{A92C144F-832D-4545-B09D-5579F08C21FC}" type="presOf" srcId="{36371D51-7ACC-4D3D-8922-4878046EFE70}" destId="{57D23B97-6040-44F9-8987-45AF4F42A3E8}" srcOrd="1" destOrd="0" presId="urn:microsoft.com/office/officeart/2005/8/layout/pyramid1"/>
    <dgm:cxn modelId="{BC0D4370-1973-4971-B768-C8A7F921A0AC}" type="presOf" srcId="{DDF2BF30-6B21-43B1-B781-81E3A545A01C}" destId="{0C89E73C-6840-414E-8E53-C81C86F50A28}" srcOrd="0" destOrd="0" presId="urn:microsoft.com/office/officeart/2005/8/layout/pyramid1"/>
    <dgm:cxn modelId="{F3FF9A70-E7AB-446B-AE24-A73857DAC45F}" type="presOf" srcId="{A13441BB-00B0-4EA7-A636-E7FDD4C4301A}" destId="{52FF4CF4-E84C-439E-85EE-707B92988976}" srcOrd="0" destOrd="0" presId="urn:microsoft.com/office/officeart/2005/8/layout/pyramid1"/>
    <dgm:cxn modelId="{D417FD50-2642-4C1F-A65A-CC96892CFE6C}" srcId="{C0C3145B-CAF8-47BD-9482-8AF07E272DAA}" destId="{A5969D55-A72F-4D25-AC47-7F03DC355AB6}" srcOrd="1" destOrd="0" parTransId="{2EB5752B-C212-4756-A442-35FA9CC5C5B5}" sibTransId="{36145F78-7156-4762-A15B-9AF9ECD1F107}"/>
    <dgm:cxn modelId="{A17C6052-CEF8-4477-8FEE-327B4F7A2968}" srcId="{C0C3145B-CAF8-47BD-9482-8AF07E272DAA}" destId="{E802323F-A78E-4041-8242-CF19ADE4FCB5}" srcOrd="4" destOrd="0" parTransId="{2F9C210C-71A2-4D79-B3F9-AA828B3C0A46}" sibTransId="{C46B2C37-2CEA-4E10-A69B-ABED46CFCD55}"/>
    <dgm:cxn modelId="{84853381-D4AC-4C61-B8A5-04ADA973195A}" srcId="{C0C3145B-CAF8-47BD-9482-8AF07E272DAA}" destId="{36371D51-7ACC-4D3D-8922-4878046EFE70}" srcOrd="3" destOrd="0" parTransId="{5C78190C-1CE1-4F8A-8C43-D721FD97B71C}" sibTransId="{B1201732-0D4C-47DE-B597-BE45E7254B04}"/>
    <dgm:cxn modelId="{44E2CB83-F963-440D-BE65-15BBF82F6B15}" type="presOf" srcId="{A13441BB-00B0-4EA7-A636-E7FDD4C4301A}" destId="{4433B115-9256-4334-AD71-7E2F1D5B8F8D}" srcOrd="1" destOrd="0" presId="urn:microsoft.com/office/officeart/2005/8/layout/pyramid1"/>
    <dgm:cxn modelId="{24117FB1-18AC-4E2F-A3B1-E80B057A99B6}" type="presOf" srcId="{F16EDBAD-1A1F-49F1-A5EC-2BEFED4A613C}" destId="{3A52846B-E59A-47A4-BB41-45EA8FE7C67B}" srcOrd="0" destOrd="0" presId="urn:microsoft.com/office/officeart/2005/8/layout/pyramid1"/>
    <dgm:cxn modelId="{FA58E8D1-5EB6-4ED5-A42B-7A8B0CDE121B}" srcId="{C0C3145B-CAF8-47BD-9482-8AF07E272DAA}" destId="{F16EDBAD-1A1F-49F1-A5EC-2BEFED4A613C}" srcOrd="5" destOrd="0" parTransId="{0D644DD4-8915-4615-AC99-494878A0FB6F}" sibTransId="{A56C4642-A121-4D3B-97B7-E5539520B803}"/>
    <dgm:cxn modelId="{1C4485FB-D166-4D62-AB80-540E9871177A}" type="presParOf" srcId="{9A722C50-9321-48E1-B9B3-BBAAED2EE93B}" destId="{887663E7-68DC-4F97-B1B9-CD5B27BC1C91}" srcOrd="0" destOrd="0" presId="urn:microsoft.com/office/officeart/2005/8/layout/pyramid1"/>
    <dgm:cxn modelId="{83433607-DBF9-4E4B-B02B-FA650D4DBE70}" type="presParOf" srcId="{887663E7-68DC-4F97-B1B9-CD5B27BC1C91}" destId="{52FF4CF4-E84C-439E-85EE-707B92988976}" srcOrd="0" destOrd="0" presId="urn:microsoft.com/office/officeart/2005/8/layout/pyramid1"/>
    <dgm:cxn modelId="{1C736AE9-0F04-49BE-8A47-AC43274A0F38}" type="presParOf" srcId="{887663E7-68DC-4F97-B1B9-CD5B27BC1C91}" destId="{4433B115-9256-4334-AD71-7E2F1D5B8F8D}" srcOrd="1" destOrd="0" presId="urn:microsoft.com/office/officeart/2005/8/layout/pyramid1"/>
    <dgm:cxn modelId="{2261A4C6-D40D-4641-AE08-0BA185AA89A5}" type="presParOf" srcId="{9A722C50-9321-48E1-B9B3-BBAAED2EE93B}" destId="{D2E445C8-F620-4204-BDAE-45F77054FDEE}" srcOrd="1" destOrd="0" presId="urn:microsoft.com/office/officeart/2005/8/layout/pyramid1"/>
    <dgm:cxn modelId="{D5F1E088-1D9A-465F-AECC-1C710C3F3238}" type="presParOf" srcId="{D2E445C8-F620-4204-BDAE-45F77054FDEE}" destId="{11B3B9B9-DB04-492F-AD9D-80EFE95D9164}" srcOrd="0" destOrd="0" presId="urn:microsoft.com/office/officeart/2005/8/layout/pyramid1"/>
    <dgm:cxn modelId="{BBD000AF-0F99-4D0E-8ABD-E4B58B4F0A65}" type="presParOf" srcId="{D2E445C8-F620-4204-BDAE-45F77054FDEE}" destId="{633C9C24-6FE4-4F4B-8FCF-A1055E662834}" srcOrd="1" destOrd="0" presId="urn:microsoft.com/office/officeart/2005/8/layout/pyramid1"/>
    <dgm:cxn modelId="{E57C8C92-949F-4B0E-BB2A-81E47DFA7DC2}" type="presParOf" srcId="{9A722C50-9321-48E1-B9B3-BBAAED2EE93B}" destId="{40741155-B237-4751-B240-ACB29B784A61}" srcOrd="2" destOrd="0" presId="urn:microsoft.com/office/officeart/2005/8/layout/pyramid1"/>
    <dgm:cxn modelId="{E531A08C-18CE-46BC-B7C9-9038BB391183}" type="presParOf" srcId="{40741155-B237-4751-B240-ACB29B784A61}" destId="{0C89E73C-6840-414E-8E53-C81C86F50A28}" srcOrd="0" destOrd="0" presId="urn:microsoft.com/office/officeart/2005/8/layout/pyramid1"/>
    <dgm:cxn modelId="{4996D502-F6FC-425C-BB55-99955364016B}" type="presParOf" srcId="{40741155-B237-4751-B240-ACB29B784A61}" destId="{219689EE-5F14-4820-9957-7F17277C830E}" srcOrd="1" destOrd="0" presId="urn:microsoft.com/office/officeart/2005/8/layout/pyramid1"/>
    <dgm:cxn modelId="{1B25338D-548D-4A06-881B-E3C5748C8CDB}" type="presParOf" srcId="{9A722C50-9321-48E1-B9B3-BBAAED2EE93B}" destId="{8E11A702-09A3-41D9-AD52-36A725E3536F}" srcOrd="3" destOrd="0" presId="urn:microsoft.com/office/officeart/2005/8/layout/pyramid1"/>
    <dgm:cxn modelId="{355C87D8-A0F6-4D12-879F-C1EA9809986C}" type="presParOf" srcId="{8E11A702-09A3-41D9-AD52-36A725E3536F}" destId="{61F47E80-798C-4CB6-AD62-C39711C70C78}" srcOrd="0" destOrd="0" presId="urn:microsoft.com/office/officeart/2005/8/layout/pyramid1"/>
    <dgm:cxn modelId="{4803B846-0CE9-4901-9A89-3F6376F0C187}" type="presParOf" srcId="{8E11A702-09A3-41D9-AD52-36A725E3536F}" destId="{57D23B97-6040-44F9-8987-45AF4F42A3E8}" srcOrd="1" destOrd="0" presId="urn:microsoft.com/office/officeart/2005/8/layout/pyramid1"/>
    <dgm:cxn modelId="{642BCB8F-374E-4151-BF43-FE49510629FF}" type="presParOf" srcId="{9A722C50-9321-48E1-B9B3-BBAAED2EE93B}" destId="{D7F314E7-7978-48B8-B96A-4141E7A2D9B8}" srcOrd="4" destOrd="0" presId="urn:microsoft.com/office/officeart/2005/8/layout/pyramid1"/>
    <dgm:cxn modelId="{72E85E30-F9BD-4CB3-967A-604D3CB332C7}" type="presParOf" srcId="{D7F314E7-7978-48B8-B96A-4141E7A2D9B8}" destId="{29841589-ABC8-4FF6-949A-DB056C8A1F8F}" srcOrd="0" destOrd="0" presId="urn:microsoft.com/office/officeart/2005/8/layout/pyramid1"/>
    <dgm:cxn modelId="{1DD1742B-F2EC-4AE6-BA18-C1F22DF078A9}" type="presParOf" srcId="{D7F314E7-7978-48B8-B96A-4141E7A2D9B8}" destId="{F189FE3F-49A3-4E43-9A94-C3D0BDCB820B}" srcOrd="1" destOrd="0" presId="urn:microsoft.com/office/officeart/2005/8/layout/pyramid1"/>
    <dgm:cxn modelId="{CD44FC7A-AA76-4BBF-B439-8C23FF01202D}" type="presParOf" srcId="{9A722C50-9321-48E1-B9B3-BBAAED2EE93B}" destId="{2E6477E1-A26D-486D-A703-951102DF4345}" srcOrd="5" destOrd="0" presId="urn:microsoft.com/office/officeart/2005/8/layout/pyramid1"/>
    <dgm:cxn modelId="{CE6B4B8E-C1FD-4C82-9B52-916EB4BC4C74}" type="presParOf" srcId="{2E6477E1-A26D-486D-A703-951102DF4345}" destId="{3A52846B-E59A-47A4-BB41-45EA8FE7C67B}" srcOrd="0" destOrd="0" presId="urn:microsoft.com/office/officeart/2005/8/layout/pyramid1"/>
    <dgm:cxn modelId="{1751F468-EBBD-42CC-9DFA-AB46757F60C8}" type="presParOf" srcId="{2E6477E1-A26D-486D-A703-951102DF4345}" destId="{D4B61AFA-7AD8-4D94-AF6C-38C17DB5A17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F4CF4-E84C-439E-85EE-707B92988976}">
      <dsp:nvSpPr>
        <dsp:cNvPr id="0" name=""/>
        <dsp:cNvSpPr/>
      </dsp:nvSpPr>
      <dsp:spPr>
        <a:xfrm>
          <a:off x="3205559" y="0"/>
          <a:ext cx="1282223" cy="747720"/>
        </a:xfrm>
        <a:prstGeom prst="trapezoid">
          <a:avLst>
            <a:gd name="adj" fmla="val 85742"/>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de-DE" sz="1800" kern="1200" dirty="0">
            <a:solidFill>
              <a:schemeClr val="bg1"/>
            </a:solidFill>
          </a:endParaRPr>
        </a:p>
        <a:p>
          <a:pPr marL="0" lvl="0" indent="0" algn="ctr" defTabSz="800100">
            <a:lnSpc>
              <a:spcPct val="90000"/>
            </a:lnSpc>
            <a:spcBef>
              <a:spcPct val="0"/>
            </a:spcBef>
            <a:spcAft>
              <a:spcPct val="35000"/>
            </a:spcAft>
            <a:buNone/>
          </a:pPr>
          <a:r>
            <a:rPr lang="de-DE" sz="1800" kern="1200" dirty="0">
              <a:solidFill>
                <a:schemeClr val="bg1"/>
              </a:solidFill>
            </a:rPr>
            <a:t>Früher </a:t>
          </a:r>
          <a:br>
            <a:rPr lang="de-DE" sz="1800" kern="1200" dirty="0">
              <a:solidFill>
                <a:schemeClr val="bg1"/>
              </a:solidFill>
            </a:rPr>
          </a:br>
          <a:r>
            <a:rPr lang="de-DE" sz="1800" kern="1200" dirty="0">
              <a:solidFill>
                <a:schemeClr val="bg1"/>
              </a:solidFill>
            </a:rPr>
            <a:t>Tod</a:t>
          </a:r>
        </a:p>
      </dsp:txBody>
      <dsp:txXfrm>
        <a:off x="3205559" y="0"/>
        <a:ext cx="1282223" cy="747720"/>
      </dsp:txXfrm>
    </dsp:sp>
    <dsp:sp modelId="{11B3B9B9-DB04-492F-AD9D-80EFE95D9164}">
      <dsp:nvSpPr>
        <dsp:cNvPr id="0" name=""/>
        <dsp:cNvSpPr/>
      </dsp:nvSpPr>
      <dsp:spPr>
        <a:xfrm>
          <a:off x="2564447" y="747720"/>
          <a:ext cx="2564447" cy="747720"/>
        </a:xfrm>
        <a:prstGeom prst="trapezoid">
          <a:avLst>
            <a:gd name="adj" fmla="val 85742"/>
          </a:avLst>
        </a:prstGeom>
        <a:solidFill>
          <a:schemeClr val="accent3">
            <a:hueOff val="174397"/>
            <a:satOff val="6733"/>
            <a:lumOff val="-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solidFill>
                <a:schemeClr val="bg1"/>
              </a:solidFill>
            </a:rPr>
            <a:t>Krankheit, Behinderung, soziale Probleme</a:t>
          </a:r>
        </a:p>
      </dsp:txBody>
      <dsp:txXfrm>
        <a:off x="3013226" y="747720"/>
        <a:ext cx="1666890" cy="747720"/>
      </dsp:txXfrm>
    </dsp:sp>
    <dsp:sp modelId="{0C89E73C-6840-414E-8E53-C81C86F50A28}">
      <dsp:nvSpPr>
        <dsp:cNvPr id="0" name=""/>
        <dsp:cNvSpPr/>
      </dsp:nvSpPr>
      <dsp:spPr>
        <a:xfrm>
          <a:off x="1923335" y="1495440"/>
          <a:ext cx="3846671" cy="747720"/>
        </a:xfrm>
        <a:prstGeom prst="trapezoid">
          <a:avLst>
            <a:gd name="adj" fmla="val 85742"/>
          </a:avLst>
        </a:prstGeom>
        <a:solidFill>
          <a:schemeClr val="accent3">
            <a:hueOff val="348795"/>
            <a:satOff val="13466"/>
            <a:lumOff val="-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solidFill>
                <a:schemeClr val="bg1"/>
              </a:solidFill>
            </a:rPr>
            <a:t>Riskantes Gesundheitsverhalten</a:t>
          </a:r>
        </a:p>
      </dsp:txBody>
      <dsp:txXfrm>
        <a:off x="2596503" y="1495440"/>
        <a:ext cx="2500336" cy="747720"/>
      </dsp:txXfrm>
    </dsp:sp>
    <dsp:sp modelId="{61F47E80-798C-4CB6-AD62-C39711C70C78}">
      <dsp:nvSpPr>
        <dsp:cNvPr id="0" name=""/>
        <dsp:cNvSpPr/>
      </dsp:nvSpPr>
      <dsp:spPr>
        <a:xfrm>
          <a:off x="1282223" y="2243160"/>
          <a:ext cx="5128895" cy="747720"/>
        </a:xfrm>
        <a:prstGeom prst="trapezoid">
          <a:avLst>
            <a:gd name="adj" fmla="val 85742"/>
          </a:avLst>
        </a:prstGeom>
        <a:solidFill>
          <a:schemeClr val="accent3">
            <a:hueOff val="523192"/>
            <a:satOff val="20198"/>
            <a:lumOff val="-1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solidFill>
                <a:schemeClr val="bg1"/>
              </a:solidFill>
            </a:rPr>
            <a:t>Soziale, emotionale und kognitive Beeinträchtigungen</a:t>
          </a:r>
        </a:p>
      </dsp:txBody>
      <dsp:txXfrm>
        <a:off x="2179780" y="2243160"/>
        <a:ext cx="3333781" cy="747720"/>
      </dsp:txXfrm>
    </dsp:sp>
    <dsp:sp modelId="{29841589-ABC8-4FF6-949A-DB056C8A1F8F}">
      <dsp:nvSpPr>
        <dsp:cNvPr id="0" name=""/>
        <dsp:cNvSpPr/>
      </dsp:nvSpPr>
      <dsp:spPr>
        <a:xfrm>
          <a:off x="641111" y="2990879"/>
          <a:ext cx="6411119" cy="747720"/>
        </a:xfrm>
        <a:prstGeom prst="trapezoid">
          <a:avLst>
            <a:gd name="adj" fmla="val 85742"/>
          </a:avLst>
        </a:prstGeom>
        <a:solidFill>
          <a:schemeClr val="accent3">
            <a:hueOff val="697589"/>
            <a:satOff val="26931"/>
            <a:lumOff val="-1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solidFill>
                <a:schemeClr val="bg1"/>
              </a:solidFill>
            </a:rPr>
            <a:t>Störungen in der Entwicklung des Nervensystems</a:t>
          </a:r>
        </a:p>
      </dsp:txBody>
      <dsp:txXfrm>
        <a:off x="1763057" y="2990879"/>
        <a:ext cx="4167227" cy="747720"/>
      </dsp:txXfrm>
    </dsp:sp>
    <dsp:sp modelId="{3A52846B-E59A-47A4-BB41-45EA8FE7C67B}">
      <dsp:nvSpPr>
        <dsp:cNvPr id="0" name=""/>
        <dsp:cNvSpPr/>
      </dsp:nvSpPr>
      <dsp:spPr>
        <a:xfrm>
          <a:off x="0" y="3738599"/>
          <a:ext cx="7693343" cy="747720"/>
        </a:xfrm>
        <a:prstGeom prst="trapezoid">
          <a:avLst>
            <a:gd name="adj" fmla="val 85742"/>
          </a:avLst>
        </a:prstGeom>
        <a:solidFill>
          <a:schemeClr val="accent3">
            <a:hueOff val="871987"/>
            <a:satOff val="33664"/>
            <a:lumOff val="-21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solidFill>
                <a:schemeClr val="bg1"/>
              </a:solidFill>
            </a:rPr>
            <a:t>Belastende Kindheitserlebnisse </a:t>
          </a:r>
          <a:br>
            <a:rPr lang="de-DE" sz="1800" kern="1200" dirty="0">
              <a:solidFill>
                <a:schemeClr val="bg1"/>
              </a:solidFill>
            </a:rPr>
          </a:br>
          <a:r>
            <a:rPr lang="de-DE" sz="1800" kern="1200" dirty="0">
              <a:solidFill>
                <a:schemeClr val="bg1"/>
              </a:solidFill>
            </a:rPr>
            <a:t>(Adverse </a:t>
          </a:r>
          <a:r>
            <a:rPr lang="de-DE" sz="1800" kern="1200" dirty="0" err="1">
              <a:solidFill>
                <a:schemeClr val="bg1"/>
              </a:solidFill>
            </a:rPr>
            <a:t>Childhood</a:t>
          </a:r>
          <a:r>
            <a:rPr lang="de-DE" sz="1800" kern="1200" dirty="0">
              <a:solidFill>
                <a:schemeClr val="bg1"/>
              </a:solidFill>
            </a:rPr>
            <a:t> </a:t>
          </a:r>
          <a:r>
            <a:rPr lang="de-DE" sz="1800" kern="1200" dirty="0" err="1">
              <a:solidFill>
                <a:schemeClr val="bg1"/>
              </a:solidFill>
            </a:rPr>
            <a:t>Experiences</a:t>
          </a:r>
          <a:r>
            <a:rPr lang="de-DE" sz="1800" kern="1200" dirty="0">
              <a:solidFill>
                <a:schemeClr val="bg1"/>
              </a:solidFill>
            </a:rPr>
            <a:t>, ACE)</a:t>
          </a:r>
        </a:p>
      </dsp:txBody>
      <dsp:txXfrm>
        <a:off x="1346335" y="3738599"/>
        <a:ext cx="5000672" cy="74772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4283" cy="500844"/>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6" y="0"/>
            <a:ext cx="2944283" cy="500844"/>
          </a:xfrm>
          <a:prstGeom prst="rect">
            <a:avLst/>
          </a:prstGeom>
        </p:spPr>
        <p:txBody>
          <a:bodyPr vert="horz" lIns="91440" tIns="45720" rIns="91440" bIns="45720" rtlCol="0"/>
          <a:lstStyle>
            <a:lvl1pPr algn="r">
              <a:defRPr sz="1200"/>
            </a:lvl1pPr>
          </a:lstStyle>
          <a:p>
            <a:fld id="{FC05D525-A737-2546-AA11-03DE36C671BC}" type="datetimeFigureOut">
              <a:rPr lang="de-DE" smtClean="0"/>
              <a:t>03.09.2024</a:t>
            </a:fld>
            <a:endParaRPr lang="de-DE"/>
          </a:p>
        </p:txBody>
      </p:sp>
      <p:sp>
        <p:nvSpPr>
          <p:cNvPr id="4" name="Folienbildplatzhalter 3"/>
          <p:cNvSpPr>
            <a:spLocks noGrp="1" noRot="1" noChangeAspect="1"/>
          </p:cNvSpPr>
          <p:nvPr>
            <p:ph type="sldImg" idx="2"/>
          </p:nvPr>
        </p:nvSpPr>
        <p:spPr>
          <a:xfrm>
            <a:off x="1150938" y="1247775"/>
            <a:ext cx="4492625" cy="3370263"/>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803933"/>
            <a:ext cx="5435600" cy="393049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81358"/>
            <a:ext cx="2944283" cy="50084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6" y="9481358"/>
            <a:ext cx="2944283" cy="500842"/>
          </a:xfrm>
          <a:prstGeom prst="rect">
            <a:avLst/>
          </a:prstGeom>
        </p:spPr>
        <p:txBody>
          <a:bodyPr vert="horz" lIns="91440" tIns="45720" rIns="91440" bIns="45720" rtlCol="0" anchor="b"/>
          <a:lstStyle>
            <a:lvl1pPr algn="r">
              <a:defRPr sz="1200"/>
            </a:lvl1pPr>
          </a:lstStyle>
          <a:p>
            <a:fld id="{ECEB66D7-20CC-014B-8726-C916A583629E}" type="slidenum">
              <a:rPr lang="de-DE" smtClean="0"/>
              <a:t>‹Nr.›</a:t>
            </a:fld>
            <a:endParaRPr lang="de-DE"/>
          </a:p>
        </p:txBody>
      </p:sp>
    </p:spTree>
    <p:extLst>
      <p:ext uri="{BB962C8B-B14F-4D97-AF65-F5344CB8AC3E}">
        <p14:creationId xmlns:p14="http://schemas.microsoft.com/office/powerpoint/2010/main" val="552326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r>
              <a:rPr lang="de-DE" dirty="0"/>
              <a:t>Danke für die Einführung.</a:t>
            </a:r>
          </a:p>
          <a:p>
            <a:r>
              <a:rPr lang="de-DE" dirty="0"/>
              <a:t>Wir sind beide aus dem Forschungsbereich des sexuellen Kindesmissbrauchs.</a:t>
            </a:r>
          </a:p>
          <a:p>
            <a:r>
              <a:rPr lang="de-DE" dirty="0"/>
              <a:t>Für diese Fachtagung schauen wir uns an, inwieweit sexueller Missbrauch und Vernachlässigung zusammenhängen und ob es sich hierbei um ein doppeltes Risiko handelt.</a:t>
            </a:r>
          </a:p>
          <a:p>
            <a:r>
              <a:rPr lang="de-DE" dirty="0"/>
              <a:t>Ablauf kurz vorstellen</a:t>
            </a:r>
          </a:p>
        </p:txBody>
      </p:sp>
      <p:sp>
        <p:nvSpPr>
          <p:cNvPr id="4" name="Foliennummernplatzhalter 3"/>
          <p:cNvSpPr>
            <a:spLocks noGrp="1"/>
          </p:cNvSpPr>
          <p:nvPr>
            <p:ph type="sldNum" sz="quarter" idx="5"/>
          </p:nvPr>
        </p:nvSpPr>
        <p:spPr/>
        <p:txBody>
          <a:bodyPr/>
          <a:lstStyle/>
          <a:p>
            <a:fld id="{ECEB66D7-20CC-014B-8726-C916A583629E}" type="slidenum">
              <a:rPr lang="de-DE" smtClean="0"/>
              <a:t>2</a:t>
            </a:fld>
            <a:endParaRPr lang="de-DE"/>
          </a:p>
        </p:txBody>
      </p:sp>
    </p:spTree>
    <p:extLst>
      <p:ext uri="{BB962C8B-B14F-4D97-AF65-F5344CB8AC3E}">
        <p14:creationId xmlns:p14="http://schemas.microsoft.com/office/powerpoint/2010/main" val="502023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Tätergeschlecht, auch hier mögliche Verzerrung der Zahlen, weil sexueller Missbrauch durch Frauen uns insb. Mütter übersehen wird</a:t>
            </a:r>
          </a:p>
        </p:txBody>
      </p:sp>
      <p:sp>
        <p:nvSpPr>
          <p:cNvPr id="4" name="Foliennummernplatzhalter 3"/>
          <p:cNvSpPr>
            <a:spLocks noGrp="1"/>
          </p:cNvSpPr>
          <p:nvPr>
            <p:ph type="sldNum" sz="quarter" idx="5"/>
          </p:nvPr>
        </p:nvSpPr>
        <p:spPr/>
        <p:txBody>
          <a:bodyPr/>
          <a:lstStyle/>
          <a:p>
            <a:fld id="{ECEB66D7-20CC-014B-8726-C916A583629E}" type="slidenum">
              <a:rPr lang="de-DE" smtClean="0"/>
              <a:t>11</a:t>
            </a:fld>
            <a:endParaRPr lang="de-DE"/>
          </a:p>
        </p:txBody>
      </p:sp>
    </p:spTree>
    <p:extLst>
      <p:ext uri="{BB962C8B-B14F-4D97-AF65-F5344CB8AC3E}">
        <p14:creationId xmlns:p14="http://schemas.microsoft.com/office/powerpoint/2010/main" val="3748741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r>
              <a:rPr lang="de-DE" dirty="0"/>
              <a:t>Vorkommen aller 5 Arten der Misshandlung: Vernachlässigung deutlich mehr als </a:t>
            </a:r>
            <a:r>
              <a:rPr lang="de-DE" dirty="0" err="1"/>
              <a:t>sm</a:t>
            </a:r>
            <a:endParaRPr lang="de-DE" dirty="0"/>
          </a:p>
          <a:p>
            <a:endParaRPr lang="de-DE" dirty="0"/>
          </a:p>
          <a:p>
            <a:r>
              <a:rPr lang="de-DE" dirty="0"/>
              <a:t>14 </a:t>
            </a:r>
            <a:r>
              <a:rPr lang="de-DE" dirty="0" err="1"/>
              <a:t>Mio</a:t>
            </a:r>
            <a:r>
              <a:rPr lang="de-DE" dirty="0"/>
              <a:t> Minderjährige in Deutschland</a:t>
            </a:r>
          </a:p>
          <a:p>
            <a:r>
              <a:rPr lang="de-DE" dirty="0"/>
              <a:t>Sexueller Missbrauch:</a:t>
            </a:r>
            <a:r>
              <a:rPr lang="de-DE" baseline="0" dirty="0"/>
              <a:t> 1,85 </a:t>
            </a:r>
            <a:r>
              <a:rPr lang="de-DE" baseline="0" dirty="0" err="1"/>
              <a:t>Mio</a:t>
            </a:r>
            <a:r>
              <a:rPr lang="de-DE" baseline="0" dirty="0"/>
              <a:t> </a:t>
            </a:r>
            <a:r>
              <a:rPr lang="de-DE" baseline="0" dirty="0">
                <a:sym typeface="Wingdings" panose="05000000000000000000" pitchFamily="2" charset="2"/>
              </a:rPr>
              <a:t> entspricht der Größe von Hamburg (1,85 </a:t>
            </a:r>
            <a:r>
              <a:rPr lang="de-DE" baseline="0" dirty="0" err="1">
                <a:sym typeface="Wingdings" panose="05000000000000000000" pitchFamily="2" charset="2"/>
              </a:rPr>
              <a:t>Mio</a:t>
            </a:r>
            <a:r>
              <a:rPr lang="de-DE" baseline="0" dirty="0">
                <a:sym typeface="Wingdings" panose="05000000000000000000" pitchFamily="2" charset="2"/>
              </a:rPr>
              <a:t>)</a:t>
            </a:r>
          </a:p>
          <a:p>
            <a:r>
              <a:rPr lang="de-DE" baseline="0" dirty="0">
                <a:sym typeface="Wingdings" panose="05000000000000000000" pitchFamily="2" charset="2"/>
              </a:rPr>
              <a:t>Körperliche Vernachlässigung: 5,57 </a:t>
            </a:r>
            <a:r>
              <a:rPr lang="de-DE" baseline="0" dirty="0" err="1">
                <a:sym typeface="Wingdings" panose="05000000000000000000" pitchFamily="2" charset="2"/>
              </a:rPr>
              <a:t>Mio</a:t>
            </a:r>
            <a:r>
              <a:rPr lang="de-DE" baseline="0" dirty="0">
                <a:sym typeface="Wingdings" panose="05000000000000000000" pitchFamily="2" charset="2"/>
              </a:rPr>
              <a:t>  entspricht der Größe von Hessen (6,3 </a:t>
            </a:r>
            <a:r>
              <a:rPr lang="de-DE" baseline="0" dirty="0" err="1">
                <a:sym typeface="Wingdings" panose="05000000000000000000" pitchFamily="2" charset="2"/>
              </a:rPr>
              <a:t>Mio</a:t>
            </a:r>
            <a:r>
              <a:rPr lang="de-DE" baseline="0" dirty="0">
                <a:sym typeface="Wingdings" panose="05000000000000000000" pitchFamily="2" charset="2"/>
              </a:rPr>
              <a:t>)</a:t>
            </a:r>
          </a:p>
          <a:p>
            <a:r>
              <a:rPr lang="de-DE" baseline="0" dirty="0">
                <a:sym typeface="Wingdings" panose="05000000000000000000" pitchFamily="2" charset="2"/>
              </a:rPr>
              <a:t>Emotionale Misshandlung: 2,48 </a:t>
            </a:r>
            <a:r>
              <a:rPr lang="de-DE" baseline="0" dirty="0" err="1">
                <a:sym typeface="Wingdings" panose="05000000000000000000" pitchFamily="2" charset="2"/>
              </a:rPr>
              <a:t>Mio</a:t>
            </a:r>
            <a:r>
              <a:rPr lang="de-DE" baseline="0" dirty="0">
                <a:sym typeface="Wingdings" panose="05000000000000000000" pitchFamily="2" charset="2"/>
              </a:rPr>
              <a:t>  entspricht der Größe von Schleswig Holstein (2,9 </a:t>
            </a:r>
            <a:r>
              <a:rPr lang="de-DE" baseline="0" dirty="0" err="1">
                <a:sym typeface="Wingdings" panose="05000000000000000000" pitchFamily="2" charset="2"/>
              </a:rPr>
              <a:t>Mio</a:t>
            </a:r>
            <a:r>
              <a:rPr lang="de-DE" baseline="0" dirty="0">
                <a:sym typeface="Wingdings" panose="05000000000000000000" pitchFamily="2" charset="2"/>
              </a:rPr>
              <a:t>)</a:t>
            </a:r>
          </a:p>
        </p:txBody>
      </p:sp>
      <p:sp>
        <p:nvSpPr>
          <p:cNvPr id="4" name="Foliennummernplatzhalter 3"/>
          <p:cNvSpPr>
            <a:spLocks noGrp="1"/>
          </p:cNvSpPr>
          <p:nvPr>
            <p:ph type="sldNum" sz="quarter" idx="10"/>
          </p:nvPr>
        </p:nvSpPr>
        <p:spPr/>
        <p:txBody>
          <a:bodyPr/>
          <a:lstStyle/>
          <a:p>
            <a:fld id="{ECEB66D7-20CC-014B-8726-C916A583629E}" type="slidenum">
              <a:rPr lang="de-DE" smtClean="0"/>
              <a:t>12</a:t>
            </a:fld>
            <a:endParaRPr lang="de-DE"/>
          </a:p>
        </p:txBody>
      </p:sp>
    </p:spTree>
    <p:extLst>
      <p:ext uri="{BB962C8B-B14F-4D97-AF65-F5344CB8AC3E}">
        <p14:creationId xmlns:p14="http://schemas.microsoft.com/office/powerpoint/2010/main" val="238304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13</a:t>
            </a:fld>
            <a:endParaRPr lang="de-DE"/>
          </a:p>
        </p:txBody>
      </p:sp>
    </p:spTree>
    <p:extLst>
      <p:ext uri="{BB962C8B-B14F-4D97-AF65-F5344CB8AC3E}">
        <p14:creationId xmlns:p14="http://schemas.microsoft.com/office/powerpoint/2010/main" val="3882724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r>
              <a:rPr lang="de-DE" dirty="0"/>
              <a:t>Belastende Kindheitserfahrungen in Deutschland 2018</a:t>
            </a:r>
          </a:p>
          <a:p>
            <a:r>
              <a:rPr lang="de-DE" dirty="0"/>
              <a:t>N = 2531</a:t>
            </a:r>
          </a:p>
          <a:p>
            <a:r>
              <a:rPr lang="de-DE" dirty="0"/>
              <a:t>Ein Viertel (23 %) mehr als ein ACE</a:t>
            </a:r>
          </a:p>
          <a:p>
            <a:endParaRPr lang="de-DE" dirty="0"/>
          </a:p>
          <a:p>
            <a:r>
              <a:rPr lang="de-DE" dirty="0"/>
              <a:t>Originalstudie von Felitti et al., 1998 </a:t>
            </a:r>
          </a:p>
          <a:p>
            <a:r>
              <a:rPr lang="de-DE" dirty="0"/>
              <a:t>- Eine der größten Studien zu öffentlichen Gesundheit mit über 17 000 Teilnehmenden in den USA</a:t>
            </a:r>
          </a:p>
          <a:p>
            <a:r>
              <a:rPr lang="de-DE" dirty="0"/>
              <a:t>- Ähnliche Ergebnisse: Etwa die Hälfte mindestens ein ACE, ein Viertel mehrere ACEs</a:t>
            </a:r>
          </a:p>
        </p:txBody>
      </p:sp>
      <p:sp>
        <p:nvSpPr>
          <p:cNvPr id="4" name="Foliennummernplatzhalter 3"/>
          <p:cNvSpPr>
            <a:spLocks noGrp="1"/>
          </p:cNvSpPr>
          <p:nvPr>
            <p:ph type="sldNum" sz="quarter" idx="5"/>
          </p:nvPr>
        </p:nvSpPr>
        <p:spPr/>
        <p:txBody>
          <a:bodyPr/>
          <a:lstStyle/>
          <a:p>
            <a:fld id="{ECEB66D7-20CC-014B-8726-C916A583629E}" type="slidenum">
              <a:rPr lang="de-DE" smtClean="0"/>
              <a:t>14</a:t>
            </a:fld>
            <a:endParaRPr lang="de-DE"/>
          </a:p>
        </p:txBody>
      </p:sp>
    </p:spTree>
    <p:extLst>
      <p:ext uri="{BB962C8B-B14F-4D97-AF65-F5344CB8AC3E}">
        <p14:creationId xmlns:p14="http://schemas.microsoft.com/office/powerpoint/2010/main" val="4000034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r>
              <a:rPr lang="de-DE" dirty="0"/>
              <a:t>Frühes Belastungserleben hat Einfluss auf </a:t>
            </a:r>
            <a:r>
              <a:rPr lang="de-DE" b="1" dirty="0"/>
              <a:t>neuro-behaviorale Persönlichkeitsentwicklung</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Gesundheit und Wohlbefinden über die Lebensspanne eingeschränkt durch frühe ACEs</a:t>
            </a:r>
          </a:p>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15</a:t>
            </a:fld>
            <a:endParaRPr lang="de-DE"/>
          </a:p>
        </p:txBody>
      </p:sp>
    </p:spTree>
    <p:extLst>
      <p:ext uri="{BB962C8B-B14F-4D97-AF65-F5344CB8AC3E}">
        <p14:creationId xmlns:p14="http://schemas.microsoft.com/office/powerpoint/2010/main" val="3682279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pPr marL="285750" indent="-285750"/>
            <a:r>
              <a:rPr lang="de-DE" dirty="0"/>
              <a:t>Trauma-Forschung: Building Block Effekt</a:t>
            </a:r>
          </a:p>
          <a:p>
            <a:pPr marL="285750" indent="-285750"/>
            <a:endParaRPr lang="de-DE" dirty="0"/>
          </a:p>
          <a:p>
            <a:pPr marL="285750" indent="-285750"/>
            <a:r>
              <a:rPr lang="de-DE" dirty="0"/>
              <a:t>Wahrscheinlichkeit einer Folgeerkrankung erhöht</a:t>
            </a:r>
          </a:p>
          <a:p>
            <a:pPr marL="285750" indent="-285750"/>
            <a:endParaRPr lang="de-DE" dirty="0"/>
          </a:p>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16</a:t>
            </a:fld>
            <a:endParaRPr lang="de-DE"/>
          </a:p>
        </p:txBody>
      </p:sp>
    </p:spTree>
    <p:extLst>
      <p:ext uri="{BB962C8B-B14F-4D97-AF65-F5344CB8AC3E}">
        <p14:creationId xmlns:p14="http://schemas.microsoft.com/office/powerpoint/2010/main" val="3978384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pPr marL="177800" marR="0" lvl="0" indent="-1778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Sowie Dosis-Wirkungs-Beziehung: Mehr psychische Auswirkungen</a:t>
            </a:r>
          </a:p>
          <a:p>
            <a:pPr marL="177800" marR="0" lvl="0" indent="-1778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de-DE" sz="16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endParaRPr>
          </a:p>
          <a:p>
            <a:pPr marL="177800" marR="0" lvl="0" indent="-1778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Folgen von </a:t>
            </a:r>
            <a:r>
              <a:rPr kumimoji="0" lang="de-DE" sz="1600" b="1"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Mehrfachmisshandlung</a:t>
            </a:r>
            <a:r>
              <a:rPr kumimoji="0" lang="de-DE" sz="16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 sind mit </a:t>
            </a:r>
            <a:r>
              <a:rPr kumimoji="0" lang="de-DE" sz="1600" b="1"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größeren</a:t>
            </a:r>
            <a:r>
              <a:rPr kumimoji="0" lang="de-DE" sz="16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 negativen </a:t>
            </a:r>
            <a:r>
              <a:rPr kumimoji="0" lang="de-DE" sz="1600" b="1"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Auswirkungen</a:t>
            </a:r>
            <a:r>
              <a:rPr kumimoji="0" lang="de-DE" sz="16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 auf die psychische Gesundheit verbunden</a:t>
            </a:r>
          </a:p>
          <a:p>
            <a:pPr marL="355600" marR="0" lvl="1" indent="-1778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de-DE" sz="16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endParaRPr>
          </a:p>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17</a:t>
            </a:fld>
            <a:endParaRPr lang="de-DE"/>
          </a:p>
        </p:txBody>
      </p:sp>
    </p:spTree>
    <p:extLst>
      <p:ext uri="{BB962C8B-B14F-4D97-AF65-F5344CB8AC3E}">
        <p14:creationId xmlns:p14="http://schemas.microsoft.com/office/powerpoint/2010/main" val="952114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pPr marL="171450" indent="-171450">
              <a:buFontTx/>
              <a:buChar char="-"/>
            </a:pPr>
            <a:r>
              <a:rPr lang="de-DE" dirty="0"/>
              <a:t>Meta-Analyse mit repräsentativen Studien, die den CTQ verwendet haben (weltweit), 25 000 Teilnehmende aus 11 Stichproben</a:t>
            </a:r>
          </a:p>
        </p:txBody>
      </p:sp>
      <p:sp>
        <p:nvSpPr>
          <p:cNvPr id="4" name="Foliennummernplatzhalter 3"/>
          <p:cNvSpPr>
            <a:spLocks noGrp="1"/>
          </p:cNvSpPr>
          <p:nvPr>
            <p:ph type="sldNum" sz="quarter" idx="5"/>
          </p:nvPr>
        </p:nvSpPr>
        <p:spPr/>
        <p:txBody>
          <a:bodyPr/>
          <a:lstStyle/>
          <a:p>
            <a:fld id="{ECEB66D7-20CC-014B-8726-C916A583629E}" type="slidenum">
              <a:rPr lang="de-DE" smtClean="0"/>
              <a:t>18</a:t>
            </a:fld>
            <a:endParaRPr lang="de-DE"/>
          </a:p>
        </p:txBody>
      </p:sp>
    </p:spTree>
    <p:extLst>
      <p:ext uri="{BB962C8B-B14F-4D97-AF65-F5344CB8AC3E}">
        <p14:creationId xmlns:p14="http://schemas.microsoft.com/office/powerpoint/2010/main" val="2026033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r>
              <a:rPr lang="de-DE" dirty="0"/>
              <a:t>…so der Stand der Forschung.</a:t>
            </a:r>
          </a:p>
          <a:p>
            <a:endParaRPr lang="de-DE" dirty="0"/>
          </a:p>
          <a:p>
            <a:r>
              <a:rPr lang="de-DE" dirty="0"/>
              <a:t>Frage auch an den Daten des Hilfe-Telefons ermittelt.</a:t>
            </a:r>
          </a:p>
        </p:txBody>
      </p:sp>
      <p:sp>
        <p:nvSpPr>
          <p:cNvPr id="4" name="Foliennummernplatzhalter 3"/>
          <p:cNvSpPr>
            <a:spLocks noGrp="1"/>
          </p:cNvSpPr>
          <p:nvPr>
            <p:ph type="sldNum" sz="quarter" idx="5"/>
          </p:nvPr>
        </p:nvSpPr>
        <p:spPr/>
        <p:txBody>
          <a:bodyPr/>
          <a:lstStyle/>
          <a:p>
            <a:fld id="{ECEB66D7-20CC-014B-8726-C916A583629E}" type="slidenum">
              <a:rPr lang="de-DE" smtClean="0"/>
              <a:t>19</a:t>
            </a:fld>
            <a:endParaRPr lang="de-DE"/>
          </a:p>
        </p:txBody>
      </p:sp>
    </p:spTree>
    <p:extLst>
      <p:ext uri="{BB962C8B-B14F-4D97-AF65-F5344CB8AC3E}">
        <p14:creationId xmlns:p14="http://schemas.microsoft.com/office/powerpoint/2010/main" val="2237134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spcBef>
                <a:spcPts val="1200"/>
              </a:spcBef>
              <a:buFont typeface="Symbol" panose="05050102010706020507" pitchFamily="18" charset="2"/>
              <a:buNone/>
            </a:pPr>
            <a:r>
              <a:rPr lang="de-DE" dirty="0">
                <a:solidFill>
                  <a:schemeClr val="tx1">
                    <a:lumMod val="75000"/>
                    <a:lumOff val="25000"/>
                  </a:schemeClr>
                </a:solidFill>
              </a:rPr>
              <a:t>Zunächst: Was ist das Hilfe-Telefon?</a:t>
            </a:r>
          </a:p>
          <a:p>
            <a:pPr lvl="1">
              <a:spcBef>
                <a:spcPts val="1200"/>
              </a:spcBef>
              <a:buFont typeface="Symbol" panose="05050102010706020507" pitchFamily="18" charset="2"/>
              <a:buChar char="-"/>
            </a:pPr>
            <a:r>
              <a:rPr lang="de-DE" dirty="0">
                <a:solidFill>
                  <a:schemeClr val="tx1">
                    <a:lumMod val="75000"/>
                    <a:lumOff val="25000"/>
                  </a:schemeClr>
                </a:solidFill>
              </a:rPr>
              <a:t>Beratungs- und Stabilisierungsgespräche</a:t>
            </a:r>
          </a:p>
          <a:p>
            <a:pPr lvl="1">
              <a:spcBef>
                <a:spcPts val="1200"/>
              </a:spcBef>
              <a:buFont typeface="Symbol" panose="05050102010706020507" pitchFamily="18" charset="2"/>
              <a:buChar char="-"/>
            </a:pPr>
            <a:r>
              <a:rPr lang="de-DE" dirty="0">
                <a:solidFill>
                  <a:schemeClr val="tx1">
                    <a:lumMod val="75000"/>
                    <a:lumOff val="25000"/>
                  </a:schemeClr>
                </a:solidFill>
              </a:rPr>
              <a:t>Informationen zum Thema</a:t>
            </a:r>
          </a:p>
          <a:p>
            <a:pPr lvl="1">
              <a:spcBef>
                <a:spcPts val="1200"/>
              </a:spcBef>
              <a:buFont typeface="Symbol" panose="05050102010706020507" pitchFamily="18" charset="2"/>
              <a:buChar char="-"/>
            </a:pPr>
            <a:r>
              <a:rPr lang="de-DE" dirty="0">
                <a:solidFill>
                  <a:schemeClr val="tx1">
                    <a:lumMod val="75000"/>
                    <a:lumOff val="25000"/>
                  </a:schemeClr>
                </a:solidFill>
              </a:rPr>
              <a:t>Unterstützungsangebote und Kontaktvermittlung vor Ort</a:t>
            </a:r>
          </a:p>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20</a:t>
            </a:fld>
            <a:endParaRPr lang="de-DE"/>
          </a:p>
        </p:txBody>
      </p:sp>
    </p:spTree>
    <p:extLst>
      <p:ext uri="{BB962C8B-B14F-4D97-AF65-F5344CB8AC3E}">
        <p14:creationId xmlns:p14="http://schemas.microsoft.com/office/powerpoint/2010/main" val="903781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pPr marL="171450" indent="-171450">
              <a:buFontTx/>
              <a:buChar char="-"/>
            </a:pPr>
            <a:r>
              <a:rPr lang="de-DE" dirty="0"/>
              <a:t>Hier wird eine Statistik zur Meldung des Jugendamtes von Kindeswohlgefährdungen nach §8a SGB VIII (?!) an das Familiengericht gezeigt.</a:t>
            </a:r>
          </a:p>
          <a:p>
            <a:pPr marL="171450" indent="-171450">
              <a:buFontTx/>
              <a:buChar char="-"/>
            </a:pPr>
            <a:r>
              <a:rPr lang="de-DE" dirty="0"/>
              <a:t>Leicht steigende Zunahme von sowohl Verdachts- als auch gerichtlich festgestellten Fällen</a:t>
            </a:r>
          </a:p>
          <a:p>
            <a:pPr marL="171450" indent="-171450">
              <a:buFontTx/>
              <a:buChar char="-"/>
            </a:pPr>
            <a:r>
              <a:rPr lang="de-DE" dirty="0"/>
              <a:t>Bei 47% der festgestellten Kindeswohlgefährdungen waren die betroffenen Kinder jünger als 8 Jahre alt.</a:t>
            </a:r>
          </a:p>
        </p:txBody>
      </p:sp>
      <p:sp>
        <p:nvSpPr>
          <p:cNvPr id="4" name="Foliennummernplatzhalter 3"/>
          <p:cNvSpPr>
            <a:spLocks noGrp="1"/>
          </p:cNvSpPr>
          <p:nvPr>
            <p:ph type="sldNum" sz="quarter" idx="5"/>
          </p:nvPr>
        </p:nvSpPr>
        <p:spPr/>
        <p:txBody>
          <a:bodyPr/>
          <a:lstStyle/>
          <a:p>
            <a:fld id="{ECEB66D7-20CC-014B-8726-C916A583629E}" type="slidenum">
              <a:rPr lang="de-DE" smtClean="0"/>
              <a:t>3</a:t>
            </a:fld>
            <a:endParaRPr lang="de-DE"/>
          </a:p>
        </p:txBody>
      </p:sp>
    </p:spTree>
    <p:extLst>
      <p:ext uri="{BB962C8B-B14F-4D97-AF65-F5344CB8AC3E}">
        <p14:creationId xmlns:p14="http://schemas.microsoft.com/office/powerpoint/2010/main" val="3988942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r>
              <a:rPr lang="de-DE" dirty="0"/>
              <a:t>2010</a:t>
            </a:r>
          </a:p>
          <a:p>
            <a:pPr marL="171450" indent="-171450">
              <a:buFontTx/>
              <a:buChar char="-"/>
            </a:pPr>
            <a:r>
              <a:rPr lang="de-DE" dirty="0"/>
              <a:t>basierend auf Missbrauchsfällen wird UBSKM erstmalig berufen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Telefonische Anlaufstelle wird eingerichtet [Bergmann] (auch </a:t>
            </a:r>
            <a:r>
              <a:rPr lang="de-DE" dirty="0" err="1"/>
              <a:t>Briefe+Mails</a:t>
            </a:r>
            <a:r>
              <a:rPr lang="de-DE" dirty="0"/>
              <a:t>) (1. Erhebungsraster wurde entwickelt </a:t>
            </a:r>
            <a:r>
              <a:rPr lang="de-DE" dirty="0">
                <a:sym typeface="Wingdings" panose="05000000000000000000" pitchFamily="2" charset="2"/>
              </a:rPr>
              <a:t> viele offene Fragen</a:t>
            </a:r>
            <a:r>
              <a:rPr lang="de-DE" dirty="0"/>
              <a:t>)</a:t>
            </a:r>
          </a:p>
          <a:p>
            <a:pPr marL="171450" indent="-171450">
              <a:buFontTx/>
              <a:buChar char="-"/>
            </a:pPr>
            <a:r>
              <a:rPr lang="de-DE" dirty="0"/>
              <a:t>Mails, Briefe, Telefonate etc. werden ausgewertet </a:t>
            </a:r>
          </a:p>
          <a:p>
            <a:pPr marL="171450" indent="-171450">
              <a:buFontTx/>
              <a:buChar char="-"/>
            </a:pPr>
            <a:r>
              <a:rPr lang="de-DE" dirty="0"/>
              <a:t>Ergebnisse werden veröffentlicht in „Sexueller Missbrauch – Zeugnisse, Botschaften, Konsequenzen“ (~2013)</a:t>
            </a:r>
          </a:p>
          <a:p>
            <a:pPr marL="171450" indent="-171450">
              <a:buFontTx/>
              <a:buChar char="-"/>
            </a:pPr>
            <a:endParaRPr lang="de-DE" dirty="0"/>
          </a:p>
          <a:p>
            <a:pPr marL="0" indent="0">
              <a:buFontTx/>
              <a:buNone/>
            </a:pPr>
            <a:r>
              <a:rPr lang="de-DE" dirty="0"/>
              <a:t>Qualitätssicherung durch fehlende Begleitforschung (~2013/4-2016), darum dann zweite Phase</a:t>
            </a:r>
          </a:p>
          <a:p>
            <a:pPr marL="171450" indent="-171450">
              <a:buFontTx/>
              <a:buChar char="-"/>
            </a:pPr>
            <a:endParaRPr lang="de-DE" dirty="0"/>
          </a:p>
          <a:p>
            <a:pPr marL="0" indent="0">
              <a:buFontTx/>
              <a:buNone/>
            </a:pPr>
            <a:r>
              <a:rPr lang="de-DE" dirty="0"/>
              <a:t>2016</a:t>
            </a:r>
          </a:p>
          <a:p>
            <a:pPr marL="171450" indent="-171450">
              <a:buFontTx/>
              <a:buChar char="-"/>
            </a:pPr>
            <a:r>
              <a:rPr lang="de-DE" dirty="0"/>
              <a:t>2. UBSKM wird berufen</a:t>
            </a:r>
          </a:p>
          <a:p>
            <a:pPr marL="171450" indent="-171450">
              <a:buFontTx/>
              <a:buChar char="-"/>
            </a:pPr>
            <a:r>
              <a:rPr lang="de-DE" dirty="0"/>
              <a:t>Umbenennung des Hilfetelefons</a:t>
            </a:r>
          </a:p>
          <a:p>
            <a:pPr marL="171450" indent="-171450">
              <a:buFontTx/>
              <a:buChar char="-"/>
            </a:pPr>
            <a:r>
              <a:rPr lang="de-DE" dirty="0"/>
              <a:t>2. Phase der Begleitforschung startet, die bis heute läuft</a:t>
            </a:r>
          </a:p>
          <a:p>
            <a:pPr marL="171450" indent="-171450">
              <a:buFontTx/>
              <a:buChar char="-"/>
            </a:pPr>
            <a:r>
              <a:rPr lang="de-DE" dirty="0"/>
              <a:t>Erhebungsraster wird entwickelt, phasenweise Einbringen standardisierter Fragebögen, z.B. CTQ</a:t>
            </a:r>
          </a:p>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21</a:t>
            </a:fld>
            <a:endParaRPr lang="de-DE"/>
          </a:p>
        </p:txBody>
      </p:sp>
    </p:spTree>
    <p:extLst>
      <p:ext uri="{BB962C8B-B14F-4D97-AF65-F5344CB8AC3E}">
        <p14:creationId xmlns:p14="http://schemas.microsoft.com/office/powerpoint/2010/main" val="1214987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r>
              <a:rPr lang="de-DE" dirty="0"/>
              <a:t>2021</a:t>
            </a:r>
          </a:p>
          <a:p>
            <a:pPr marL="171450" indent="-171450">
              <a:buFontTx/>
              <a:buChar char="-"/>
            </a:pPr>
            <a:r>
              <a:rPr lang="de-DE" dirty="0"/>
              <a:t>Übergang zu 3. UBSKM</a:t>
            </a:r>
          </a:p>
          <a:p>
            <a:pPr marL="171450" indent="-171450">
              <a:buFontTx/>
              <a:buChar char="-"/>
            </a:pPr>
            <a:r>
              <a:rPr lang="de-DE" dirty="0"/>
              <a:t>Online-Survey (standardisierte Fragebögen parallel zum Erhebungsraster) </a:t>
            </a:r>
            <a:r>
              <a:rPr lang="de-DE" dirty="0">
                <a:sym typeface="Wingdings" panose="05000000000000000000" pitchFamily="2" charset="2"/>
              </a:rPr>
              <a:t> ausgelagert, damit Beratung </a:t>
            </a:r>
            <a:r>
              <a:rPr lang="de-DE" dirty="0" err="1">
                <a:sym typeface="Wingdings" panose="05000000000000000000" pitchFamily="2" charset="2"/>
              </a:rPr>
              <a:t>beratungslastiger</a:t>
            </a:r>
            <a:r>
              <a:rPr lang="de-DE" dirty="0">
                <a:sym typeface="Wingdings" panose="05000000000000000000" pitchFamily="2" charset="2"/>
              </a:rPr>
              <a:t> wird</a:t>
            </a:r>
            <a:endParaRPr lang="de-DE" dirty="0"/>
          </a:p>
          <a:p>
            <a:pPr marL="171450" indent="-171450">
              <a:buFontTx/>
              <a:buChar char="-"/>
            </a:pPr>
            <a:r>
              <a:rPr lang="de-DE" dirty="0"/>
              <a:t>Bewertung (Evaluation wurde entwickelt und startet nun [2023/24])</a:t>
            </a:r>
          </a:p>
          <a:p>
            <a:pPr marL="171450" indent="-171450">
              <a:buFontTx/>
              <a:buChar char="-"/>
            </a:pPr>
            <a:r>
              <a:rPr lang="de-DE" dirty="0">
                <a:sym typeface="Wingdings" panose="05000000000000000000" pitchFamily="2" charset="2"/>
              </a:rPr>
              <a:t>Mail-Beratung (Begleitforschung/Vor-Studie startet 2024)</a:t>
            </a:r>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22</a:t>
            </a:fld>
            <a:endParaRPr lang="de-DE"/>
          </a:p>
        </p:txBody>
      </p:sp>
    </p:spTree>
    <p:extLst>
      <p:ext uri="{BB962C8B-B14F-4D97-AF65-F5344CB8AC3E}">
        <p14:creationId xmlns:p14="http://schemas.microsoft.com/office/powerpoint/2010/main" val="2648624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„Gehör für die Betroffenen“ ist die Grundidee</a:t>
            </a:r>
          </a:p>
          <a:p>
            <a:r>
              <a:rPr lang="de-DE" dirty="0"/>
              <a:t>Betroffene bzw. Anrufende als Basis</a:t>
            </a:r>
          </a:p>
          <a:p>
            <a:r>
              <a:rPr lang="de-DE" dirty="0"/>
              <a:t>Wissenschaftlicher Beirat als Blick von außen auf die Begleitforschung </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4D3BC-B674-458E-B7C2-8F0D2F89347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404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26</a:t>
            </a:fld>
            <a:endParaRPr lang="de-DE"/>
          </a:p>
        </p:txBody>
      </p:sp>
    </p:spTree>
    <p:extLst>
      <p:ext uri="{BB962C8B-B14F-4D97-AF65-F5344CB8AC3E}">
        <p14:creationId xmlns:p14="http://schemas.microsoft.com/office/powerpoint/2010/main" val="603480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27</a:t>
            </a:fld>
            <a:endParaRPr lang="de-DE"/>
          </a:p>
        </p:txBody>
      </p:sp>
    </p:spTree>
    <p:extLst>
      <p:ext uri="{BB962C8B-B14F-4D97-AF65-F5344CB8AC3E}">
        <p14:creationId xmlns:p14="http://schemas.microsoft.com/office/powerpoint/2010/main" val="939990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Insgesamt bildet sich ein Score von 5-25</a:t>
            </a:r>
          </a:p>
          <a:p>
            <a:pPr marL="171450" indent="-171450">
              <a:buFontTx/>
              <a:buChar char="-"/>
            </a:pPr>
            <a:r>
              <a:rPr lang="de-DE" dirty="0"/>
              <a:t>Schweregradeinteilung nach Häuser und Kollegen (2011)</a:t>
            </a:r>
          </a:p>
          <a:p>
            <a:pPr marL="628650" lvl="1" indent="-171450">
              <a:buFontTx/>
              <a:buChar char="-"/>
            </a:pPr>
            <a:r>
              <a:rPr lang="de-DE" dirty="0"/>
              <a:t>Nicht bis minimal</a:t>
            </a:r>
          </a:p>
          <a:p>
            <a:pPr marL="628650" lvl="1" indent="-171450">
              <a:buFontTx/>
              <a:buChar char="-"/>
            </a:pPr>
            <a:r>
              <a:rPr lang="de-DE" dirty="0"/>
              <a:t>Gering bis mäßig</a:t>
            </a:r>
          </a:p>
          <a:p>
            <a:pPr marL="628650" lvl="1" indent="-171450">
              <a:buFontTx/>
              <a:buChar char="-"/>
            </a:pPr>
            <a:r>
              <a:rPr lang="de-DE" dirty="0"/>
              <a:t>Mäßig bis schwer</a:t>
            </a:r>
          </a:p>
          <a:p>
            <a:pPr marL="628650" lvl="1" indent="-171450">
              <a:buFontTx/>
              <a:buChar char="-"/>
            </a:pPr>
            <a:r>
              <a:rPr lang="de-DE" dirty="0"/>
              <a:t>Schwer bis extrem</a:t>
            </a:r>
          </a:p>
          <a:p>
            <a:pPr marL="171450" lvl="0" indent="-171450">
              <a:buFontTx/>
              <a:buChar char="-"/>
            </a:pPr>
            <a:r>
              <a:rPr lang="de-DE" dirty="0"/>
              <a:t>Über alle Betroffenen hinweg (keine Geschlechtsunterschiede hier angeschaut)</a:t>
            </a:r>
          </a:p>
          <a:p>
            <a:pPr marL="628650" lvl="1" indent="-171450">
              <a:buFontTx/>
              <a:buChar char="-"/>
            </a:pPr>
            <a:r>
              <a:rPr lang="de-DE" dirty="0"/>
              <a:t>Körperliche Misshandlung + Vernachlässigung wird als mäßig-schwer angegeben</a:t>
            </a:r>
          </a:p>
          <a:p>
            <a:pPr marL="628650" lvl="1" indent="-171450">
              <a:buFontTx/>
              <a:buChar char="-"/>
            </a:pPr>
            <a:r>
              <a:rPr lang="de-DE" dirty="0"/>
              <a:t>Emotionale </a:t>
            </a:r>
            <a:r>
              <a:rPr lang="de-DE" dirty="0" err="1"/>
              <a:t>Misshandlung+Vernachlässigung</a:t>
            </a:r>
            <a:r>
              <a:rPr lang="de-DE" dirty="0"/>
              <a:t> und sexueller Missbrauch als schwer-extrem</a:t>
            </a:r>
          </a:p>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28</a:t>
            </a:fld>
            <a:endParaRPr lang="de-DE"/>
          </a:p>
        </p:txBody>
      </p:sp>
    </p:spTree>
    <p:extLst>
      <p:ext uri="{BB962C8B-B14F-4D97-AF65-F5344CB8AC3E}">
        <p14:creationId xmlns:p14="http://schemas.microsoft.com/office/powerpoint/2010/main" val="4208190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Signifikanter Unterschied bei sexuellem Missbrauch und emotionaler Vernachlässigung, allerdings mit schwachem Zusammenhang</a:t>
            </a:r>
          </a:p>
        </p:txBody>
      </p:sp>
      <p:sp>
        <p:nvSpPr>
          <p:cNvPr id="4" name="Foliennummernplatzhalter 3"/>
          <p:cNvSpPr>
            <a:spLocks noGrp="1"/>
          </p:cNvSpPr>
          <p:nvPr>
            <p:ph type="sldNum" sz="quarter" idx="5"/>
          </p:nvPr>
        </p:nvSpPr>
        <p:spPr/>
        <p:txBody>
          <a:bodyPr/>
          <a:lstStyle/>
          <a:p>
            <a:fld id="{ECEB66D7-20CC-014B-8726-C916A583629E}" type="slidenum">
              <a:rPr lang="de-DE" smtClean="0"/>
              <a:t>29</a:t>
            </a:fld>
            <a:endParaRPr lang="de-DE"/>
          </a:p>
        </p:txBody>
      </p:sp>
    </p:spTree>
    <p:extLst>
      <p:ext uri="{BB962C8B-B14F-4D97-AF65-F5344CB8AC3E}">
        <p14:creationId xmlns:p14="http://schemas.microsoft.com/office/powerpoint/2010/main" val="2805536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Inanspruchnahmepopulation handelt es sich um stark belastete Personengruppe</a:t>
            </a:r>
          </a:p>
          <a:p>
            <a:pPr marL="171450" indent="-171450">
              <a:buFontTx/>
              <a:buChar char="-"/>
            </a:pPr>
            <a:r>
              <a:rPr lang="de-DE" dirty="0"/>
              <a:t>sowohl von der Anzahl erlebter Misshandlungen als auch </a:t>
            </a:r>
          </a:p>
          <a:p>
            <a:pPr marL="171450" indent="-171450">
              <a:buFontTx/>
              <a:buChar char="-"/>
            </a:pPr>
            <a:r>
              <a:rPr lang="de-DE" dirty="0"/>
              <a:t>der Schwere der erlebten Misshandlungen</a:t>
            </a:r>
          </a:p>
        </p:txBody>
      </p:sp>
      <p:sp>
        <p:nvSpPr>
          <p:cNvPr id="4" name="Foliennummernplatzhalter 3"/>
          <p:cNvSpPr>
            <a:spLocks noGrp="1"/>
          </p:cNvSpPr>
          <p:nvPr>
            <p:ph type="sldNum" sz="quarter" idx="5"/>
          </p:nvPr>
        </p:nvSpPr>
        <p:spPr/>
        <p:txBody>
          <a:bodyPr/>
          <a:lstStyle/>
          <a:p>
            <a:fld id="{ECEB66D7-20CC-014B-8726-C916A583629E}" type="slidenum">
              <a:rPr lang="de-DE" smtClean="0"/>
              <a:t>31</a:t>
            </a:fld>
            <a:endParaRPr lang="de-DE"/>
          </a:p>
        </p:txBody>
      </p:sp>
    </p:spTree>
    <p:extLst>
      <p:ext uri="{BB962C8B-B14F-4D97-AF65-F5344CB8AC3E}">
        <p14:creationId xmlns:p14="http://schemas.microsoft.com/office/powerpoint/2010/main" val="2088121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32</a:t>
            </a:fld>
            <a:endParaRPr lang="de-DE"/>
          </a:p>
        </p:txBody>
      </p:sp>
    </p:spTree>
    <p:extLst>
      <p:ext uri="{BB962C8B-B14F-4D97-AF65-F5344CB8AC3E}">
        <p14:creationId xmlns:p14="http://schemas.microsoft.com/office/powerpoint/2010/main" val="2363685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r>
              <a:rPr lang="de-DE" dirty="0"/>
              <a:t>Erklärungsversuche</a:t>
            </a:r>
          </a:p>
          <a:p>
            <a:pPr marL="171450" indent="-171450">
              <a:buFontTx/>
              <a:buChar char="-"/>
            </a:pPr>
            <a:r>
              <a:rPr lang="de-DE" dirty="0"/>
              <a:t>Männer wurden generell häufiger in Institutionen und im sozialen Umfeld als in der Familie missbraucht</a:t>
            </a:r>
          </a:p>
          <a:p>
            <a:pPr marL="171450" indent="-171450">
              <a:buFontTx/>
              <a:buChar char="-"/>
            </a:pPr>
            <a:r>
              <a:rPr lang="de-DE" dirty="0"/>
              <a:t>Männer wurden signifikant häufiger in Institutionen (und sozialen Umfeld) missbraucht (schwacher bis moderater Zusammenhang)</a:t>
            </a:r>
          </a:p>
          <a:p>
            <a:pPr marL="171450" indent="-171450">
              <a:buFontTx/>
              <a:buChar char="-"/>
            </a:pPr>
            <a:r>
              <a:rPr lang="de-DE" dirty="0"/>
              <a:t>Mögliche </a:t>
            </a:r>
            <a:r>
              <a:rPr lang="de-DE" dirty="0" err="1"/>
              <a:t>Täter:innenstrategien</a:t>
            </a:r>
            <a:r>
              <a:rPr lang="de-DE" dirty="0"/>
              <a:t> in Institutionen -&gt; vernachlässigte Kinder werden spezifisch ausgesucht, um Ihnen Liebe, Zärtlichkeit, Aufmerksamkeit etc. zu schenken</a:t>
            </a:r>
          </a:p>
          <a:p>
            <a:pPr marL="171450" indent="-171450">
              <a:buFontTx/>
              <a:buChar char="-"/>
            </a:pPr>
            <a:endParaRPr lang="de-DE" dirty="0"/>
          </a:p>
          <a:p>
            <a:pPr marL="171450" indent="-171450">
              <a:buFontTx/>
              <a:buChar char="-"/>
            </a:pPr>
            <a:r>
              <a:rPr lang="de-DE" dirty="0"/>
              <a:t>Wird auch darin bestätigt, dass Zusammenhang zwischen Vernachlässigung und anderen Misshandlungsformen stärker ist, wenn Missbrauch im institutionellen Kontext stattgefunden hat (vs. im innerfamiliären Kontext)</a:t>
            </a:r>
          </a:p>
          <a:p>
            <a:pPr marL="0" indent="0">
              <a:buFontTx/>
              <a:buNone/>
            </a:pPr>
            <a:endParaRPr lang="de-DE" dirty="0"/>
          </a:p>
          <a:p>
            <a:pPr marL="0" indent="0">
              <a:buFontTx/>
              <a:buNone/>
            </a:pPr>
            <a:r>
              <a:rPr lang="de-DE" dirty="0"/>
              <a:t>KEIN Unterschied in Alterskategorie</a:t>
            </a:r>
          </a:p>
          <a:p>
            <a:pPr marL="0" indent="0">
              <a:buFontTx/>
              <a:buNone/>
            </a:pPr>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33</a:t>
            </a:fld>
            <a:endParaRPr lang="de-DE"/>
          </a:p>
        </p:txBody>
      </p:sp>
    </p:spTree>
    <p:extLst>
      <p:ext uri="{BB962C8B-B14F-4D97-AF65-F5344CB8AC3E}">
        <p14:creationId xmlns:p14="http://schemas.microsoft.com/office/powerpoint/2010/main" val="180738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pPr marL="171450" indent="-171450">
              <a:buFontTx/>
              <a:buChar char="-"/>
            </a:pPr>
            <a:r>
              <a:rPr lang="de-DE" dirty="0"/>
              <a:t>Vernachlässigung in Meldungen am häufigsten</a:t>
            </a:r>
          </a:p>
          <a:p>
            <a:pPr marL="171450" indent="-171450">
              <a:buFontTx/>
              <a:buChar char="-"/>
            </a:pPr>
            <a:r>
              <a:rPr lang="de-DE" dirty="0"/>
              <a:t>ABER: Vernachlässigung, insbesondere körperliche, fällt am häufigsten auf</a:t>
            </a:r>
          </a:p>
          <a:p>
            <a:pPr marL="628650" lvl="1" indent="-171450">
              <a:buFontTx/>
              <a:buChar char="-"/>
            </a:pPr>
            <a:r>
              <a:rPr lang="de-DE" dirty="0"/>
              <a:t>Körperliches Erscheinungsbild</a:t>
            </a:r>
          </a:p>
          <a:p>
            <a:pPr marL="628650" lvl="1" indent="-171450">
              <a:buFontTx/>
              <a:buChar char="-"/>
            </a:pPr>
            <a:r>
              <a:rPr lang="de-DE" dirty="0"/>
              <a:t>(verpasste) Ärztliche Untersuchungen</a:t>
            </a:r>
          </a:p>
          <a:p>
            <a:pPr marL="171450" lvl="0" indent="-171450">
              <a:buFontTx/>
              <a:buChar char="-"/>
            </a:pPr>
            <a:r>
              <a:rPr lang="de-DE" dirty="0"/>
              <a:t>Sexueller Missbrauch häufig verdeckt – inkl. </a:t>
            </a:r>
            <a:r>
              <a:rPr lang="de-DE" dirty="0" err="1"/>
              <a:t>Täter:innenstrategien</a:t>
            </a:r>
            <a:r>
              <a:rPr lang="de-DE" dirty="0"/>
              <a:t> zur Geheimhaltung/Schweigegebot, kein Verständnis, dass es sich um SM handelt etc.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Jugendämter gaben an, dass bei 22% aller Fälle in 2022 mehrere Gefährdungsarten gleichzeitig vorlagen.</a:t>
            </a:r>
          </a:p>
          <a:p>
            <a:pPr marL="628650" lvl="1" indent="-171450">
              <a:buFontTx/>
              <a:buChar char="-"/>
            </a:pPr>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4</a:t>
            </a:fld>
            <a:endParaRPr lang="de-DE"/>
          </a:p>
        </p:txBody>
      </p:sp>
    </p:spTree>
    <p:extLst>
      <p:ext uri="{BB962C8B-B14F-4D97-AF65-F5344CB8AC3E}">
        <p14:creationId xmlns:p14="http://schemas.microsoft.com/office/powerpoint/2010/main" val="550416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pPr marL="171450" indent="-171450">
              <a:buFontTx/>
              <a:buChar char="-"/>
            </a:pPr>
            <a:r>
              <a:rPr lang="de-DE" dirty="0"/>
              <a:t>Männer sind scheinbar stärker betroffen von Mehrfachbelastungen als Frauen</a:t>
            </a:r>
          </a:p>
          <a:p>
            <a:pPr marL="171450" indent="-171450">
              <a:buFontTx/>
              <a:buChar char="-"/>
            </a:pPr>
            <a:r>
              <a:rPr lang="de-DE" dirty="0"/>
              <a:t>Bestätigt bisherige Studienergebnisse</a:t>
            </a:r>
          </a:p>
        </p:txBody>
      </p:sp>
      <p:sp>
        <p:nvSpPr>
          <p:cNvPr id="4" name="Foliennummernplatzhalter 3"/>
          <p:cNvSpPr>
            <a:spLocks noGrp="1"/>
          </p:cNvSpPr>
          <p:nvPr>
            <p:ph type="sldNum" sz="quarter" idx="5"/>
          </p:nvPr>
        </p:nvSpPr>
        <p:spPr/>
        <p:txBody>
          <a:bodyPr/>
          <a:lstStyle/>
          <a:p>
            <a:fld id="{ECEB66D7-20CC-014B-8726-C916A583629E}" type="slidenum">
              <a:rPr lang="de-DE" smtClean="0"/>
              <a:t>34</a:t>
            </a:fld>
            <a:endParaRPr lang="de-DE"/>
          </a:p>
        </p:txBody>
      </p:sp>
    </p:spTree>
    <p:extLst>
      <p:ext uri="{BB962C8B-B14F-4D97-AF65-F5344CB8AC3E}">
        <p14:creationId xmlns:p14="http://schemas.microsoft.com/office/powerpoint/2010/main" val="2678124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35</a:t>
            </a:fld>
            <a:endParaRPr lang="de-DE"/>
          </a:p>
        </p:txBody>
      </p:sp>
    </p:spTree>
    <p:extLst>
      <p:ext uri="{BB962C8B-B14F-4D97-AF65-F5344CB8AC3E}">
        <p14:creationId xmlns:p14="http://schemas.microsoft.com/office/powerpoint/2010/main" val="597829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r>
              <a:rPr lang="de-DE" dirty="0"/>
              <a:t>In Wissenschaft andere Begrifflichkeit (TGSM vs. Kinderpornographie) als in Rechtssprache.</a:t>
            </a:r>
          </a:p>
        </p:txBody>
      </p:sp>
      <p:sp>
        <p:nvSpPr>
          <p:cNvPr id="4" name="Foliennummernplatzhalter 3"/>
          <p:cNvSpPr>
            <a:spLocks noGrp="1"/>
          </p:cNvSpPr>
          <p:nvPr>
            <p:ph type="sldNum" sz="quarter" idx="5"/>
          </p:nvPr>
        </p:nvSpPr>
        <p:spPr/>
        <p:txBody>
          <a:bodyPr/>
          <a:lstStyle/>
          <a:p>
            <a:fld id="{ECEB66D7-20CC-014B-8726-C916A583629E}" type="slidenum">
              <a:rPr lang="de-DE" smtClean="0"/>
              <a:t>36</a:t>
            </a:fld>
            <a:endParaRPr lang="de-DE"/>
          </a:p>
        </p:txBody>
      </p:sp>
    </p:spTree>
    <p:extLst>
      <p:ext uri="{BB962C8B-B14F-4D97-AF65-F5344CB8AC3E}">
        <p14:creationId xmlns:p14="http://schemas.microsoft.com/office/powerpoint/2010/main" val="2514521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r>
              <a:rPr lang="de-DE" dirty="0"/>
              <a:t>3,76 Millionen Menschen entsprechen in etwa der Einwohnerzahl Berlins.</a:t>
            </a:r>
          </a:p>
          <a:p>
            <a:endParaRPr lang="de-DE" dirty="0"/>
          </a:p>
          <a:p>
            <a:r>
              <a:rPr lang="de-DE" dirty="0"/>
              <a:t>Repräsentative Umfragen zeigen eine Prävalenz von 12-14% für sexuellen Kindesmissbrauch in Deutschland.</a:t>
            </a:r>
          </a:p>
          <a:p>
            <a:r>
              <a:rPr lang="de-DE" dirty="0"/>
              <a:t>Im Rahmen von technologiegestütztem sexuellem Kindesmissbrauch zeigt sich eine Prävalenz von über 30%.</a:t>
            </a:r>
          </a:p>
          <a:p>
            <a:endParaRPr lang="de-DE" dirty="0"/>
          </a:p>
          <a:p>
            <a:r>
              <a:rPr lang="de-DE" dirty="0"/>
              <a:t>Studie aus den USA zeigt Zusammenhang zwischen unterlassender Beaufsichtigung und Bildung der Eltern </a:t>
            </a:r>
            <a:r>
              <a:rPr lang="de-DE" dirty="0">
                <a:sym typeface="Wingdings" panose="05000000000000000000" pitchFamily="2" charset="2"/>
              </a:rPr>
              <a:t> weniger Kenntnisse/</a:t>
            </a:r>
            <a:r>
              <a:rPr lang="de-DE" dirty="0" err="1">
                <a:sym typeface="Wingdings" panose="05000000000000000000" pitchFamily="2" charset="2"/>
              </a:rPr>
              <a:t>Know-How</a:t>
            </a:r>
            <a:r>
              <a:rPr lang="de-DE" dirty="0">
                <a:sym typeface="Wingdings" panose="05000000000000000000" pitchFamily="2" charset="2"/>
              </a:rPr>
              <a:t> über Internet/digitale Welt = weniger Möglichkeiten/Fähigkeit der Beaufsichtigung</a:t>
            </a:r>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37</a:t>
            </a:fld>
            <a:endParaRPr lang="de-DE"/>
          </a:p>
        </p:txBody>
      </p:sp>
    </p:spTree>
    <p:extLst>
      <p:ext uri="{BB962C8B-B14F-4D97-AF65-F5344CB8AC3E}">
        <p14:creationId xmlns:p14="http://schemas.microsoft.com/office/powerpoint/2010/main" val="1500927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pPr marL="171450" indent="-171450">
              <a:buFontTx/>
              <a:buChar char="-"/>
            </a:pPr>
            <a:r>
              <a:rPr lang="de-DE" dirty="0"/>
              <a:t>SM und TGSM hängen mit KV und EV nicht sonderlich zusammen</a:t>
            </a:r>
          </a:p>
          <a:p>
            <a:pPr marL="171450" indent="-171450">
              <a:buFontTx/>
              <a:buChar char="-"/>
            </a:pPr>
            <a:r>
              <a:rPr lang="de-DE" dirty="0"/>
              <a:t>Wie sieht es jedoch mit unterlassener Beaufsichtigung aus?</a:t>
            </a:r>
          </a:p>
          <a:p>
            <a:pPr marL="171450" indent="-171450">
              <a:buFontTx/>
              <a:buChar char="-"/>
            </a:pPr>
            <a:r>
              <a:rPr lang="de-DE" dirty="0"/>
              <a:t>Forschung fokussiert sich meist ausschließlich auf KV und EV – das ist wichtig und richtig, ABER handelt es sich bei unterlassener Beaufsichtigung nicht auch um ein Feld der Vernachlässigung, welches untersucht werden sollte?</a:t>
            </a:r>
          </a:p>
          <a:p>
            <a:pPr marL="171450" indent="-171450">
              <a:buFontTx/>
              <a:buChar char="-"/>
            </a:pPr>
            <a:r>
              <a:rPr lang="de-DE" dirty="0"/>
              <a:t>Generell stellt sich in der Forschung die Frage, wie unterlassene Beaufsichtigung überhaupt erhoben wird.</a:t>
            </a:r>
          </a:p>
          <a:p>
            <a:pPr marL="171450" indent="-171450">
              <a:buFontTx/>
              <a:buChar char="-"/>
            </a:pPr>
            <a:endParaRPr lang="de-DE" dirty="0"/>
          </a:p>
          <a:p>
            <a:pPr marL="171450" indent="-171450">
              <a:buFontTx/>
              <a:buChar char="-"/>
            </a:pPr>
            <a:endParaRPr lang="de-DE" dirty="0"/>
          </a:p>
          <a:p>
            <a:pPr marL="0" indent="0">
              <a:buFontTx/>
              <a:buNone/>
            </a:pPr>
            <a:r>
              <a:rPr lang="de-DE" dirty="0"/>
              <a:t>Wir möchten im Folgenden ein paar Gedanken teilen. Es handelt sich hierbei nicht um Forschungsergebnisse. Wir stellen vielmehr die Frage in den Raum, ob wir nicht auch über TGSM und fehlende Beaufsichtigung reden sollten.</a:t>
            </a:r>
          </a:p>
        </p:txBody>
      </p:sp>
      <p:sp>
        <p:nvSpPr>
          <p:cNvPr id="4" name="Foliennummernplatzhalter 3"/>
          <p:cNvSpPr>
            <a:spLocks noGrp="1"/>
          </p:cNvSpPr>
          <p:nvPr>
            <p:ph type="sldNum" sz="quarter" idx="5"/>
          </p:nvPr>
        </p:nvSpPr>
        <p:spPr/>
        <p:txBody>
          <a:bodyPr/>
          <a:lstStyle/>
          <a:p>
            <a:fld id="{ECEB66D7-20CC-014B-8726-C916A583629E}" type="slidenum">
              <a:rPr lang="de-DE" smtClean="0"/>
              <a:t>38</a:t>
            </a:fld>
            <a:endParaRPr lang="de-DE"/>
          </a:p>
        </p:txBody>
      </p:sp>
    </p:spTree>
    <p:extLst>
      <p:ext uri="{BB962C8B-B14F-4D97-AF65-F5344CB8AC3E}">
        <p14:creationId xmlns:p14="http://schemas.microsoft.com/office/powerpoint/2010/main" val="829180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r>
              <a:rPr lang="de-DE" dirty="0"/>
              <a:t>Griffiths et al., 2016</a:t>
            </a:r>
          </a:p>
          <a:p>
            <a:pPr marL="171450" indent="-171450">
              <a:buFontTx/>
              <a:buChar char="-"/>
            </a:pPr>
            <a:r>
              <a:rPr lang="de-DE" dirty="0"/>
              <a:t>Main </a:t>
            </a:r>
            <a:r>
              <a:rPr lang="de-DE" dirty="0" err="1"/>
              <a:t>types</a:t>
            </a:r>
            <a:r>
              <a:rPr lang="de-DE" dirty="0"/>
              <a:t> </a:t>
            </a:r>
            <a:r>
              <a:rPr lang="de-DE" dirty="0" err="1"/>
              <a:t>of</a:t>
            </a:r>
            <a:r>
              <a:rPr lang="de-DE" dirty="0"/>
              <a:t> parental </a:t>
            </a:r>
            <a:r>
              <a:rPr lang="de-DE" dirty="0" err="1"/>
              <a:t>mediation</a:t>
            </a:r>
            <a:r>
              <a:rPr lang="de-DE" dirty="0"/>
              <a:t>: </a:t>
            </a:r>
            <a:r>
              <a:rPr lang="de-DE" dirty="0" err="1"/>
              <a:t>restrictive</a:t>
            </a:r>
            <a:r>
              <a:rPr lang="de-DE" dirty="0"/>
              <a:t> </a:t>
            </a:r>
            <a:r>
              <a:rPr lang="de-DE" dirty="0" err="1"/>
              <a:t>mediation</a:t>
            </a:r>
            <a:r>
              <a:rPr lang="de-DE" dirty="0"/>
              <a:t>, </a:t>
            </a:r>
            <a:r>
              <a:rPr lang="de-DE" dirty="0" err="1"/>
              <a:t>active</a:t>
            </a:r>
            <a:r>
              <a:rPr lang="de-DE" dirty="0"/>
              <a:t> </a:t>
            </a:r>
            <a:r>
              <a:rPr lang="de-DE" dirty="0" err="1"/>
              <a:t>mediation</a:t>
            </a:r>
            <a:r>
              <a:rPr lang="de-DE" dirty="0"/>
              <a:t>, </a:t>
            </a:r>
            <a:r>
              <a:rPr lang="de-DE" dirty="0" err="1"/>
              <a:t>co-use</a:t>
            </a:r>
            <a:r>
              <a:rPr lang="de-DE" dirty="0"/>
              <a:t> </a:t>
            </a:r>
            <a:r>
              <a:rPr lang="de-DE" dirty="0" err="1"/>
              <a:t>of</a:t>
            </a:r>
            <a:r>
              <a:rPr lang="de-DE" dirty="0"/>
              <a:t> </a:t>
            </a:r>
            <a:r>
              <a:rPr lang="de-DE" dirty="0" err="1"/>
              <a:t>media</a:t>
            </a:r>
            <a:endParaRPr lang="de-DE" dirty="0"/>
          </a:p>
          <a:p>
            <a:pPr marL="171450" indent="-171450">
              <a:buFontTx/>
              <a:buChar char="-"/>
            </a:pPr>
            <a:r>
              <a:rPr lang="de-DE" dirty="0"/>
              <a:t>Jede Art der Restriktion ist besser als keine, um Online-Verhalten und Folgen zu minimieren</a:t>
            </a:r>
          </a:p>
          <a:p>
            <a:pPr marL="171450" indent="-171450">
              <a:buFontTx/>
              <a:buChar char="-"/>
            </a:pPr>
            <a:endParaRPr lang="de-DE" dirty="0"/>
          </a:p>
          <a:p>
            <a:pPr marL="0" indent="0">
              <a:buFontTx/>
              <a:buNone/>
            </a:pPr>
            <a:r>
              <a:rPr lang="de-DE" dirty="0"/>
              <a:t>Badri et al., 2017</a:t>
            </a:r>
          </a:p>
          <a:p>
            <a:pPr marL="171450" indent="-171450">
              <a:buFontTx/>
              <a:buChar char="-"/>
            </a:pPr>
            <a:r>
              <a:rPr lang="de-DE" dirty="0"/>
              <a:t>Elterliches Wissen und Involvierung, 31 000 </a:t>
            </a:r>
            <a:r>
              <a:rPr lang="de-DE" dirty="0" err="1"/>
              <a:t>Schüler:innen</a:t>
            </a:r>
            <a:r>
              <a:rPr lang="de-DE" dirty="0"/>
              <a:t> von 8 bis 19, Studie in Abu-Dhabi</a:t>
            </a:r>
          </a:p>
          <a:p>
            <a:pPr marL="171450" indent="-171450">
              <a:buFontTx/>
              <a:buChar char="-"/>
            </a:pPr>
            <a:r>
              <a:rPr lang="de-DE" dirty="0"/>
              <a:t>80% der Eltern wissen, was Kinder in </a:t>
            </a:r>
            <a:r>
              <a:rPr lang="de-DE" dirty="0" err="1"/>
              <a:t>Social</a:t>
            </a:r>
            <a:r>
              <a:rPr lang="de-DE" dirty="0"/>
              <a:t> Media machen, 30% der Eltern sind in Freundesgruppe </a:t>
            </a:r>
          </a:p>
          <a:p>
            <a:pPr marL="171450" indent="-171450">
              <a:buFontTx/>
              <a:buChar char="-"/>
            </a:pPr>
            <a:r>
              <a:rPr lang="de-DE" sz="1200" b="0" i="0" u="none" strike="noStrike" kern="1200" baseline="0" dirty="0" err="1">
                <a:solidFill>
                  <a:schemeClr val="tx1"/>
                </a:solidFill>
                <a:latin typeface="+mn-lt"/>
                <a:ea typeface="+mn-ea"/>
                <a:cs typeface="+mn-cs"/>
              </a:rPr>
              <a:t>Only</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5.89 % of students said that they were victims of online bullying. From those, 26.4 % said that they talked to their parents about it, while 27.5 % said they talked to a friend, and 22.4 % said that they did not tell anyone.</a:t>
            </a:r>
          </a:p>
          <a:p>
            <a:pPr marL="171450" indent="-171450">
              <a:buFontTx/>
              <a:buChar char="-"/>
            </a:pPr>
            <a:endParaRPr lang="en-US" sz="1200" b="0" i="0" u="none" strike="noStrike" kern="1200" baseline="0" dirty="0">
              <a:solidFill>
                <a:schemeClr val="tx1"/>
              </a:solidFill>
              <a:latin typeface="+mn-lt"/>
              <a:ea typeface="+mn-ea"/>
              <a:cs typeface="+mn-cs"/>
            </a:endParaRPr>
          </a:p>
          <a:p>
            <a:pPr marL="0" indent="0">
              <a:buFontTx/>
              <a:buNone/>
            </a:pPr>
            <a:r>
              <a:rPr lang="en-US" sz="1200" b="0" i="0" u="none" strike="noStrike" kern="1200" baseline="0" dirty="0">
                <a:solidFill>
                  <a:schemeClr val="tx1"/>
                </a:solidFill>
                <a:latin typeface="+mn-lt"/>
                <a:ea typeface="+mn-ea"/>
                <a:cs typeface="+mn-cs"/>
              </a:rPr>
              <a:t>Marciano et al., 2022</a:t>
            </a:r>
          </a:p>
          <a:p>
            <a:pPr marL="171450" indent="-171450">
              <a:buFontTx/>
              <a:buChar char="-"/>
            </a:pPr>
            <a:r>
              <a:rPr lang="en-US" sz="1200" b="0" i="0" u="none" strike="noStrike" kern="1200" baseline="0" dirty="0">
                <a:solidFill>
                  <a:schemeClr val="tx1"/>
                </a:solidFill>
                <a:latin typeface="+mn-lt"/>
                <a:ea typeface="+mn-ea"/>
                <a:cs typeface="+mn-cs"/>
              </a:rPr>
              <a:t>data from 854 11-year-olds and their parents, in Switzerland</a:t>
            </a:r>
          </a:p>
          <a:p>
            <a:pPr marL="171450" indent="-171450">
              <a:buFontTx/>
              <a:buChar char="-"/>
            </a:pPr>
            <a:r>
              <a:rPr lang="en-US" sz="1200" b="0" i="0" u="none" strike="noStrike" kern="1200" baseline="0" dirty="0">
                <a:solidFill>
                  <a:schemeClr val="tx1"/>
                </a:solidFill>
                <a:latin typeface="+mn-lt"/>
                <a:ea typeface="+mn-ea"/>
                <a:cs typeface="+mn-cs"/>
              </a:rPr>
              <a:t>results showed that children’s self-disclosure (</a:t>
            </a:r>
            <a:r>
              <a:rPr lang="en-US" sz="1200" b="0" i="0" u="none" strike="noStrike" kern="1200" baseline="0" dirty="0" err="1">
                <a:solidFill>
                  <a:schemeClr val="tx1"/>
                </a:solidFill>
                <a:latin typeface="+mn-lt"/>
                <a:ea typeface="+mn-ea"/>
                <a:cs typeface="+mn-cs"/>
              </a:rPr>
              <a:t>eher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elterliches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Ausfragen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Beobachten</a:t>
            </a:r>
            <a:r>
              <a:rPr lang="en-US" sz="1200" b="0" i="0" u="none" strike="noStrike" kern="1200" baseline="0" dirty="0">
                <a:solidFill>
                  <a:schemeClr val="tx1"/>
                </a:solidFill>
                <a:latin typeface="+mn-lt"/>
                <a:ea typeface="+mn-ea"/>
                <a:cs typeface="+mn-cs"/>
              </a:rPr>
              <a:t>) and secrecy behaviors were significantly </a:t>
            </a:r>
            <a:r>
              <a:rPr lang="de-DE" sz="1200" b="0" i="0" u="none" strike="noStrike" kern="1200" baseline="0" dirty="0" err="1">
                <a:solidFill>
                  <a:schemeClr val="tx1"/>
                </a:solidFill>
                <a:latin typeface="+mn-lt"/>
                <a:ea typeface="+mn-ea"/>
                <a:cs typeface="+mn-cs"/>
              </a:rPr>
              <a:t>associated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a:t>
            </a:r>
            <a:r>
              <a:rPr lang="de-DE" sz="1200" b="0" i="0" u="none" strike="noStrike" kern="1200" baseline="0" dirty="0">
                <a:solidFill>
                  <a:schemeClr val="tx1"/>
                </a:solidFill>
                <a:latin typeface="+mn-lt"/>
                <a:ea typeface="+mn-ea"/>
                <a:cs typeface="+mn-cs"/>
              </a:rPr>
              <a:t> parental </a:t>
            </a:r>
            <a:r>
              <a:rPr lang="de-DE" sz="1200" b="0" i="0" u="none" strike="noStrike" kern="1200" baseline="0" dirty="0" err="1">
                <a:solidFill>
                  <a:schemeClr val="tx1"/>
                </a:solidFill>
                <a:latin typeface="+mn-lt"/>
                <a:ea typeface="+mn-ea"/>
                <a:cs typeface="+mn-cs"/>
              </a:rPr>
              <a:t>knowledge</a:t>
            </a:r>
            <a:r>
              <a:rPr lang="de-DE" sz="1200" b="0" i="0" u="none" strike="noStrike" kern="1200" baseline="0" dirty="0">
                <a:solidFill>
                  <a:schemeClr val="tx1"/>
                </a:solidFill>
                <a:latin typeface="+mn-lt"/>
                <a:ea typeface="+mn-ea"/>
                <a:cs typeface="+mn-cs"/>
              </a:rPr>
              <a:t>, d.h. je mehr Kinder von sich selbst berichteten, desto ähnlicher waren Einschätzungen zu Screen-Time zwischen Eltern und Kindern</a:t>
            </a:r>
          </a:p>
          <a:p>
            <a:pPr marL="171450" indent="-171450">
              <a:buFontTx/>
              <a:buChar char="-"/>
            </a:pPr>
            <a:r>
              <a:rPr lang="en-US" sz="1200" b="0" i="0" u="none" strike="noStrike" kern="1200" baseline="0" dirty="0">
                <a:solidFill>
                  <a:schemeClr val="tx1"/>
                </a:solidFill>
                <a:latin typeface="+mn-lt"/>
                <a:ea typeface="+mn-ea"/>
                <a:cs typeface="+mn-cs"/>
              </a:rPr>
              <a:t>Moreover, a good parent-child relationship, especially parents’ ability in perspective taking, was significantly related to increased self-disclosure and decreased secrecy </a:t>
            </a:r>
            <a:r>
              <a:rPr lang="de-DE" sz="1200" b="0" i="0" u="none" strike="noStrike" kern="1200" baseline="0" dirty="0" err="1">
                <a:solidFill>
                  <a:schemeClr val="tx1"/>
                </a:solidFill>
                <a:latin typeface="+mn-lt"/>
                <a:ea typeface="+mn-ea"/>
                <a:cs typeface="+mn-cs"/>
              </a:rPr>
              <a:t>behaviors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children</a:t>
            </a:r>
            <a:r>
              <a:rPr lang="de-DE" sz="1200" b="0" i="0" u="none" strike="noStrike" kern="1200" baseline="0" dirty="0">
                <a:solidFill>
                  <a:schemeClr val="tx1"/>
                </a:solidFill>
                <a:latin typeface="+mn-lt"/>
                <a:ea typeface="+mn-ea"/>
                <a:cs typeface="+mn-cs"/>
              </a:rPr>
              <a:t>.</a:t>
            </a:r>
          </a:p>
          <a:p>
            <a:pPr marL="171450" indent="-171450">
              <a:buFontTx/>
              <a:buChar char="-"/>
            </a:pPr>
            <a:r>
              <a:rPr lang="de-DE" sz="1200" b="0" i="0" u="none" strike="noStrike" kern="1200" baseline="0" dirty="0" err="1">
                <a:solidFill>
                  <a:schemeClr val="tx1"/>
                </a:solidFill>
                <a:latin typeface="+mn-lt"/>
                <a:ea typeface="+mn-ea"/>
                <a:cs typeface="+mn-cs"/>
              </a:rPr>
              <a:t>No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difference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between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boys</a:t>
            </a:r>
            <a:r>
              <a:rPr lang="de-DE" sz="1200" b="0" i="0" u="none" strike="noStrike" kern="1200" baseline="0" dirty="0">
                <a:solidFill>
                  <a:schemeClr val="tx1"/>
                </a:solidFill>
                <a:latin typeface="+mn-lt"/>
                <a:ea typeface="+mn-ea"/>
                <a:cs typeface="+mn-cs"/>
              </a:rPr>
              <a:t> and </a:t>
            </a:r>
            <a:r>
              <a:rPr lang="de-DE" sz="1200" b="0" i="0" u="none" strike="noStrike" kern="1200" baseline="0" dirty="0" err="1">
                <a:solidFill>
                  <a:schemeClr val="tx1"/>
                </a:solidFill>
                <a:latin typeface="+mn-lt"/>
                <a:ea typeface="+mn-ea"/>
                <a:cs typeface="+mn-cs"/>
              </a:rPr>
              <a:t>girls</a:t>
            </a:r>
            <a:endParaRPr lang="de-DE"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For example, 52% of US </a:t>
            </a:r>
            <a:r>
              <a:rPr lang="de-DE" sz="1200" b="0" i="0" u="none" strike="noStrike" kern="1200" baseline="0" dirty="0">
                <a:solidFill>
                  <a:schemeClr val="tx1"/>
                </a:solidFill>
                <a:latin typeface="+mn-lt"/>
                <a:ea typeface="+mn-ea"/>
                <a:cs typeface="+mn-cs"/>
              </a:rPr>
              <a:t>794 </a:t>
            </a:r>
            <a:r>
              <a:rPr lang="de-DE" sz="1200" b="0" i="1" u="none" strike="noStrike" kern="1200" baseline="0" dirty="0">
                <a:solidFill>
                  <a:schemeClr val="tx1"/>
                </a:solidFill>
                <a:latin typeface="+mn-lt"/>
                <a:ea typeface="+mn-ea"/>
                <a:cs typeface="+mn-cs"/>
              </a:rPr>
              <a:t>Communication Research 49(6) </a:t>
            </a:r>
            <a:r>
              <a:rPr lang="en-US" sz="1200" b="0" i="0" u="none" strike="noStrike" kern="1200" baseline="0" dirty="0">
                <a:solidFill>
                  <a:schemeClr val="tx1"/>
                </a:solidFill>
                <a:latin typeface="+mn-lt"/>
                <a:ea typeface="+mn-ea"/>
                <a:cs typeface="+mn-cs"/>
              </a:rPr>
              <a:t>parents claim they only know “sometimes” what their child does online, and 20% of children claim parents do not know at all (</a:t>
            </a:r>
            <a:r>
              <a:rPr lang="en-US" sz="1200" b="0" i="0" u="none" strike="noStrike" kern="1200" baseline="0" dirty="0" err="1">
                <a:solidFill>
                  <a:schemeClr val="tx1"/>
                </a:solidFill>
                <a:latin typeface="+mn-lt"/>
                <a:ea typeface="+mn-ea"/>
                <a:cs typeface="+mn-cs"/>
              </a:rPr>
              <a:t>StrategyOne</a:t>
            </a:r>
            <a:r>
              <a:rPr lang="en-US" sz="1200" b="0" i="0" u="none" strike="noStrike" kern="1200" baseline="0" dirty="0">
                <a:solidFill>
                  <a:schemeClr val="tx1"/>
                </a:solidFill>
                <a:latin typeface="+mn-lt"/>
                <a:ea typeface="+mn-ea"/>
                <a:cs typeface="+mn-cs"/>
              </a:rPr>
              <a:t>, 2010). Additionally, parents underestimate the time spent with specific media contents and functionalities (Gentile et al., 2012; </a:t>
            </a:r>
            <a:r>
              <a:rPr lang="en-US" sz="1200" b="0" i="0" u="none" strike="noStrike" kern="1200" baseline="0" dirty="0" err="1">
                <a:solidFill>
                  <a:schemeClr val="tx1"/>
                </a:solidFill>
                <a:latin typeface="+mn-lt"/>
                <a:ea typeface="+mn-ea"/>
                <a:cs typeface="+mn-cs"/>
              </a:rPr>
              <a:t>Vittrup</a:t>
            </a:r>
            <a:r>
              <a:rPr lang="en-US" sz="1200" b="0" i="0" u="none" strike="noStrike" kern="1200" baseline="0" dirty="0">
                <a:solidFill>
                  <a:schemeClr val="tx1"/>
                </a:solidFill>
                <a:latin typeface="+mn-lt"/>
                <a:ea typeface="+mn-ea"/>
                <a:cs typeface="+mn-cs"/>
              </a:rPr>
              <a:t>, 2009), including risky online behaviors, which can be harmful to children’s health and development (Byrne et al., 2014).</a:t>
            </a:r>
            <a:endParaRPr lang="de-DE" dirty="0"/>
          </a:p>
          <a:p>
            <a:pPr marL="171450" indent="-171450">
              <a:buFontTx/>
              <a:buChar char="-"/>
            </a:pPr>
            <a:endParaRPr lang="de-DE" sz="1200" b="0" i="0" u="none" strike="noStrike" kern="1200" baseline="0" dirty="0">
              <a:solidFill>
                <a:schemeClr val="tx1"/>
              </a:solidFill>
              <a:latin typeface="+mn-lt"/>
              <a:ea typeface="+mn-ea"/>
              <a:cs typeface="+mn-cs"/>
            </a:endParaRPr>
          </a:p>
          <a:p>
            <a:pPr marL="0" indent="0">
              <a:buFontTx/>
              <a:buNone/>
            </a:pPr>
            <a:r>
              <a:rPr lang="de-DE" sz="1200" b="0" i="0" u="none" strike="noStrike" kern="1200" baseline="0" dirty="0">
                <a:solidFill>
                  <a:schemeClr val="tx1"/>
                </a:solidFill>
                <a:latin typeface="+mn-lt"/>
                <a:ea typeface="+mn-ea"/>
                <a:cs typeface="+mn-cs"/>
              </a:rPr>
              <a:t>Symons et al., 2017</a:t>
            </a:r>
          </a:p>
          <a:p>
            <a:pPr marL="171450" indent="-171450">
              <a:buFontTx/>
              <a:buChar char="-"/>
            </a:pPr>
            <a:r>
              <a:rPr lang="de-DE" sz="1200" b="0" i="0" u="none" strike="noStrike" kern="1200" baseline="0" dirty="0">
                <a:solidFill>
                  <a:schemeClr val="tx1"/>
                </a:solidFill>
                <a:latin typeface="+mn-lt"/>
                <a:ea typeface="+mn-ea"/>
                <a:cs typeface="+mn-cs"/>
              </a:rPr>
              <a:t>Much </a:t>
            </a:r>
            <a:r>
              <a:rPr lang="de-DE" sz="1200" b="0" i="0" u="none" strike="noStrike" kern="1200" baseline="0" dirty="0" err="1">
                <a:solidFill>
                  <a:schemeClr val="tx1"/>
                </a:solidFill>
                <a:latin typeface="+mn-lt"/>
                <a:ea typeface="+mn-ea"/>
                <a:cs typeface="+mn-cs"/>
              </a:rPr>
              <a:t>research</a:t>
            </a:r>
            <a:r>
              <a:rPr lang="de-DE" sz="1200" b="0" i="0" u="none" strike="noStrike" kern="1200" baseline="0" dirty="0">
                <a:solidFill>
                  <a:schemeClr val="tx1"/>
                </a:solidFill>
                <a:latin typeface="+mn-lt"/>
                <a:ea typeface="+mn-ea"/>
                <a:cs typeface="+mn-cs"/>
              </a:rPr>
              <a:t> on parental </a:t>
            </a:r>
            <a:r>
              <a:rPr lang="de-DE" sz="1200" b="0" i="0" u="none" strike="noStrike" kern="1200" baseline="0" dirty="0" err="1">
                <a:solidFill>
                  <a:schemeClr val="tx1"/>
                </a:solidFill>
                <a:latin typeface="+mn-lt"/>
                <a:ea typeface="+mn-ea"/>
                <a:cs typeface="+mn-cs"/>
              </a:rPr>
              <a:t>knowledge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adolescents</a:t>
            </a:r>
            <a:r>
              <a:rPr lang="de-DE" sz="1200" b="0" i="0" u="none" strike="noStrike" kern="1200" baseline="0" dirty="0">
                <a:solidFill>
                  <a:schemeClr val="tx1"/>
                </a:solidFill>
                <a:latin typeface="+mn-lt"/>
                <a:ea typeface="+mn-ea"/>
                <a:cs typeface="+mn-cs"/>
              </a:rPr>
              <a:t> offline </a:t>
            </a:r>
            <a:r>
              <a:rPr lang="de-DE" sz="1200" b="0" i="0" u="none" strike="noStrike" kern="1200" baseline="0" dirty="0" err="1">
                <a:solidFill>
                  <a:schemeClr val="tx1"/>
                </a:solidFill>
                <a:latin typeface="+mn-lt"/>
                <a:ea typeface="+mn-ea"/>
                <a:cs typeface="+mn-cs"/>
              </a:rPr>
              <a:t>behavior</a:t>
            </a:r>
            <a:r>
              <a:rPr lang="de-DE" sz="1200" b="0" i="0" u="none" strike="noStrike" kern="1200" baseline="0" dirty="0">
                <a:solidFill>
                  <a:schemeClr val="tx1"/>
                </a:solidFill>
                <a:latin typeface="+mn-lt"/>
                <a:ea typeface="+mn-ea"/>
                <a:cs typeface="+mn-cs"/>
              </a:rPr>
              <a:t>, lack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research</a:t>
            </a:r>
            <a:r>
              <a:rPr lang="de-DE" sz="1200" b="0" i="0" u="none" strike="noStrike" kern="1200" baseline="0" dirty="0">
                <a:solidFill>
                  <a:schemeClr val="tx1"/>
                </a:solidFill>
                <a:latin typeface="+mn-lt"/>
                <a:ea typeface="+mn-ea"/>
                <a:cs typeface="+mn-cs"/>
              </a:rPr>
              <a:t> on parental </a:t>
            </a:r>
            <a:r>
              <a:rPr lang="de-DE" sz="1200" b="0" i="0" u="none" strike="noStrike" kern="1200" baseline="0" dirty="0" err="1">
                <a:solidFill>
                  <a:schemeClr val="tx1"/>
                </a:solidFill>
                <a:latin typeface="+mn-lt"/>
                <a:ea typeface="+mn-ea"/>
                <a:cs typeface="+mn-cs"/>
              </a:rPr>
              <a:t>knowledge</a:t>
            </a:r>
            <a:r>
              <a:rPr lang="de-DE" sz="1200" b="0" i="0" u="none" strike="noStrike" kern="1200" baseline="0" dirty="0">
                <a:solidFill>
                  <a:schemeClr val="tx1"/>
                </a:solidFill>
                <a:latin typeface="+mn-lt"/>
                <a:ea typeface="+mn-ea"/>
                <a:cs typeface="+mn-cs"/>
              </a:rPr>
              <a:t> on </a:t>
            </a:r>
            <a:r>
              <a:rPr lang="de-DE" sz="1200" b="0" i="0" u="none" strike="noStrike" kern="1200" baseline="0" dirty="0" err="1">
                <a:solidFill>
                  <a:schemeClr val="tx1"/>
                </a:solidFill>
                <a:latin typeface="+mn-lt"/>
                <a:ea typeface="+mn-ea"/>
                <a:cs typeface="+mn-cs"/>
              </a:rPr>
              <a:t>adolescents</a:t>
            </a:r>
            <a:r>
              <a:rPr lang="de-DE" sz="1200" b="0" i="0" u="none" strike="noStrike" kern="1200" baseline="0" dirty="0">
                <a:solidFill>
                  <a:schemeClr val="tx1"/>
                </a:solidFill>
                <a:latin typeface="+mn-lt"/>
                <a:ea typeface="+mn-ea"/>
                <a:cs typeface="+mn-cs"/>
              </a:rPr>
              <a:t> online </a:t>
            </a:r>
            <a:r>
              <a:rPr lang="de-DE" sz="1200" b="0" i="0" u="none" strike="noStrike" kern="1200" baseline="0" dirty="0" err="1">
                <a:solidFill>
                  <a:schemeClr val="tx1"/>
                </a:solidFill>
                <a:latin typeface="+mn-lt"/>
                <a:ea typeface="+mn-ea"/>
                <a:cs typeface="+mn-cs"/>
              </a:rPr>
              <a:t>behavior</a:t>
            </a:r>
            <a:endParaRPr lang="de-DE" sz="1200" b="0" i="0" u="none" strike="noStrike" kern="1200" baseline="0" dirty="0">
              <a:solidFill>
                <a:schemeClr val="tx1"/>
              </a:solidFill>
              <a:latin typeface="+mn-lt"/>
              <a:ea typeface="+mn-ea"/>
              <a:cs typeface="+mn-cs"/>
            </a:endParaRPr>
          </a:p>
          <a:p>
            <a:pPr marL="171450" indent="-171450">
              <a:buFontTx/>
              <a:buChar char="-"/>
            </a:pPr>
            <a:r>
              <a:rPr lang="de-DE" sz="1200" b="0" i="0" u="none" strike="noStrike" kern="1200" baseline="0" dirty="0">
                <a:solidFill>
                  <a:schemeClr val="tx1"/>
                </a:solidFill>
                <a:latin typeface="+mn-lt"/>
                <a:ea typeface="+mn-ea"/>
                <a:cs typeface="+mn-cs"/>
              </a:rPr>
              <a:t>Boys </a:t>
            </a:r>
            <a:r>
              <a:rPr lang="de-DE" sz="1200" b="0" i="0" u="none" strike="noStrike" kern="1200" baseline="0" dirty="0" err="1">
                <a:solidFill>
                  <a:schemeClr val="tx1"/>
                </a:solidFill>
                <a:latin typeface="+mn-lt"/>
                <a:ea typeface="+mn-ea"/>
                <a:cs typeface="+mn-cs"/>
              </a:rPr>
              <a:t>more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content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risk</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girls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more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cyberbullying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victimization</a:t>
            </a:r>
            <a:r>
              <a:rPr lang="de-DE" sz="1200" b="0" i="0" u="none" strike="noStrike" kern="1200" baseline="0" dirty="0">
                <a:solidFill>
                  <a:schemeClr val="tx1"/>
                </a:solidFill>
                <a:latin typeface="+mn-lt"/>
                <a:ea typeface="+mn-ea"/>
                <a:cs typeface="+mn-cs"/>
              </a:rPr>
              <a:t>, i.e. </a:t>
            </a:r>
            <a:r>
              <a:rPr lang="de-DE" sz="1200" b="0" i="0" u="none" strike="noStrike" kern="1200" baseline="0" dirty="0" err="1">
                <a:solidFill>
                  <a:schemeClr val="tx1"/>
                </a:solidFill>
                <a:latin typeface="+mn-lt"/>
                <a:ea typeface="+mn-ea"/>
                <a:cs typeface="+mn-cs"/>
              </a:rPr>
              <a:t>boys</a:t>
            </a:r>
            <a:r>
              <a:rPr lang="de-DE" sz="1200" b="0" i="0" u="none" strike="noStrike" kern="1200" baseline="0" dirty="0">
                <a:solidFill>
                  <a:schemeClr val="tx1"/>
                </a:solidFill>
                <a:latin typeface="+mn-lt"/>
                <a:ea typeface="+mn-ea"/>
                <a:cs typeface="+mn-cs"/>
              </a:rPr>
              <a:t> high </a:t>
            </a:r>
            <a:r>
              <a:rPr lang="de-DE" sz="1200" b="0" i="0" u="none" strike="noStrike" kern="1200" baseline="0" dirty="0" err="1">
                <a:solidFill>
                  <a:schemeClr val="tx1"/>
                </a:solidFill>
                <a:latin typeface="+mn-lt"/>
                <a:ea typeface="+mn-ea"/>
                <a:cs typeface="+mn-cs"/>
              </a:rPr>
              <a:t>engagement</a:t>
            </a:r>
            <a:r>
              <a:rPr lang="de-DE" sz="1200" b="0" i="0" u="none" strike="noStrike" kern="1200" baseline="0" dirty="0">
                <a:solidFill>
                  <a:schemeClr val="tx1"/>
                </a:solidFill>
                <a:latin typeface="+mn-lt"/>
                <a:ea typeface="+mn-ea"/>
                <a:cs typeface="+mn-cs"/>
              </a:rPr>
              <a:t> in online </a:t>
            </a:r>
            <a:r>
              <a:rPr lang="de-DE" sz="1200" b="0" i="0" u="none" strike="noStrike" kern="1200" baseline="0" dirty="0" err="1">
                <a:solidFill>
                  <a:schemeClr val="tx1"/>
                </a:solidFill>
                <a:latin typeface="+mn-lt"/>
                <a:ea typeface="+mn-ea"/>
                <a:cs typeface="+mn-cs"/>
              </a:rPr>
              <a:t>pornography</a:t>
            </a:r>
            <a:r>
              <a:rPr lang="de-DE" sz="1200" b="0" i="0" u="none" strike="noStrike" kern="1200" baseline="0" dirty="0">
                <a:solidFill>
                  <a:schemeClr val="tx1"/>
                </a:solidFill>
                <a:latin typeface="+mn-lt"/>
                <a:ea typeface="+mn-ea"/>
                <a:cs typeface="+mn-cs"/>
              </a:rPr>
              <a:t>; Eltern, v.a. Väter, vermuten das auch so</a:t>
            </a:r>
          </a:p>
          <a:p>
            <a:pPr marL="171450" indent="-171450">
              <a:buFontTx/>
              <a:buChar char="-"/>
            </a:pPr>
            <a:r>
              <a:rPr lang="de-DE" sz="1200" b="0" i="0" u="none" strike="noStrike" kern="1200" baseline="0" dirty="0">
                <a:solidFill>
                  <a:schemeClr val="tx1"/>
                </a:solidFill>
                <a:latin typeface="+mn-lt"/>
                <a:ea typeface="+mn-ea"/>
                <a:cs typeface="+mn-cs"/>
              </a:rPr>
              <a:t>Mütter wissen nicht mehr als Väter</a:t>
            </a:r>
          </a:p>
          <a:p>
            <a:pPr marL="171450" indent="-171450">
              <a:buFontTx/>
              <a:buChar char="-"/>
            </a:pPr>
            <a:r>
              <a:rPr lang="de-DE" sz="1200" b="0" i="0" u="none" strike="noStrike" kern="1200" baseline="0" dirty="0">
                <a:solidFill>
                  <a:schemeClr val="tx1"/>
                </a:solidFill>
                <a:latin typeface="+mn-lt"/>
                <a:ea typeface="+mn-ea"/>
                <a:cs typeface="+mn-cs"/>
              </a:rPr>
              <a:t>Beide Eltern wussten von Töchtern weniger Bescheid über Gefahren im Vergleich zu Söhnen; z.B. dass auch Mädchen Pornographie schauen wird größtenteils unterschätzt</a:t>
            </a:r>
          </a:p>
          <a:p>
            <a:pPr marL="171450" indent="-171450">
              <a:buFontTx/>
              <a:buChar char="-"/>
            </a:pPr>
            <a:r>
              <a:rPr lang="de-DE" sz="1200" b="0" i="0" u="none" strike="noStrike" kern="1200" baseline="0" dirty="0">
                <a:solidFill>
                  <a:schemeClr val="tx1"/>
                </a:solidFill>
                <a:latin typeface="+mn-lt"/>
                <a:ea typeface="+mn-ea"/>
                <a:cs typeface="+mn-cs"/>
              </a:rPr>
              <a:t>Parental </a:t>
            </a:r>
            <a:r>
              <a:rPr lang="de-DE" sz="1200" b="0" i="0" u="none" strike="noStrike" kern="1200" baseline="0" dirty="0" err="1">
                <a:solidFill>
                  <a:schemeClr val="tx1"/>
                </a:solidFill>
                <a:latin typeface="+mn-lt"/>
                <a:ea typeface="+mn-ea"/>
                <a:cs typeface="+mn-cs"/>
              </a:rPr>
              <a:t>knowledge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yes</a:t>
            </a:r>
            <a:r>
              <a:rPr lang="de-DE" sz="1200" b="0" i="0" u="none" strike="noStrike" kern="1200" baseline="0" dirty="0">
                <a:solidFill>
                  <a:schemeClr val="tx1"/>
                </a:solidFill>
                <a:latin typeface="+mn-lt"/>
                <a:ea typeface="+mn-ea"/>
                <a:cs typeface="+mn-cs"/>
              </a:rPr>
              <a:t>/</a:t>
            </a:r>
            <a:r>
              <a:rPr lang="de-DE" sz="1200" b="0" i="0" u="none" strike="noStrike" kern="1200" baseline="0" dirty="0" err="1">
                <a:solidFill>
                  <a:schemeClr val="tx1"/>
                </a:solidFill>
                <a:latin typeface="+mn-lt"/>
                <a:ea typeface="+mn-ea"/>
                <a:cs typeface="+mn-cs"/>
              </a:rPr>
              <a:t>no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Cyberbullying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perpetration</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Cyberbullying victimization, </a:t>
            </a:r>
            <a:r>
              <a:rPr lang="de-DE" sz="1200" b="0" i="0" u="none" strike="noStrike" kern="1200" baseline="0" dirty="0" err="1">
                <a:solidFill>
                  <a:schemeClr val="tx1"/>
                </a:solidFill>
                <a:latin typeface="+mn-lt"/>
                <a:ea typeface="+mn-ea"/>
                <a:cs typeface="+mn-cs"/>
              </a:rPr>
              <a:t>Accepting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friend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requests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from</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strangers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Watching pornographic content, watching </a:t>
            </a:r>
            <a:r>
              <a:rPr lang="de-DE" sz="1200" b="0" i="0" u="none" strike="noStrike" kern="1200" baseline="0" dirty="0">
                <a:solidFill>
                  <a:schemeClr val="tx1"/>
                </a:solidFill>
                <a:latin typeface="+mn-lt"/>
                <a:ea typeface="+mn-ea"/>
                <a:cs typeface="+mn-cs"/>
              </a:rPr>
              <a:t>violent </a:t>
            </a:r>
            <a:r>
              <a:rPr lang="de-DE" sz="1200" b="0" i="0" u="none" strike="noStrike" kern="1200" baseline="0" dirty="0" err="1">
                <a:solidFill>
                  <a:schemeClr val="tx1"/>
                </a:solidFill>
                <a:latin typeface="+mn-lt"/>
                <a:ea typeface="+mn-ea"/>
                <a:cs typeface="+mn-cs"/>
              </a:rPr>
              <a:t>content</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Knowledge of websites visited, </a:t>
            </a:r>
            <a:r>
              <a:rPr lang="de-DE" sz="1200" b="0" i="0" u="none" strike="noStrike" kern="1200" baseline="0" dirty="0">
                <a:solidFill>
                  <a:schemeClr val="tx1"/>
                </a:solidFill>
                <a:latin typeface="+mn-lt"/>
                <a:ea typeface="+mn-ea"/>
                <a:cs typeface="+mn-cs"/>
              </a:rPr>
              <a:t>Knowledge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information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shared</a:t>
            </a:r>
            <a:endParaRPr lang="de-DE"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fld id="{ECEB66D7-20CC-014B-8726-C916A583629E}" type="slidenum">
              <a:rPr lang="de-DE" smtClean="0"/>
              <a:t>39</a:t>
            </a:fld>
            <a:endParaRPr lang="de-DE"/>
          </a:p>
        </p:txBody>
      </p:sp>
    </p:spTree>
    <p:extLst>
      <p:ext uri="{BB962C8B-B14F-4D97-AF65-F5344CB8AC3E}">
        <p14:creationId xmlns:p14="http://schemas.microsoft.com/office/powerpoint/2010/main" val="39670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pPr marL="0" indent="0">
              <a:buFontTx/>
              <a:buNone/>
            </a:pPr>
            <a:r>
              <a:rPr lang="de-DE" sz="1200" b="0" i="0" u="none" strike="noStrike" kern="1200" baseline="0" dirty="0">
                <a:solidFill>
                  <a:schemeClr val="tx1"/>
                </a:solidFill>
                <a:latin typeface="+mn-lt"/>
                <a:ea typeface="+mn-ea"/>
                <a:cs typeface="+mn-cs"/>
              </a:rPr>
              <a:t>Symons et al., 2017</a:t>
            </a:r>
          </a:p>
          <a:p>
            <a:pPr marL="171450" indent="-171450">
              <a:buFontTx/>
              <a:buChar char="-"/>
            </a:pPr>
            <a:r>
              <a:rPr lang="de-DE" sz="1200" b="0" i="0" u="none" strike="noStrike" kern="1200" baseline="0" dirty="0">
                <a:solidFill>
                  <a:schemeClr val="tx1"/>
                </a:solidFill>
                <a:latin typeface="+mn-lt"/>
                <a:ea typeface="+mn-ea"/>
                <a:cs typeface="+mn-cs"/>
              </a:rPr>
              <a:t>Much </a:t>
            </a:r>
            <a:r>
              <a:rPr lang="de-DE" sz="1200" b="0" i="0" u="none" strike="noStrike" kern="1200" baseline="0" dirty="0" err="1">
                <a:solidFill>
                  <a:schemeClr val="tx1"/>
                </a:solidFill>
                <a:latin typeface="+mn-lt"/>
                <a:ea typeface="+mn-ea"/>
                <a:cs typeface="+mn-cs"/>
              </a:rPr>
              <a:t>research</a:t>
            </a:r>
            <a:r>
              <a:rPr lang="de-DE" sz="1200" b="0" i="0" u="none" strike="noStrike" kern="1200" baseline="0" dirty="0">
                <a:solidFill>
                  <a:schemeClr val="tx1"/>
                </a:solidFill>
                <a:latin typeface="+mn-lt"/>
                <a:ea typeface="+mn-ea"/>
                <a:cs typeface="+mn-cs"/>
              </a:rPr>
              <a:t> on parental </a:t>
            </a:r>
            <a:r>
              <a:rPr lang="de-DE" sz="1200" b="0" i="0" u="none" strike="noStrike" kern="1200" baseline="0" dirty="0" err="1">
                <a:solidFill>
                  <a:schemeClr val="tx1"/>
                </a:solidFill>
                <a:latin typeface="+mn-lt"/>
                <a:ea typeface="+mn-ea"/>
                <a:cs typeface="+mn-cs"/>
              </a:rPr>
              <a:t>knowledge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adolescents</a:t>
            </a:r>
            <a:r>
              <a:rPr lang="de-DE" sz="1200" b="0" i="0" u="none" strike="noStrike" kern="1200" baseline="0" dirty="0">
                <a:solidFill>
                  <a:schemeClr val="tx1"/>
                </a:solidFill>
                <a:latin typeface="+mn-lt"/>
                <a:ea typeface="+mn-ea"/>
                <a:cs typeface="+mn-cs"/>
              </a:rPr>
              <a:t> offline </a:t>
            </a:r>
            <a:r>
              <a:rPr lang="de-DE" sz="1200" b="0" i="0" u="none" strike="noStrike" kern="1200" baseline="0" dirty="0" err="1">
                <a:solidFill>
                  <a:schemeClr val="tx1"/>
                </a:solidFill>
                <a:latin typeface="+mn-lt"/>
                <a:ea typeface="+mn-ea"/>
                <a:cs typeface="+mn-cs"/>
              </a:rPr>
              <a:t>behavior</a:t>
            </a:r>
            <a:r>
              <a:rPr lang="de-DE" sz="1200" b="0" i="0" u="none" strike="noStrike" kern="1200" baseline="0" dirty="0">
                <a:solidFill>
                  <a:schemeClr val="tx1"/>
                </a:solidFill>
                <a:latin typeface="+mn-lt"/>
                <a:ea typeface="+mn-ea"/>
                <a:cs typeface="+mn-cs"/>
              </a:rPr>
              <a:t>, lack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research</a:t>
            </a:r>
            <a:r>
              <a:rPr lang="de-DE" sz="1200" b="0" i="0" u="none" strike="noStrike" kern="1200" baseline="0" dirty="0">
                <a:solidFill>
                  <a:schemeClr val="tx1"/>
                </a:solidFill>
                <a:latin typeface="+mn-lt"/>
                <a:ea typeface="+mn-ea"/>
                <a:cs typeface="+mn-cs"/>
              </a:rPr>
              <a:t> on parental </a:t>
            </a:r>
            <a:r>
              <a:rPr lang="de-DE" sz="1200" b="0" i="0" u="none" strike="noStrike" kern="1200" baseline="0" dirty="0" err="1">
                <a:solidFill>
                  <a:schemeClr val="tx1"/>
                </a:solidFill>
                <a:latin typeface="+mn-lt"/>
                <a:ea typeface="+mn-ea"/>
                <a:cs typeface="+mn-cs"/>
              </a:rPr>
              <a:t>knowledge</a:t>
            </a:r>
            <a:r>
              <a:rPr lang="de-DE" sz="1200" b="0" i="0" u="none" strike="noStrike" kern="1200" baseline="0" dirty="0">
                <a:solidFill>
                  <a:schemeClr val="tx1"/>
                </a:solidFill>
                <a:latin typeface="+mn-lt"/>
                <a:ea typeface="+mn-ea"/>
                <a:cs typeface="+mn-cs"/>
              </a:rPr>
              <a:t> on </a:t>
            </a:r>
            <a:r>
              <a:rPr lang="de-DE" sz="1200" b="0" i="0" u="none" strike="noStrike" kern="1200" baseline="0" dirty="0" err="1">
                <a:solidFill>
                  <a:schemeClr val="tx1"/>
                </a:solidFill>
                <a:latin typeface="+mn-lt"/>
                <a:ea typeface="+mn-ea"/>
                <a:cs typeface="+mn-cs"/>
              </a:rPr>
              <a:t>adolescents</a:t>
            </a:r>
            <a:r>
              <a:rPr lang="de-DE" sz="1200" b="0" i="0" u="none" strike="noStrike" kern="1200" baseline="0" dirty="0">
                <a:solidFill>
                  <a:schemeClr val="tx1"/>
                </a:solidFill>
                <a:latin typeface="+mn-lt"/>
                <a:ea typeface="+mn-ea"/>
                <a:cs typeface="+mn-cs"/>
              </a:rPr>
              <a:t> online </a:t>
            </a:r>
            <a:r>
              <a:rPr lang="de-DE" sz="1200" b="0" i="0" u="none" strike="noStrike" kern="1200" baseline="0" dirty="0" err="1">
                <a:solidFill>
                  <a:schemeClr val="tx1"/>
                </a:solidFill>
                <a:latin typeface="+mn-lt"/>
                <a:ea typeface="+mn-ea"/>
                <a:cs typeface="+mn-cs"/>
              </a:rPr>
              <a:t>behavior</a:t>
            </a:r>
            <a:endParaRPr lang="de-DE" sz="1200" b="0" i="0" u="none" strike="noStrike" kern="1200" baseline="0" dirty="0">
              <a:solidFill>
                <a:schemeClr val="tx1"/>
              </a:solidFill>
              <a:latin typeface="+mn-lt"/>
              <a:ea typeface="+mn-ea"/>
              <a:cs typeface="+mn-cs"/>
            </a:endParaRPr>
          </a:p>
          <a:p>
            <a:pPr marL="171450" indent="-171450">
              <a:buFontTx/>
              <a:buChar char="-"/>
            </a:pPr>
            <a:r>
              <a:rPr lang="de-DE" sz="1200" b="0" i="0" u="none" strike="noStrike" kern="1200" baseline="0" dirty="0">
                <a:solidFill>
                  <a:schemeClr val="tx1"/>
                </a:solidFill>
                <a:latin typeface="+mn-lt"/>
                <a:ea typeface="+mn-ea"/>
                <a:cs typeface="+mn-cs"/>
              </a:rPr>
              <a:t>Boys </a:t>
            </a:r>
            <a:r>
              <a:rPr lang="de-DE" sz="1200" b="0" i="0" u="none" strike="noStrike" kern="1200" baseline="0" dirty="0" err="1">
                <a:solidFill>
                  <a:schemeClr val="tx1"/>
                </a:solidFill>
                <a:latin typeface="+mn-lt"/>
                <a:ea typeface="+mn-ea"/>
                <a:cs typeface="+mn-cs"/>
              </a:rPr>
              <a:t>more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content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risk</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girls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more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cyberbullying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victimization</a:t>
            </a:r>
            <a:r>
              <a:rPr lang="de-DE" sz="1200" b="0" i="0" u="none" strike="noStrike" kern="1200" baseline="0" dirty="0">
                <a:solidFill>
                  <a:schemeClr val="tx1"/>
                </a:solidFill>
                <a:latin typeface="+mn-lt"/>
                <a:ea typeface="+mn-ea"/>
                <a:cs typeface="+mn-cs"/>
              </a:rPr>
              <a:t>, i.e. </a:t>
            </a:r>
            <a:r>
              <a:rPr lang="de-DE" sz="1200" b="0" i="0" u="none" strike="noStrike" kern="1200" baseline="0" dirty="0" err="1">
                <a:solidFill>
                  <a:schemeClr val="tx1"/>
                </a:solidFill>
                <a:latin typeface="+mn-lt"/>
                <a:ea typeface="+mn-ea"/>
                <a:cs typeface="+mn-cs"/>
              </a:rPr>
              <a:t>boys</a:t>
            </a:r>
            <a:r>
              <a:rPr lang="de-DE" sz="1200" b="0" i="0" u="none" strike="noStrike" kern="1200" baseline="0" dirty="0">
                <a:solidFill>
                  <a:schemeClr val="tx1"/>
                </a:solidFill>
                <a:latin typeface="+mn-lt"/>
                <a:ea typeface="+mn-ea"/>
                <a:cs typeface="+mn-cs"/>
              </a:rPr>
              <a:t> high </a:t>
            </a:r>
            <a:r>
              <a:rPr lang="de-DE" sz="1200" b="0" i="0" u="none" strike="noStrike" kern="1200" baseline="0" dirty="0" err="1">
                <a:solidFill>
                  <a:schemeClr val="tx1"/>
                </a:solidFill>
                <a:latin typeface="+mn-lt"/>
                <a:ea typeface="+mn-ea"/>
                <a:cs typeface="+mn-cs"/>
              </a:rPr>
              <a:t>engagement</a:t>
            </a:r>
            <a:r>
              <a:rPr lang="de-DE" sz="1200" b="0" i="0" u="none" strike="noStrike" kern="1200" baseline="0" dirty="0">
                <a:solidFill>
                  <a:schemeClr val="tx1"/>
                </a:solidFill>
                <a:latin typeface="+mn-lt"/>
                <a:ea typeface="+mn-ea"/>
                <a:cs typeface="+mn-cs"/>
              </a:rPr>
              <a:t> in online </a:t>
            </a:r>
            <a:r>
              <a:rPr lang="de-DE" sz="1200" b="0" i="0" u="none" strike="noStrike" kern="1200" baseline="0" dirty="0" err="1">
                <a:solidFill>
                  <a:schemeClr val="tx1"/>
                </a:solidFill>
                <a:latin typeface="+mn-lt"/>
                <a:ea typeface="+mn-ea"/>
                <a:cs typeface="+mn-cs"/>
              </a:rPr>
              <a:t>pornography</a:t>
            </a:r>
            <a:r>
              <a:rPr lang="de-DE" sz="1200" b="0" i="0" u="none" strike="noStrike" kern="1200" baseline="0" dirty="0">
                <a:solidFill>
                  <a:schemeClr val="tx1"/>
                </a:solidFill>
                <a:latin typeface="+mn-lt"/>
                <a:ea typeface="+mn-ea"/>
                <a:cs typeface="+mn-cs"/>
              </a:rPr>
              <a:t>; Eltern, v.a. Väter, vermuten das auch so</a:t>
            </a:r>
          </a:p>
          <a:p>
            <a:pPr marL="171450" indent="-171450">
              <a:buFontTx/>
              <a:buChar char="-"/>
            </a:pPr>
            <a:r>
              <a:rPr lang="de-DE" sz="1200" b="0" i="0" u="none" strike="noStrike" kern="1200" baseline="0" dirty="0">
                <a:solidFill>
                  <a:schemeClr val="tx1"/>
                </a:solidFill>
                <a:latin typeface="+mn-lt"/>
                <a:ea typeface="+mn-ea"/>
                <a:cs typeface="+mn-cs"/>
              </a:rPr>
              <a:t>Mütter wissen nicht mehr als Väter</a:t>
            </a:r>
          </a:p>
          <a:p>
            <a:pPr marL="171450" indent="-171450">
              <a:buFontTx/>
              <a:buChar char="-"/>
            </a:pPr>
            <a:r>
              <a:rPr lang="de-DE" sz="1200" b="0" i="0" u="none" strike="noStrike" kern="1200" baseline="0" dirty="0">
                <a:solidFill>
                  <a:schemeClr val="tx1"/>
                </a:solidFill>
                <a:latin typeface="+mn-lt"/>
                <a:ea typeface="+mn-ea"/>
                <a:cs typeface="+mn-cs"/>
              </a:rPr>
              <a:t>Beide Eltern wussten von Töchtern weniger Bescheid über Gefahren im Vergleich zu Söhnen; z.B. dass auch Mädchen Pornographie schauen wird größtenteils unterschätzt</a:t>
            </a:r>
          </a:p>
          <a:p>
            <a:pPr marL="171450" indent="-171450">
              <a:buFontTx/>
              <a:buChar char="-"/>
            </a:pPr>
            <a:r>
              <a:rPr lang="de-DE" sz="1200" b="0" i="0" u="none" strike="noStrike" kern="1200" baseline="0" dirty="0">
                <a:solidFill>
                  <a:schemeClr val="tx1"/>
                </a:solidFill>
                <a:latin typeface="+mn-lt"/>
                <a:ea typeface="+mn-ea"/>
                <a:cs typeface="+mn-cs"/>
              </a:rPr>
              <a:t>Parental </a:t>
            </a:r>
            <a:r>
              <a:rPr lang="de-DE" sz="1200" b="0" i="0" u="none" strike="noStrike" kern="1200" baseline="0" dirty="0" err="1">
                <a:solidFill>
                  <a:schemeClr val="tx1"/>
                </a:solidFill>
                <a:latin typeface="+mn-lt"/>
                <a:ea typeface="+mn-ea"/>
                <a:cs typeface="+mn-cs"/>
              </a:rPr>
              <a:t>knowledge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yes</a:t>
            </a:r>
            <a:r>
              <a:rPr lang="de-DE" sz="1200" b="0" i="0" u="none" strike="noStrike" kern="1200" baseline="0" dirty="0">
                <a:solidFill>
                  <a:schemeClr val="tx1"/>
                </a:solidFill>
                <a:latin typeface="+mn-lt"/>
                <a:ea typeface="+mn-ea"/>
                <a:cs typeface="+mn-cs"/>
              </a:rPr>
              <a:t>/</a:t>
            </a:r>
            <a:r>
              <a:rPr lang="de-DE" sz="1200" b="0" i="0" u="none" strike="noStrike" kern="1200" baseline="0" dirty="0" err="1">
                <a:solidFill>
                  <a:schemeClr val="tx1"/>
                </a:solidFill>
                <a:latin typeface="+mn-lt"/>
                <a:ea typeface="+mn-ea"/>
                <a:cs typeface="+mn-cs"/>
              </a:rPr>
              <a:t>no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Cyberbullying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perpetration</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Cyberbullying victimization, </a:t>
            </a:r>
            <a:r>
              <a:rPr lang="de-DE" sz="1200" b="0" i="0" u="none" strike="noStrike" kern="1200" baseline="0" dirty="0" err="1">
                <a:solidFill>
                  <a:schemeClr val="tx1"/>
                </a:solidFill>
                <a:latin typeface="+mn-lt"/>
                <a:ea typeface="+mn-ea"/>
                <a:cs typeface="+mn-cs"/>
              </a:rPr>
              <a:t>Accepting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friend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requests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from</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strangers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Watching pornographic content, watching </a:t>
            </a:r>
            <a:r>
              <a:rPr lang="de-DE" sz="1200" b="0" i="0" u="none" strike="noStrike" kern="1200" baseline="0" dirty="0">
                <a:solidFill>
                  <a:schemeClr val="tx1"/>
                </a:solidFill>
                <a:latin typeface="+mn-lt"/>
                <a:ea typeface="+mn-ea"/>
                <a:cs typeface="+mn-cs"/>
              </a:rPr>
              <a:t>violent </a:t>
            </a:r>
            <a:r>
              <a:rPr lang="de-DE" sz="1200" b="0" i="0" u="none" strike="noStrike" kern="1200" baseline="0" dirty="0" err="1">
                <a:solidFill>
                  <a:schemeClr val="tx1"/>
                </a:solidFill>
                <a:latin typeface="+mn-lt"/>
                <a:ea typeface="+mn-ea"/>
                <a:cs typeface="+mn-cs"/>
              </a:rPr>
              <a:t>content</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Knowledge of websites visited, </a:t>
            </a:r>
            <a:r>
              <a:rPr lang="de-DE" sz="1200" b="0" i="0" u="none" strike="noStrike" kern="1200" baseline="0" dirty="0">
                <a:solidFill>
                  <a:schemeClr val="tx1"/>
                </a:solidFill>
                <a:latin typeface="+mn-lt"/>
                <a:ea typeface="+mn-ea"/>
                <a:cs typeface="+mn-cs"/>
              </a:rPr>
              <a:t>Knowledge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information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shared</a:t>
            </a:r>
            <a:endParaRPr lang="de-DE" sz="1200" b="0" i="0" u="none" strike="noStrike" kern="1200" baseline="0" dirty="0">
              <a:solidFill>
                <a:schemeClr val="tx1"/>
              </a:solidFill>
              <a:latin typeface="+mn-lt"/>
              <a:ea typeface="+mn-ea"/>
              <a:cs typeface="+mn-cs"/>
            </a:endParaRPr>
          </a:p>
          <a:p>
            <a:pPr marL="171450" indent="-171450">
              <a:buFontTx/>
              <a:buChar char="-"/>
            </a:pPr>
            <a:endParaRPr lang="de-DE"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"The only study in which parental knowledge was studied taking into account the gender of the parents is the study of </a:t>
            </a:r>
            <a:r>
              <a:rPr lang="en-US" sz="1200" b="0" i="0" u="none" strike="noStrike" kern="1200" baseline="0" dirty="0" err="1">
                <a:solidFill>
                  <a:schemeClr val="tx1"/>
                </a:solidFill>
                <a:latin typeface="+mn-lt"/>
                <a:ea typeface="+mn-ea"/>
                <a:cs typeface="+mn-cs"/>
              </a:rPr>
              <a:t>Liau</a:t>
            </a:r>
            <a:r>
              <a:rPr lang="en-US" sz="1200" b="0" i="0" u="none" strike="noStrike" kern="1200" baseline="0" dirty="0">
                <a:solidFill>
                  <a:schemeClr val="tx1"/>
                </a:solidFill>
                <a:latin typeface="+mn-lt"/>
                <a:ea typeface="+mn-ea"/>
                <a:cs typeface="+mn-cs"/>
              </a:rPr>
              <a:t> and colleagues conducted in 2008. In that study, 169 dyads were involved, consisting of children aged 12 to 16 and one of their parents, of which 52.1 % were mothers. The study found significant differences between mothers and fathers, with mothers tending to make a better assessment of their child’s online experiences than fathers. The lower level of fathers’ knowledge as compared to that of mothers can be understood from the fact that mothers appear to be more involved in their children’s internet behavior. As compared to fathers, the internet parenting style of mothers shows more elements of parental control (referring for example to supervision and setting </a:t>
            </a:r>
            <a:r>
              <a:rPr lang="en-US" sz="1200" b="0" i="0" u="none" strike="noStrike" kern="1200" baseline="0" dirty="0" err="1">
                <a:solidFill>
                  <a:schemeClr val="tx1"/>
                </a:solidFill>
                <a:latin typeface="+mn-lt"/>
                <a:ea typeface="+mn-ea"/>
                <a:cs typeface="+mn-cs"/>
              </a:rPr>
              <a:t>restric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tions</a:t>
            </a:r>
            <a:r>
              <a:rPr lang="en-US" sz="1200" b="0" i="0" u="none" strike="noStrike" kern="1200" baseline="0" dirty="0">
                <a:solidFill>
                  <a:schemeClr val="tx1"/>
                </a:solidFill>
                <a:latin typeface="+mn-lt"/>
                <a:ea typeface="+mn-ea"/>
                <a:cs typeface="+mn-cs"/>
              </a:rPr>
              <a:t>) as well as parental warmth (referring to support and communication; Valcke et al. 2010).“ </a:t>
            </a:r>
          </a:p>
          <a:p>
            <a:pPr rtl="0"/>
            <a:r>
              <a:rPr lang="de-DE" sz="1200" b="0" i="0" u="none" strike="noStrike" kern="1200" baseline="0" dirty="0">
                <a:solidFill>
                  <a:schemeClr val="tx1"/>
                </a:solidFill>
                <a:latin typeface="+mn-lt"/>
                <a:ea typeface="+mn-ea"/>
                <a:cs typeface="+mn-cs"/>
              </a:rPr>
              <a:t> Das ist aus Simons et al., 2017, S. 403</a:t>
            </a:r>
          </a:p>
        </p:txBody>
      </p:sp>
      <p:sp>
        <p:nvSpPr>
          <p:cNvPr id="4" name="Foliennummernplatzhalter 3"/>
          <p:cNvSpPr>
            <a:spLocks noGrp="1"/>
          </p:cNvSpPr>
          <p:nvPr>
            <p:ph type="sldNum" sz="quarter" idx="5"/>
          </p:nvPr>
        </p:nvSpPr>
        <p:spPr/>
        <p:txBody>
          <a:bodyPr/>
          <a:lstStyle/>
          <a:p>
            <a:fld id="{ECEB66D7-20CC-014B-8726-C916A583629E}" type="slidenum">
              <a:rPr lang="de-DE" smtClean="0"/>
              <a:t>40</a:t>
            </a:fld>
            <a:endParaRPr lang="de-DE"/>
          </a:p>
        </p:txBody>
      </p:sp>
    </p:spTree>
    <p:extLst>
      <p:ext uri="{BB962C8B-B14F-4D97-AF65-F5344CB8AC3E}">
        <p14:creationId xmlns:p14="http://schemas.microsoft.com/office/powerpoint/2010/main" val="2453665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accent3"/>
                </a:solidFill>
              </a:rPr>
              <a:t>Jedoch</a:t>
            </a:r>
            <a:r>
              <a:rPr lang="de-DE" sz="1200" dirty="0">
                <a:solidFill>
                  <a:schemeClr val="accent2"/>
                </a:solidFill>
              </a:rPr>
              <a:t>: Zusammenhang sexueller Missbrauch und Vernachlässigung am geringsten, wenn man offline sexuellen Missbrauch und emotionale bzw. körperliche Vernachlässigung betrachtet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accent2"/>
                </a:solidFill>
                <a:sym typeface="Wingdings" panose="05000000000000000000" pitchFamily="2" charset="2"/>
              </a:rPr>
              <a:t> Sowohl bei Review über verschiedene Studien als auch unsere hochbelastete Inanspruchnahmepopulation des Hilfe-Telefons Sexueller Missbrauch</a:t>
            </a:r>
            <a:endParaRPr lang="de-DE" sz="1200" dirty="0">
              <a:solidFill>
                <a:schemeClr val="accent2"/>
              </a:solidFill>
            </a:endParaRPr>
          </a:p>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42</a:t>
            </a:fld>
            <a:endParaRPr lang="de-DE"/>
          </a:p>
        </p:txBody>
      </p:sp>
    </p:spTree>
    <p:extLst>
      <p:ext uri="{BB962C8B-B14F-4D97-AF65-F5344CB8AC3E}">
        <p14:creationId xmlns:p14="http://schemas.microsoft.com/office/powerpoint/2010/main" val="3432581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Unterschiedliche Betroffenengruppen</a:t>
            </a:r>
          </a:p>
          <a:p>
            <a:endParaRPr lang="de-DE" dirty="0"/>
          </a:p>
          <a:p>
            <a:r>
              <a:rPr lang="de-DE" dirty="0"/>
              <a:t>Betroffenengruppe Misshandlung/Vernachlässigung ähnlicher als Missbrauch</a:t>
            </a:r>
          </a:p>
          <a:p>
            <a:r>
              <a:rPr lang="de-DE" dirty="0"/>
              <a:t>---</a:t>
            </a:r>
          </a:p>
          <a:p>
            <a:endParaRPr lang="de-DE" dirty="0"/>
          </a:p>
          <a:p>
            <a:r>
              <a:rPr lang="de-DE" dirty="0"/>
              <a:t>Kinder in Heimen und Pflegefamilien 200.000, unter 1 % der Bevölkerung</a:t>
            </a:r>
          </a:p>
          <a:p>
            <a:endParaRPr lang="de-DE" dirty="0"/>
          </a:p>
          <a:p>
            <a:r>
              <a:rPr lang="de-DE" dirty="0"/>
              <a:t>Ausnahme: SM, männliche Betroffene, häufiger in Institutionen, ausgewählt nach Bedürftigkeit?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B66D7-20CC-014B-8726-C916A583629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10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der Praxis </a:t>
            </a:r>
            <a:r>
              <a:rPr lang="en-US" sz="1200" b="0" i="0" u="none" strike="noStrike" kern="1200" baseline="0" dirty="0" err="1">
                <a:solidFill>
                  <a:schemeClr val="tx1"/>
                </a:solidFill>
                <a:latin typeface="+mn-lt"/>
                <a:ea typeface="+mn-ea"/>
                <a:cs typeface="+mn-cs"/>
              </a:rPr>
              <a:t>natürlich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Blick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behalten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Physische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Vernachlässigung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wird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weniger</a:t>
            </a:r>
            <a:r>
              <a:rPr lang="en-US" sz="1200" b="0" i="0" u="none" strike="noStrike" kern="1200" baseline="0" dirty="0">
                <a:solidFill>
                  <a:schemeClr val="tx1"/>
                </a:solidFill>
                <a:latin typeface="+mn-lt"/>
                <a:ea typeface="+mn-ea"/>
                <a:cs typeface="+mn-cs"/>
              </a:rPr>
              <a:t>, da die </a:t>
            </a:r>
            <a:r>
              <a:rPr lang="en-US" sz="1200" b="0" i="0" u="none" strike="noStrike" kern="1200" baseline="0" dirty="0" err="1">
                <a:solidFill>
                  <a:schemeClr val="tx1"/>
                </a:solidFill>
                <a:latin typeface="+mn-lt"/>
                <a:ea typeface="+mn-ea"/>
                <a:cs typeface="+mn-cs"/>
              </a:rPr>
              <a:t>Kriegs</a:t>
            </a:r>
            <a:r>
              <a:rPr lang="en-US" sz="1200" b="0" i="0" u="none" strike="noStrike" kern="1200" baseline="0" dirty="0">
                <a:solidFill>
                  <a:schemeClr val="tx1"/>
                </a:solidFill>
                <a:latin typeface="+mn-lt"/>
                <a:ea typeface="+mn-ea"/>
                <a:cs typeface="+mn-cs"/>
              </a:rPr>
              <a:t>- und </a:t>
            </a:r>
            <a:r>
              <a:rPr lang="en-US" sz="1200" b="0" i="0" u="none" strike="noStrike" kern="1200" baseline="0" dirty="0" err="1">
                <a:solidFill>
                  <a:schemeClr val="tx1"/>
                </a:solidFill>
                <a:latin typeface="+mn-lt"/>
                <a:ea typeface="+mn-ea"/>
                <a:cs typeface="+mn-cs"/>
              </a:rPr>
              <a:t>Nachkriegsgeneration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einen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großen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davon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ausgemacht</a:t>
            </a:r>
            <a:r>
              <a:rPr lang="en-US" sz="1200" b="0" i="0" u="none" strike="noStrike" kern="1200" baseline="0" dirty="0">
                <a:solidFill>
                  <a:schemeClr val="tx1"/>
                </a:solidFill>
                <a:latin typeface="+mn-lt"/>
                <a:ea typeface="+mn-ea"/>
                <a:cs typeface="+mn-cs"/>
              </a:rPr>
              <a:t> hat und nun </a:t>
            </a:r>
            <a:r>
              <a:rPr lang="en-US" sz="1200" b="0" i="0" u="none" strike="noStrike" kern="1200" baseline="0" dirty="0" err="1">
                <a:solidFill>
                  <a:schemeClr val="tx1"/>
                </a:solidFill>
                <a:latin typeface="+mn-lt"/>
                <a:ea typeface="+mn-ea"/>
                <a:cs typeface="+mn-cs"/>
              </a:rPr>
              <a:t>älter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wird</a:t>
            </a:r>
            <a:r>
              <a:rPr lang="en-US" sz="1200" b="0" i="0" u="none" strike="noStrike" kern="1200" baseline="0" dirty="0">
                <a:solidFill>
                  <a:schemeClr val="tx1"/>
                </a:solidFill>
                <a:latin typeface="+mn-lt"/>
                <a:ea typeface="+mn-ea"/>
                <a:cs typeface="+mn-cs"/>
              </a:rPr>
              <a:t> und </a:t>
            </a:r>
            <a:r>
              <a:rPr lang="en-US" sz="1200" b="0" i="0" u="none" strike="noStrike" kern="1200" baseline="0" dirty="0" err="1">
                <a:solidFill>
                  <a:schemeClr val="tx1"/>
                </a:solidFill>
                <a:latin typeface="+mn-lt"/>
                <a:ea typeface="+mn-ea"/>
                <a:cs typeface="+mn-cs"/>
              </a:rPr>
              <a:t>stirbt</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Aber </a:t>
            </a:r>
            <a:r>
              <a:rPr lang="en-US" sz="1200" b="0" i="0" u="none" strike="noStrike" kern="1200" baseline="0" dirty="0" err="1">
                <a:solidFill>
                  <a:schemeClr val="tx1"/>
                </a:solidFill>
                <a:latin typeface="+mn-lt"/>
                <a:ea typeface="+mn-ea"/>
                <a:cs typeface="+mn-cs"/>
              </a:rPr>
              <a:t>mit</a:t>
            </a:r>
            <a:r>
              <a:rPr lang="en-US" sz="1200" b="0" i="0" u="none" strike="noStrike" kern="1200" baseline="0" dirty="0">
                <a:solidFill>
                  <a:schemeClr val="tx1"/>
                </a:solidFill>
                <a:latin typeface="+mn-lt"/>
                <a:ea typeface="+mn-ea"/>
                <a:cs typeface="+mn-cs"/>
              </a:rPr>
              <a:t> den Smartphones in den </a:t>
            </a:r>
            <a:r>
              <a:rPr lang="en-US" sz="1200" b="0" i="0" u="none" strike="noStrike" kern="1200" baseline="0" dirty="0" err="1">
                <a:solidFill>
                  <a:schemeClr val="tx1"/>
                </a:solidFill>
                <a:latin typeface="+mn-lt"/>
                <a:ea typeface="+mn-ea"/>
                <a:cs typeface="+mn-cs"/>
              </a:rPr>
              <a:t>Kinderzimmern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kommt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eine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neue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wichtige</a:t>
            </a:r>
            <a:r>
              <a:rPr lang="en-US" sz="1200" b="0" i="0" u="none" strike="noStrike" kern="1200" baseline="0" dirty="0">
                <a:solidFill>
                  <a:schemeClr val="tx1"/>
                </a:solidFill>
                <a:latin typeface="+mn-lt"/>
                <a:ea typeface="+mn-ea"/>
                <a:cs typeface="+mn-cs"/>
              </a:rPr>
              <a:t> Form der </a:t>
            </a:r>
            <a:r>
              <a:rPr lang="en-US" sz="1200" b="0" i="0" u="none" strike="noStrike" kern="1200" baseline="0" dirty="0" err="1">
                <a:solidFill>
                  <a:schemeClr val="tx1"/>
                </a:solidFill>
                <a:latin typeface="+mn-lt"/>
                <a:ea typeface="+mn-ea"/>
                <a:cs typeface="+mn-cs"/>
              </a:rPr>
              <a:t>Vernachlässigung</a:t>
            </a:r>
            <a:r>
              <a:rPr lang="en-US" sz="1200" b="0" i="0" u="none" strike="noStrike" kern="1200" baseline="0" dirty="0">
                <a:solidFill>
                  <a:schemeClr val="tx1"/>
                </a:solidFill>
                <a:latin typeface="+mn-lt"/>
                <a:ea typeface="+mn-ea"/>
                <a:cs typeface="+mn-cs"/>
              </a:rPr>
              <a:t> – </a:t>
            </a:r>
            <a:r>
              <a:rPr lang="en-US" sz="1200" b="0" i="0" u="none" strike="noStrike" kern="1200" baseline="0" dirty="0" err="1">
                <a:solidFill>
                  <a:schemeClr val="tx1"/>
                </a:solidFill>
                <a:latin typeface="+mn-lt"/>
                <a:ea typeface="+mn-ea"/>
                <a:cs typeface="+mn-cs"/>
              </a:rPr>
              <a:t>Aufsichtsvernachlässigung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virtuellen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Raum</a:t>
            </a:r>
            <a:r>
              <a:rPr lang="en-US" sz="1200" b="0" i="0" u="none" strike="noStrike" kern="1200" baseline="0" dirty="0">
                <a:solidFill>
                  <a:schemeClr val="tx1"/>
                </a:solidFill>
                <a:latin typeface="+mn-lt"/>
                <a:ea typeface="+mn-ea"/>
                <a:cs typeface="+mn-cs"/>
              </a:rPr>
              <a:t> – die </a:t>
            </a:r>
            <a:r>
              <a:rPr lang="en-US" sz="1200" b="0" i="0" u="none" strike="noStrike" kern="1200" baseline="0" dirty="0" err="1">
                <a:solidFill>
                  <a:schemeClr val="tx1"/>
                </a:solidFill>
                <a:latin typeface="+mn-lt"/>
                <a:ea typeface="+mn-ea"/>
                <a:cs typeface="+mn-cs"/>
              </a:rPr>
              <a:t>dann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ggf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Höhere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Zusammenhänge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mit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sexueller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Gewalt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aufweisen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wird</a:t>
            </a: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mn-lt"/>
                <a:ea typeface="+mn-ea"/>
                <a:cs typeface="+mn-cs"/>
              </a:rPr>
              <a:t>Eltern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Frage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nach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lange</a:t>
            </a:r>
            <a:r>
              <a:rPr lang="en-US" sz="1200" b="0" i="0" u="none" strike="noStrike" kern="1200" baseline="0" dirty="0">
                <a:solidFill>
                  <a:schemeClr val="tx1"/>
                </a:solidFill>
                <a:latin typeface="+mn-lt"/>
                <a:ea typeface="+mn-ea"/>
                <a:cs typeface="+mn-cs"/>
              </a:rPr>
              <a:t>” und </a:t>
            </a:r>
            <a:r>
              <a:rPr lang="en-US" sz="1200" b="0" i="0" u="none" strike="noStrike" kern="1200" baseline="0" dirty="0" err="1">
                <a:solidFill>
                  <a:schemeClr val="tx1"/>
                </a:solidFill>
                <a:latin typeface="+mn-lt"/>
                <a:ea typeface="+mn-ea"/>
                <a:cs typeface="+mn-cs"/>
              </a:rPr>
              <a:t>Kontroll</a:t>
            </a:r>
            <a:r>
              <a:rPr lang="en-US" sz="1200" b="0" i="0" u="none" strike="noStrike" kern="1200" baseline="0" dirty="0">
                <a:solidFill>
                  <a:schemeClr val="tx1"/>
                </a:solidFill>
                <a:latin typeface="+mn-lt"/>
                <a:ea typeface="+mn-ea"/>
                <a:cs typeface="+mn-cs"/>
              </a:rPr>
              <a:t>-App </a:t>
            </a:r>
            <a:r>
              <a:rPr lang="en-US" sz="1200" b="0" i="0" u="none" strike="noStrike" kern="1200" baseline="0" dirty="0" err="1">
                <a:solidFill>
                  <a:schemeClr val="tx1"/>
                </a:solidFill>
                <a:latin typeface="+mn-lt"/>
                <a:ea typeface="+mn-ea"/>
                <a:cs typeface="+mn-cs"/>
              </a:rPr>
              <a:t>eher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Neugier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Mitspielen</a:t>
            </a:r>
            <a:r>
              <a:rPr lang="en-US" sz="1200" b="0" i="0" u="none" strike="noStrike" kern="1200" baseline="0" dirty="0">
                <a:solidFill>
                  <a:schemeClr val="tx1"/>
                </a:solidFill>
                <a:latin typeface="+mn-lt"/>
                <a:ea typeface="+mn-ea"/>
                <a:cs typeface="+mn-cs"/>
              </a:rPr>
              <a:t> und die </a:t>
            </a:r>
            <a:r>
              <a:rPr lang="en-US" sz="1200" b="0" i="0" u="none" strike="noStrike" kern="1200" baseline="0" dirty="0" err="1">
                <a:solidFill>
                  <a:schemeClr val="tx1"/>
                </a:solidFill>
                <a:latin typeface="+mn-lt"/>
                <a:ea typeface="+mn-ea"/>
                <a:cs typeface="+mn-cs"/>
              </a:rPr>
              <a:t>Frage</a:t>
            </a:r>
            <a:r>
              <a:rPr lang="en-US" sz="1200" b="0" i="0" u="none" strike="noStrike" kern="1200" baseline="0" dirty="0">
                <a:solidFill>
                  <a:schemeClr val="tx1"/>
                </a:solidFill>
                <a:latin typeface="+mn-lt"/>
                <a:ea typeface="+mn-ea"/>
                <a:cs typeface="+mn-cs"/>
              </a:rPr>
              <a:t> “wo?”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B66D7-20CC-014B-8726-C916A583629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041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pPr marL="171450" indent="-171450">
              <a:buFontTx/>
              <a:buChar char="-"/>
            </a:pPr>
            <a:r>
              <a:rPr lang="de-DE" dirty="0"/>
              <a:t>Basiert auf Definition von Kindesmisshandlung von den </a:t>
            </a:r>
            <a:r>
              <a:rPr lang="en-GB" dirty="0" err="1"/>
              <a:t>Centers</a:t>
            </a:r>
            <a:r>
              <a:rPr lang="en-GB" dirty="0"/>
              <a:t> of Disease Control and Prevention (CDC) in den USA (</a:t>
            </a:r>
            <a:r>
              <a:rPr lang="de-DE" dirty="0"/>
              <a:t>Leeb et al. (2008))</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5</a:t>
            </a:fld>
            <a:endParaRPr lang="de-DE"/>
          </a:p>
        </p:txBody>
      </p:sp>
    </p:spTree>
    <p:extLst>
      <p:ext uri="{BB962C8B-B14F-4D97-AF65-F5344CB8AC3E}">
        <p14:creationId xmlns:p14="http://schemas.microsoft.com/office/powerpoint/2010/main" val="629346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B66D7-20CC-014B-8726-C916A583629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87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B66D7-20CC-014B-8726-C916A583629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698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ECEB66D7-20CC-014B-8726-C916A583629E}" type="slidenum">
              <a:rPr lang="de-DE" smtClean="0"/>
              <a:t>47</a:t>
            </a:fld>
            <a:endParaRPr lang="de-DE"/>
          </a:p>
        </p:txBody>
      </p:sp>
    </p:spTree>
    <p:extLst>
      <p:ext uri="{BB962C8B-B14F-4D97-AF65-F5344CB8AC3E}">
        <p14:creationId xmlns:p14="http://schemas.microsoft.com/office/powerpoint/2010/main" val="16732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r>
              <a:rPr lang="de-DE" dirty="0"/>
              <a:t>andauernde oder wiederholte Unterlassung fürsorglicher Handlungen der Eltern oder anderer autorisierter Betreuungspersonen, die für die Versorgung des Kindes auf körperlicher oder emotionaler Ebene nötig wären.</a:t>
            </a:r>
          </a:p>
        </p:txBody>
      </p:sp>
      <p:sp>
        <p:nvSpPr>
          <p:cNvPr id="4" name="Foliennummernplatzhalter 3"/>
          <p:cNvSpPr>
            <a:spLocks noGrp="1"/>
          </p:cNvSpPr>
          <p:nvPr>
            <p:ph type="sldNum" sz="quarter" idx="5"/>
          </p:nvPr>
        </p:nvSpPr>
        <p:spPr/>
        <p:txBody>
          <a:bodyPr/>
          <a:lstStyle/>
          <a:p>
            <a:fld id="{ECEB66D7-20CC-014B-8726-C916A583629E}" type="slidenum">
              <a:rPr lang="de-DE" smtClean="0"/>
              <a:t>6</a:t>
            </a:fld>
            <a:endParaRPr lang="de-DE"/>
          </a:p>
        </p:txBody>
      </p:sp>
    </p:spTree>
    <p:extLst>
      <p:ext uri="{BB962C8B-B14F-4D97-AF65-F5344CB8AC3E}">
        <p14:creationId xmlns:p14="http://schemas.microsoft.com/office/powerpoint/2010/main" val="2569535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pPr marL="171450" indent="-171450">
              <a:buFontTx/>
              <a:buChar char="-"/>
            </a:pPr>
            <a:r>
              <a:rPr lang="de-DE" dirty="0"/>
              <a:t>Bislang keine einheitliche Definition von sexuellem Kindesmissbrauch</a:t>
            </a:r>
          </a:p>
          <a:p>
            <a:pPr marL="171450" indent="-171450">
              <a:buFontTx/>
              <a:buChar char="-"/>
            </a:pPr>
            <a:r>
              <a:rPr lang="de-DE" dirty="0"/>
              <a:t>1. Definition zeigt, dass </a:t>
            </a:r>
          </a:p>
          <a:p>
            <a:pPr marL="628650" lvl="1" indent="-171450">
              <a:buFontTx/>
              <a:buChar char="-"/>
            </a:pPr>
            <a:r>
              <a:rPr lang="de-DE" dirty="0"/>
              <a:t>sowohl Kinder als auch Jugendliche davon betroffen sein können</a:t>
            </a:r>
          </a:p>
          <a:p>
            <a:pPr marL="628650" lvl="1" indent="-171450">
              <a:buFontTx/>
              <a:buChar char="-"/>
            </a:pPr>
            <a:r>
              <a:rPr lang="de-DE" dirty="0"/>
              <a:t>Der Missbrauch mit und ohne direkten körperlichen Kontakt stattfinden kann</a:t>
            </a:r>
          </a:p>
          <a:p>
            <a:pPr marL="171450" lvl="0" indent="-171450">
              <a:buFontTx/>
              <a:buChar char="-"/>
            </a:pPr>
            <a:r>
              <a:rPr lang="de-DE" dirty="0"/>
              <a:t>2. Definition zeigt, dass</a:t>
            </a:r>
          </a:p>
          <a:p>
            <a:pPr marL="628650" lvl="1" indent="-171450">
              <a:buFontTx/>
              <a:buChar char="-"/>
            </a:pPr>
            <a:r>
              <a:rPr lang="de-DE" dirty="0"/>
              <a:t>Alle Geschlechter davon betroffen sein können</a:t>
            </a:r>
          </a:p>
          <a:p>
            <a:pPr marL="628650" lvl="1" indent="-171450">
              <a:buFontTx/>
              <a:buChar char="-"/>
            </a:pPr>
            <a:r>
              <a:rPr lang="de-DE" dirty="0"/>
              <a:t>Kinder immer unterlegen sind (Alter, Entwicklung etc.)</a:t>
            </a:r>
          </a:p>
          <a:p>
            <a:pPr marL="628650" lvl="1" indent="-171450">
              <a:buFontTx/>
              <a:buChar char="-"/>
            </a:pPr>
            <a:r>
              <a:rPr lang="de-DE" dirty="0"/>
              <a:t>Tat von beiden Geschlechtern ausgeübt werden kann</a:t>
            </a:r>
          </a:p>
          <a:p>
            <a:pPr marL="0" lvl="0" indent="0">
              <a:buFontTx/>
              <a:buNone/>
            </a:pPr>
            <a:endParaRPr lang="de-DE" dirty="0"/>
          </a:p>
          <a:p>
            <a:pPr marL="171450" lvl="0" indent="-171450">
              <a:buFontTx/>
              <a:buChar char="-"/>
            </a:pPr>
            <a:r>
              <a:rPr lang="de-DE" dirty="0"/>
              <a:t>Begrifflichkeiten nicht immer gleich sein: sexueller Missbrauch vs. sexuelle Gewalt</a:t>
            </a:r>
          </a:p>
          <a:p>
            <a:pPr marL="628650" lvl="1" indent="-171450">
              <a:buFontTx/>
              <a:buChar char="-"/>
            </a:pPr>
            <a:r>
              <a:rPr lang="de-DE" dirty="0"/>
              <a:t>Kritik an Missbrauch: Begriff impliziert, dass es einen legitimen sexuellen „Gebrauch“ gibt</a:t>
            </a:r>
          </a:p>
          <a:p>
            <a:pPr marL="628650" lvl="1" indent="-171450">
              <a:buFontTx/>
              <a:buChar char="-"/>
            </a:pPr>
            <a:r>
              <a:rPr lang="de-DE" dirty="0"/>
              <a:t>Kritik an Gewalt: suggeriert, dass Missbrauch stets mit Gewaltanwendung stattfinden, dies trifft jedoch nicht immer zu</a:t>
            </a:r>
          </a:p>
          <a:p>
            <a:pPr marL="0" lvl="0" indent="0">
              <a:buFontTx/>
              <a:buNone/>
            </a:pPr>
            <a:endParaRPr lang="de-DE" dirty="0"/>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7</a:t>
            </a:fld>
            <a:endParaRPr lang="de-DE"/>
          </a:p>
        </p:txBody>
      </p:sp>
    </p:spTree>
    <p:extLst>
      <p:ext uri="{BB962C8B-B14F-4D97-AF65-F5344CB8AC3E}">
        <p14:creationId xmlns:p14="http://schemas.microsoft.com/office/powerpoint/2010/main" val="613594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8</a:t>
            </a:fld>
            <a:endParaRPr lang="de-DE"/>
          </a:p>
        </p:txBody>
      </p:sp>
    </p:spTree>
    <p:extLst>
      <p:ext uri="{BB962C8B-B14F-4D97-AF65-F5344CB8AC3E}">
        <p14:creationId xmlns:p14="http://schemas.microsoft.com/office/powerpoint/2010/main" val="3584097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pPr marL="171450" indent="-171450">
              <a:buFontTx/>
              <a:buChar char="-"/>
            </a:pPr>
            <a:endParaRPr lang="de-DE" sz="1200" b="0" i="0" u="none" strike="noStrike" kern="1200" baseline="0" dirty="0">
              <a:solidFill>
                <a:schemeClr val="tx1"/>
              </a:solidFill>
              <a:latin typeface="+mn-lt"/>
              <a:ea typeface="+mn-ea"/>
              <a:cs typeface="+mn-cs"/>
            </a:endParaRPr>
          </a:p>
          <a:p>
            <a:pPr marL="171450" indent="-171450">
              <a:buFontTx/>
              <a:buChar char="-"/>
            </a:pPr>
            <a:r>
              <a:rPr lang="de-DE" sz="1200" b="0" i="0" u="none" strike="noStrike" kern="1200" baseline="0" dirty="0">
                <a:solidFill>
                  <a:schemeClr val="tx1"/>
                </a:solidFill>
                <a:latin typeface="+mn-lt"/>
                <a:ea typeface="+mn-ea"/>
                <a:cs typeface="+mn-cs"/>
              </a:rPr>
              <a:t>Sexueller Missbrauch </a:t>
            </a:r>
            <a:r>
              <a:rPr lang="de-DE" sz="1200" b="1" i="0" u="none" strike="noStrike" kern="1200" baseline="0" dirty="0">
                <a:solidFill>
                  <a:schemeClr val="tx1"/>
                </a:solidFill>
                <a:latin typeface="+mn-lt"/>
                <a:ea typeface="+mn-ea"/>
                <a:cs typeface="+mn-cs"/>
              </a:rPr>
              <a:t>ähnlich zu Menschen, die an Diabetes leiden; Volkskrankheit = gesamtgesellschaftliches Problem</a:t>
            </a:r>
          </a:p>
          <a:p>
            <a:pPr marL="171450" indent="-171450">
              <a:buFontTx/>
              <a:buChar char="-"/>
            </a:pPr>
            <a:endParaRPr lang="de-DE" sz="1200" b="0" i="0" u="none" strike="noStrike" kern="1200" baseline="0" dirty="0">
              <a:solidFill>
                <a:schemeClr val="tx1"/>
              </a:solidFill>
              <a:latin typeface="+mn-lt"/>
              <a:ea typeface="+mn-ea"/>
              <a:cs typeface="+mn-cs"/>
            </a:endParaRPr>
          </a:p>
          <a:p>
            <a:pPr marL="171450" indent="-171450">
              <a:buFontTx/>
              <a:buChar char="-"/>
            </a:pPr>
            <a:r>
              <a:rPr lang="de-DE" sz="1200" b="0" i="0" u="none" strike="noStrike" kern="1200" baseline="0" dirty="0">
                <a:solidFill>
                  <a:schemeClr val="tx1"/>
                </a:solidFill>
                <a:latin typeface="+mn-lt"/>
                <a:ea typeface="+mn-ea"/>
                <a:cs typeface="+mn-cs"/>
              </a:rPr>
              <a:t>Zahlen abhängig von:</a:t>
            </a:r>
          </a:p>
          <a:p>
            <a:pPr marL="171450" indent="-171450">
              <a:buFontTx/>
              <a:buChar char="-"/>
            </a:pPr>
            <a:r>
              <a:rPr lang="de-DE" sz="1200" b="1" i="0" u="none" strike="noStrike" kern="1200" baseline="0" dirty="0">
                <a:solidFill>
                  <a:schemeClr val="tx1"/>
                </a:solidFill>
                <a:latin typeface="+mn-lt"/>
                <a:ea typeface="+mn-ea"/>
                <a:cs typeface="+mn-cs"/>
              </a:rPr>
              <a:t>Befragungsmethode</a:t>
            </a:r>
            <a:r>
              <a:rPr lang="de-DE" sz="1200" b="0" i="0" u="none" strike="noStrike" kern="1200" baseline="0" dirty="0">
                <a:solidFill>
                  <a:schemeClr val="tx1"/>
                </a:solidFill>
                <a:latin typeface="+mn-lt"/>
                <a:ea typeface="+mn-ea"/>
                <a:cs typeface="+mn-cs"/>
              </a:rPr>
              <a:t>: Selbstbericht 30x so hoch wie Fremdbericht</a:t>
            </a:r>
          </a:p>
          <a:p>
            <a:pPr marL="171450" indent="-171450">
              <a:buFontTx/>
              <a:buChar char="-"/>
            </a:pPr>
            <a:r>
              <a:rPr lang="de-DE" sz="1200" b="1" i="0" u="none" strike="noStrike" kern="1200" baseline="0" dirty="0">
                <a:solidFill>
                  <a:schemeClr val="tx1"/>
                </a:solidFill>
                <a:latin typeface="+mn-lt"/>
                <a:ea typeface="+mn-ea"/>
                <a:cs typeface="+mn-cs"/>
              </a:rPr>
              <a:t>Geschlecht</a:t>
            </a:r>
            <a:r>
              <a:rPr lang="de-DE" sz="1200" b="0" i="0" u="none" strike="noStrike" kern="1200" baseline="0" dirty="0">
                <a:solidFill>
                  <a:schemeClr val="tx1"/>
                </a:solidFill>
                <a:latin typeface="+mn-lt"/>
                <a:ea typeface="+mn-ea"/>
                <a:cs typeface="+mn-cs"/>
              </a:rPr>
              <a:t>: Mädchen tatsächlich häufiger betroffen oder berichten lediglich mehr?</a:t>
            </a:r>
          </a:p>
          <a:p>
            <a:pPr marL="628650" lvl="1" indent="-171450">
              <a:buFontTx/>
              <a:buChar char="-"/>
            </a:pPr>
            <a:r>
              <a:rPr lang="de-DE" sz="1200" b="0" i="0" u="none" strike="noStrike" kern="1200" baseline="0" dirty="0">
                <a:solidFill>
                  <a:schemeClr val="tx1"/>
                </a:solidFill>
                <a:latin typeface="+mn-lt"/>
                <a:ea typeface="+mn-ea"/>
                <a:cs typeface="+mn-cs"/>
              </a:rPr>
              <a:t>Geschlechterstereotypen </a:t>
            </a:r>
          </a:p>
          <a:p>
            <a:pPr marL="628650" lvl="1" indent="-171450">
              <a:buFontTx/>
              <a:buChar char="-"/>
            </a:pPr>
            <a:r>
              <a:rPr lang="de-DE" sz="1200" b="0" i="0" u="none" strike="noStrike" kern="1200" baseline="0" dirty="0">
                <a:solidFill>
                  <a:schemeClr val="tx1"/>
                </a:solidFill>
                <a:latin typeface="+mn-lt"/>
                <a:ea typeface="+mn-ea"/>
                <a:cs typeface="+mn-cs"/>
              </a:rPr>
              <a:t>Weniger Anlaufstellen für männliche Betroffene</a:t>
            </a:r>
          </a:p>
          <a:p>
            <a:pPr marL="628650" lvl="1" indent="-171450">
              <a:buFontTx/>
              <a:buChar char="-"/>
            </a:pPr>
            <a:r>
              <a:rPr lang="de-DE" sz="1200" b="0" i="0" u="none" strike="noStrike" kern="1200" baseline="0" dirty="0">
                <a:solidFill>
                  <a:schemeClr val="tx1"/>
                </a:solidFill>
                <a:latin typeface="+mn-lt"/>
                <a:ea typeface="+mn-ea"/>
                <a:cs typeface="+mn-cs"/>
              </a:rPr>
              <a:t>Unterm Strich: Männer brauchen bis zu 10 Jahre bis sie sich Hilfe suchen, Frauen deutlich weniger</a:t>
            </a:r>
            <a:endParaRPr lang="en-US" sz="1200" b="0" i="0" u="none" strike="noStrike" kern="1200" baseline="0" dirty="0">
              <a:solidFill>
                <a:schemeClr val="tx1"/>
              </a:solidFill>
              <a:latin typeface="+mn-lt"/>
              <a:ea typeface="+mn-ea"/>
              <a:cs typeface="+mn-cs"/>
            </a:endParaRPr>
          </a:p>
          <a:p>
            <a:pPr marL="171450" lvl="0" indent="-171450">
              <a:buFontTx/>
              <a:buChar char="-"/>
            </a:pPr>
            <a:r>
              <a:rPr lang="en-US" sz="1200" b="1" i="0" u="none" strike="noStrike" kern="1200" baseline="0" dirty="0" err="1">
                <a:solidFill>
                  <a:schemeClr val="tx1"/>
                </a:solidFill>
                <a:latin typeface="+mn-lt"/>
                <a:ea typeface="+mn-ea"/>
                <a:cs typeface="+mn-cs"/>
              </a:rPr>
              <a:t>Gesellschaftlich</a:t>
            </a:r>
            <a:r>
              <a:rPr lang="en-US" sz="1200" b="1" i="0" u="none" strike="noStrike" kern="1200" baseline="0" dirty="0">
                <a:solidFill>
                  <a:schemeClr val="tx1"/>
                </a:solidFill>
                <a:latin typeface="+mn-lt"/>
                <a:ea typeface="+mn-ea"/>
                <a:cs typeface="+mn-cs"/>
              </a:rPr>
              <a:t>/</a:t>
            </a:r>
            <a:r>
              <a:rPr lang="en-US" sz="1200" b="1" i="0" u="none" strike="noStrike" kern="1200" baseline="0" dirty="0" err="1">
                <a:solidFill>
                  <a:schemeClr val="tx1"/>
                </a:solidFill>
                <a:latin typeface="+mn-lt"/>
                <a:ea typeface="+mn-ea"/>
                <a:cs typeface="+mn-cs"/>
              </a:rPr>
              <a:t>kulturell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kollektivistische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Kulturen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Asien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höhere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Schwelle</a:t>
            </a:r>
            <a:r>
              <a:rPr lang="en-US" sz="1200" b="0" i="0" u="none" strike="noStrike" kern="1200" baseline="0" dirty="0">
                <a:solidFill>
                  <a:schemeClr val="tx1"/>
                </a:solidFill>
                <a:latin typeface="+mn-lt"/>
                <a:ea typeface="+mn-ea"/>
                <a:cs typeface="+mn-cs"/>
              </a:rPr>
              <a:t> des </a:t>
            </a:r>
            <a:r>
              <a:rPr lang="en-US" sz="1200" b="0" i="0" u="none" strike="noStrike" kern="1200" baseline="0" dirty="0" err="1">
                <a:solidFill>
                  <a:schemeClr val="tx1"/>
                </a:solidFill>
                <a:latin typeface="+mn-lt"/>
                <a:ea typeface="+mn-ea"/>
                <a:cs typeface="+mn-cs"/>
              </a:rPr>
              <a:t>Berichtens</a:t>
            </a:r>
            <a:r>
              <a:rPr lang="en-US" sz="1200" b="0" i="0" u="none" strike="noStrike" kern="1200" baseline="0" dirty="0">
                <a:solidFill>
                  <a:schemeClr val="tx1"/>
                </a:solidFill>
                <a:latin typeface="+mn-lt"/>
                <a:ea typeface="+mn-ea"/>
                <a:cs typeface="+mn-cs"/>
              </a:rPr>
              <a:t>, da </a:t>
            </a:r>
            <a:r>
              <a:rPr lang="en-US" sz="1200" b="0" i="0" u="none" strike="noStrike" kern="1200" baseline="0" dirty="0" err="1">
                <a:solidFill>
                  <a:schemeClr val="tx1"/>
                </a:solidFill>
                <a:latin typeface="+mn-lt"/>
                <a:ea typeface="+mn-ea"/>
                <a:cs typeface="+mn-cs"/>
              </a:rPr>
              <a:t>Familie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schützen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wichtiger</a:t>
            </a:r>
            <a:r>
              <a:rPr lang="en-US" sz="1200" b="0" i="0" u="none" strike="noStrike" kern="1200" baseline="0" dirty="0">
                <a:solidFill>
                  <a:schemeClr val="tx1"/>
                </a:solidFill>
                <a:latin typeface="+mn-lt"/>
                <a:ea typeface="+mn-ea"/>
                <a:cs typeface="+mn-cs"/>
              </a:rPr>
              <a:t> und </a:t>
            </a:r>
            <a:r>
              <a:rPr lang="en-US" sz="1200" b="0" i="0" u="none" strike="noStrike" kern="1200" baseline="0" dirty="0" err="1">
                <a:solidFill>
                  <a:schemeClr val="tx1"/>
                </a:solidFill>
                <a:latin typeface="+mn-lt"/>
                <a:ea typeface="+mn-ea"/>
                <a:cs typeface="+mn-cs"/>
              </a:rPr>
              <a:t>Sichöffnen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mit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Scham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belegt</a:t>
            </a:r>
            <a:endParaRPr lang="en-US" sz="1200" b="0" i="0" u="none" strike="noStrike" kern="1200" baseline="0" dirty="0">
              <a:solidFill>
                <a:schemeClr val="tx1"/>
              </a:solidFill>
              <a:latin typeface="+mn-lt"/>
              <a:ea typeface="+mn-ea"/>
              <a:cs typeface="+mn-cs"/>
            </a:endParaRPr>
          </a:p>
          <a:p>
            <a:pPr marL="171450" lvl="0" indent="-171450">
              <a:buFontTx/>
              <a:buChar char="-"/>
            </a:pPr>
            <a:endParaRPr lang="en-US" sz="1200" b="0" i="0" u="none" strike="noStrike" kern="1200" baseline="0" dirty="0">
              <a:solidFill>
                <a:schemeClr val="tx1"/>
              </a:solidFill>
              <a:latin typeface="+mn-lt"/>
              <a:ea typeface="+mn-ea"/>
              <a:cs typeface="+mn-cs"/>
            </a:endParaRPr>
          </a:p>
          <a:p>
            <a:pPr marL="628650" lvl="1" indent="-171450">
              <a:buFontTx/>
              <a:buChar char="-"/>
            </a:pPr>
            <a:r>
              <a:rPr lang="en-US" sz="1200" b="0" i="0" u="none" strike="noStrike" kern="1200" baseline="0" dirty="0" err="1">
                <a:solidFill>
                  <a:schemeClr val="tx1"/>
                </a:solidFill>
                <a:latin typeface="+mn-lt"/>
                <a:ea typeface="+mn-ea"/>
                <a:cs typeface="+mn-cs"/>
              </a:rPr>
              <a:t>Unterschiedliche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nicht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nur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aufgrund</a:t>
            </a:r>
            <a:r>
              <a:rPr lang="en-US" sz="1200" b="0" i="0" u="none" strike="noStrike" kern="1200" baseline="0" dirty="0">
                <a:solidFill>
                  <a:schemeClr val="tx1"/>
                </a:solidFill>
                <a:latin typeface="+mn-lt"/>
                <a:ea typeface="+mn-ea"/>
                <a:cs typeface="+mn-cs"/>
              </a:rPr>
              <a:t> von Disclosure, </a:t>
            </a:r>
            <a:r>
              <a:rPr lang="en-US" sz="1200" b="0" i="0" u="none" strike="noStrike" kern="1200" baseline="0" dirty="0" err="1">
                <a:solidFill>
                  <a:schemeClr val="tx1"/>
                </a:solidFill>
                <a:latin typeface="+mn-lt"/>
                <a:ea typeface="+mn-ea"/>
                <a:cs typeface="+mn-cs"/>
              </a:rPr>
              <a:t>sondern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aufgrund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tatsächlicher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kultureller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Unterschiede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Riten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zum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Erwachsen-werden</a:t>
            </a:r>
            <a:r>
              <a:rPr lang="en-US" sz="1200" b="0" i="0" u="none" strike="noStrike" kern="1200" baseline="0" dirty="0">
                <a:solidFill>
                  <a:schemeClr val="tx1"/>
                </a:solidFill>
                <a:latin typeface="+mn-lt"/>
                <a:ea typeface="+mn-ea"/>
                <a:cs typeface="+mn-cs"/>
              </a:rPr>
              <a:t> in Afrika, Gesellschaft in </a:t>
            </a:r>
            <a:r>
              <a:rPr lang="en-US" sz="1200" b="0" i="0" u="none" strike="noStrike" kern="1200" baseline="0" dirty="0" err="1">
                <a:solidFill>
                  <a:schemeClr val="tx1"/>
                </a:solidFill>
                <a:latin typeface="+mn-lt"/>
                <a:ea typeface="+mn-ea"/>
                <a:cs typeface="+mn-cs"/>
              </a:rPr>
              <a:t>Südafrika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mit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ausgeprägten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männlich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dominierten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Normen</a:t>
            </a:r>
            <a:r>
              <a:rPr lang="en-US" sz="1200" b="0" i="0" u="none" strike="noStrike" kern="1200" baseline="0" dirty="0">
                <a:solidFill>
                  <a:schemeClr val="tx1"/>
                </a:solidFill>
                <a:latin typeface="+mn-lt"/>
                <a:ea typeface="+mn-ea"/>
                <a:cs typeface="+mn-cs"/>
              </a:rPr>
              <a:t>, schnell </a:t>
            </a:r>
            <a:r>
              <a:rPr lang="en-US" sz="1200" b="0" i="0" u="none" strike="noStrike" kern="1200" baseline="0" dirty="0" err="1">
                <a:solidFill>
                  <a:schemeClr val="tx1"/>
                </a:solidFill>
                <a:latin typeface="+mn-lt"/>
                <a:ea typeface="+mn-ea"/>
                <a:cs typeface="+mn-cs"/>
              </a:rPr>
              <a:t>wachsende</a:t>
            </a:r>
            <a:r>
              <a:rPr lang="en-US" sz="1200" b="0" i="0" u="none" strike="noStrike" kern="1200" baseline="0" dirty="0">
                <a:solidFill>
                  <a:schemeClr val="tx1"/>
                </a:solidFill>
                <a:latin typeface="+mn-lt"/>
                <a:ea typeface="+mn-ea"/>
                <a:cs typeface="+mn-cs"/>
              </a:rPr>
              <a:t> Gesellschaft in Afrika, </a:t>
            </a:r>
            <a:r>
              <a:rPr lang="en-US" sz="1200" b="0" i="0" u="none" strike="noStrike" kern="1200" baseline="0" dirty="0" err="1">
                <a:solidFill>
                  <a:schemeClr val="tx1"/>
                </a:solidFill>
                <a:latin typeface="+mn-lt"/>
                <a:ea typeface="+mn-ea"/>
                <a:cs typeface="+mn-cs"/>
              </a:rPr>
              <a:t>Fremdbetreuung</a:t>
            </a:r>
            <a:r>
              <a:rPr lang="en-US" sz="1200" b="0" i="0" u="none" strike="noStrike" kern="1200" baseline="0" dirty="0">
                <a:solidFill>
                  <a:schemeClr val="tx1"/>
                </a:solidFill>
                <a:latin typeface="+mn-lt"/>
                <a:ea typeface="+mn-ea"/>
                <a:cs typeface="+mn-cs"/>
              </a:rPr>
              <a:t> von </a:t>
            </a:r>
            <a:r>
              <a:rPr lang="en-US" sz="1200" b="0" i="0" u="none" strike="noStrike" kern="1200" baseline="0" dirty="0" err="1">
                <a:solidFill>
                  <a:schemeClr val="tx1"/>
                </a:solidFill>
                <a:latin typeface="+mn-lt"/>
                <a:ea typeface="+mn-ea"/>
                <a:cs typeface="+mn-cs"/>
              </a:rPr>
              <a:t>Kindern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wachsendes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Risiko</a:t>
            </a:r>
            <a:r>
              <a:rPr lang="en-US" sz="1200" b="0" i="0" u="none" strike="noStrike" kern="1200" baseline="0" dirty="0">
                <a:solidFill>
                  <a:schemeClr val="tx1"/>
                </a:solidFill>
                <a:latin typeface="+mn-lt"/>
                <a:ea typeface="+mn-ea"/>
                <a:cs typeface="+mn-cs"/>
              </a:rPr>
              <a:t> des </a:t>
            </a:r>
            <a:r>
              <a:rPr lang="en-US" sz="1200" b="0" i="0" u="none" strike="noStrike" kern="1200" baseline="0" dirty="0" err="1">
                <a:solidFill>
                  <a:schemeClr val="tx1"/>
                </a:solidFill>
                <a:latin typeface="+mn-lt"/>
                <a:ea typeface="+mn-ea"/>
                <a:cs typeface="+mn-cs"/>
              </a:rPr>
              <a:t>Missbrauchs</a:t>
            </a:r>
            <a:r>
              <a:rPr lang="en-US" sz="1200" b="0" i="0" u="none" strike="noStrike" kern="1200" baseline="0" dirty="0">
                <a:solidFill>
                  <a:schemeClr val="tx1"/>
                </a:solidFill>
                <a:latin typeface="+mn-lt"/>
                <a:ea typeface="+mn-ea"/>
                <a:cs typeface="+mn-cs"/>
              </a:rPr>
              <a:t>)</a:t>
            </a:r>
            <a:endParaRPr lang="de-DE" sz="1200" b="0" i="0" u="none" strike="noStrike" kern="1200" baseline="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9</a:t>
            </a:fld>
            <a:endParaRPr lang="de-DE"/>
          </a:p>
        </p:txBody>
      </p:sp>
    </p:spTree>
    <p:extLst>
      <p:ext uri="{BB962C8B-B14F-4D97-AF65-F5344CB8AC3E}">
        <p14:creationId xmlns:p14="http://schemas.microsoft.com/office/powerpoint/2010/main" val="2964067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50938" y="1247775"/>
            <a:ext cx="4492625" cy="3370263"/>
          </a:xfrm>
        </p:spPr>
      </p:sp>
      <p:sp>
        <p:nvSpPr>
          <p:cNvPr id="3" name="Notizenplatzhalter 2"/>
          <p:cNvSpPr>
            <a:spLocks noGrp="1"/>
          </p:cNvSpPr>
          <p:nvPr>
            <p:ph type="body" idx="1"/>
          </p:nvPr>
        </p:nvSpPr>
        <p:spPr/>
        <p:txBody>
          <a:bodyPr/>
          <a:lstStyle/>
          <a:p>
            <a:r>
              <a:rPr lang="de-DE" dirty="0"/>
              <a:t>Gesamtbevölkerung und Community –Samples, </a:t>
            </a:r>
            <a:r>
              <a:rPr lang="de-DE" b="1" dirty="0"/>
              <a:t>Range der Werte </a:t>
            </a:r>
            <a:r>
              <a:rPr lang="de-DE" dirty="0"/>
              <a:t>verdeutlichen: Zwei Stichproben aus USA und Deutschland auch sehr unterschiedlich</a:t>
            </a:r>
          </a:p>
          <a:p>
            <a:endParaRPr lang="de-DE" dirty="0"/>
          </a:p>
          <a:p>
            <a:r>
              <a:rPr lang="de-DE" b="1" dirty="0"/>
              <a:t>Risikofaktoren, gehäuft in Afrikanischen Ländern</a:t>
            </a:r>
            <a:r>
              <a:rPr lang="de-DE" dirty="0"/>
              <a:t>: Armut (Burundi eins der ärmsten Länder), niedrige Alphabetisierung, wenig Kinder- und Jugendhilfe, schlechter Zugang zu Gesundheits- und Bildungsangeboten, Leben in Konfliktgebieten </a:t>
            </a:r>
          </a:p>
          <a:p>
            <a:endParaRPr lang="de-DE" dirty="0"/>
          </a:p>
          <a:p>
            <a:r>
              <a:rPr lang="de-DE" dirty="0"/>
              <a:t>Geschlechterunterschied in der Betroffenheit von Mädchen und Jungen weniger deutlich in </a:t>
            </a:r>
            <a:r>
              <a:rPr lang="de-DE" dirty="0" err="1"/>
              <a:t>low-income</a:t>
            </a:r>
            <a:r>
              <a:rPr lang="de-DE" dirty="0"/>
              <a:t> Ländern (Burundi, Zimbabwe, Malaysia, Indien, China)</a:t>
            </a:r>
          </a:p>
          <a:p>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10</a:t>
            </a:fld>
            <a:endParaRPr lang="de-DE"/>
          </a:p>
        </p:txBody>
      </p:sp>
    </p:spTree>
    <p:extLst>
      <p:ext uri="{BB962C8B-B14F-4D97-AF65-F5344CB8AC3E}">
        <p14:creationId xmlns:p14="http://schemas.microsoft.com/office/powerpoint/2010/main" val="2315084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Freihandform 5">
            <a:extLst>
              <a:ext uri="{FF2B5EF4-FFF2-40B4-BE49-F238E27FC236}">
                <a16:creationId xmlns:a16="http://schemas.microsoft.com/office/drawing/2014/main" id="{5363E529-E8DF-45E3-AD44-E3AEA1F69C80}"/>
              </a:ext>
            </a:extLst>
          </p:cNvPr>
          <p:cNvSpPr/>
          <p:nvPr userDrawn="1"/>
        </p:nvSpPr>
        <p:spPr>
          <a:xfrm>
            <a:off x="340849" y="1233935"/>
            <a:ext cx="8496872" cy="5007225"/>
          </a:xfrm>
          <a:custGeom>
            <a:avLst/>
            <a:gdLst>
              <a:gd name="connsiteX0" fmla="*/ 1878201 w 8405403"/>
              <a:gd name="connsiteY0" fmla="*/ 0 h 5019140"/>
              <a:gd name="connsiteX1" fmla="*/ 8405403 w 8405403"/>
              <a:gd name="connsiteY1" fmla="*/ 0 h 5019140"/>
              <a:gd name="connsiteX2" fmla="*/ 8405403 w 8405403"/>
              <a:gd name="connsiteY2" fmla="*/ 5019140 h 5019140"/>
              <a:gd name="connsiteX3" fmla="*/ 1892301 w 8405403"/>
              <a:gd name="connsiteY3" fmla="*/ 5019140 h 5019140"/>
              <a:gd name="connsiteX4" fmla="*/ 1878201 w 8405403"/>
              <a:gd name="connsiteY4" fmla="*/ 5019140 h 5019140"/>
              <a:gd name="connsiteX5" fmla="*/ 1878201 w 8405403"/>
              <a:gd name="connsiteY5" fmla="*/ 5018511 h 5019140"/>
              <a:gd name="connsiteX6" fmla="*/ 1698824 w 8405403"/>
              <a:gd name="connsiteY6" fmla="*/ 5010507 h 5019140"/>
              <a:gd name="connsiteX7" fmla="*/ 0 w 8405403"/>
              <a:gd name="connsiteY7" fmla="*/ 3347028 h 5019140"/>
              <a:gd name="connsiteX8" fmla="*/ 844 w 8405403"/>
              <a:gd name="connsiteY8" fmla="*/ 3332267 h 5019140"/>
              <a:gd name="connsiteX9" fmla="*/ 0 w 8405403"/>
              <a:gd name="connsiteY9" fmla="*/ 3332267 h 5019140"/>
              <a:gd name="connsiteX10" fmla="*/ 0 w 8405403"/>
              <a:gd name="connsiteY10" fmla="*/ 1 h 5019140"/>
              <a:gd name="connsiteX11" fmla="*/ 1878201 w 8405403"/>
              <a:gd name="connsiteY11" fmla="*/ 1 h 5019140"/>
              <a:gd name="connsiteX0" fmla="*/ 1878201 w 11283775"/>
              <a:gd name="connsiteY0" fmla="*/ 0 h 5019140"/>
              <a:gd name="connsiteX1" fmla="*/ 11283775 w 11283775"/>
              <a:gd name="connsiteY1" fmla="*/ 15903 h 5019140"/>
              <a:gd name="connsiteX2" fmla="*/ 8405403 w 11283775"/>
              <a:gd name="connsiteY2" fmla="*/ 5019140 h 5019140"/>
              <a:gd name="connsiteX3" fmla="*/ 1892301 w 11283775"/>
              <a:gd name="connsiteY3" fmla="*/ 5019140 h 5019140"/>
              <a:gd name="connsiteX4" fmla="*/ 1878201 w 11283775"/>
              <a:gd name="connsiteY4" fmla="*/ 5019140 h 5019140"/>
              <a:gd name="connsiteX5" fmla="*/ 1878201 w 11283775"/>
              <a:gd name="connsiteY5" fmla="*/ 5018511 h 5019140"/>
              <a:gd name="connsiteX6" fmla="*/ 1698824 w 11283775"/>
              <a:gd name="connsiteY6" fmla="*/ 5010507 h 5019140"/>
              <a:gd name="connsiteX7" fmla="*/ 0 w 11283775"/>
              <a:gd name="connsiteY7" fmla="*/ 3347028 h 5019140"/>
              <a:gd name="connsiteX8" fmla="*/ 844 w 11283775"/>
              <a:gd name="connsiteY8" fmla="*/ 3332267 h 5019140"/>
              <a:gd name="connsiteX9" fmla="*/ 0 w 11283775"/>
              <a:gd name="connsiteY9" fmla="*/ 3332267 h 5019140"/>
              <a:gd name="connsiteX10" fmla="*/ 0 w 11283775"/>
              <a:gd name="connsiteY10" fmla="*/ 1 h 5019140"/>
              <a:gd name="connsiteX11" fmla="*/ 1878201 w 11283775"/>
              <a:gd name="connsiteY11" fmla="*/ 1 h 5019140"/>
              <a:gd name="connsiteX12" fmla="*/ 1878201 w 11283775"/>
              <a:gd name="connsiteY12" fmla="*/ 0 h 5019140"/>
              <a:gd name="connsiteX0" fmla="*/ 1878201 w 11292710"/>
              <a:gd name="connsiteY0" fmla="*/ 0 h 5019140"/>
              <a:gd name="connsiteX1" fmla="*/ 11292710 w 11292710"/>
              <a:gd name="connsiteY1" fmla="*/ 12924 h 5019140"/>
              <a:gd name="connsiteX2" fmla="*/ 8405403 w 11292710"/>
              <a:gd name="connsiteY2" fmla="*/ 5019140 h 5019140"/>
              <a:gd name="connsiteX3" fmla="*/ 1892301 w 11292710"/>
              <a:gd name="connsiteY3" fmla="*/ 5019140 h 5019140"/>
              <a:gd name="connsiteX4" fmla="*/ 1878201 w 11292710"/>
              <a:gd name="connsiteY4" fmla="*/ 5019140 h 5019140"/>
              <a:gd name="connsiteX5" fmla="*/ 1878201 w 11292710"/>
              <a:gd name="connsiteY5" fmla="*/ 5018511 h 5019140"/>
              <a:gd name="connsiteX6" fmla="*/ 1698824 w 11292710"/>
              <a:gd name="connsiteY6" fmla="*/ 5010507 h 5019140"/>
              <a:gd name="connsiteX7" fmla="*/ 0 w 11292710"/>
              <a:gd name="connsiteY7" fmla="*/ 3347028 h 5019140"/>
              <a:gd name="connsiteX8" fmla="*/ 844 w 11292710"/>
              <a:gd name="connsiteY8" fmla="*/ 3332267 h 5019140"/>
              <a:gd name="connsiteX9" fmla="*/ 0 w 11292710"/>
              <a:gd name="connsiteY9" fmla="*/ 3332267 h 5019140"/>
              <a:gd name="connsiteX10" fmla="*/ 0 w 11292710"/>
              <a:gd name="connsiteY10" fmla="*/ 1 h 5019140"/>
              <a:gd name="connsiteX11" fmla="*/ 1878201 w 11292710"/>
              <a:gd name="connsiteY11" fmla="*/ 1 h 5019140"/>
              <a:gd name="connsiteX12" fmla="*/ 1878201 w 11292710"/>
              <a:gd name="connsiteY12" fmla="*/ 0 h 5019140"/>
              <a:gd name="connsiteX0" fmla="*/ 1878201 w 11292710"/>
              <a:gd name="connsiteY0" fmla="*/ 0 h 5019139"/>
              <a:gd name="connsiteX1" fmla="*/ 11292710 w 11292710"/>
              <a:gd name="connsiteY1" fmla="*/ 12923 h 5019139"/>
              <a:gd name="connsiteX2" fmla="*/ 8405403 w 11292710"/>
              <a:gd name="connsiteY2" fmla="*/ 5019139 h 5019139"/>
              <a:gd name="connsiteX3" fmla="*/ 1892301 w 11292710"/>
              <a:gd name="connsiteY3" fmla="*/ 5019139 h 5019139"/>
              <a:gd name="connsiteX4" fmla="*/ 1878201 w 11292710"/>
              <a:gd name="connsiteY4" fmla="*/ 5019139 h 5019139"/>
              <a:gd name="connsiteX5" fmla="*/ 1878201 w 11292710"/>
              <a:gd name="connsiteY5" fmla="*/ 5018510 h 5019139"/>
              <a:gd name="connsiteX6" fmla="*/ 1698824 w 11292710"/>
              <a:gd name="connsiteY6" fmla="*/ 5010506 h 5019139"/>
              <a:gd name="connsiteX7" fmla="*/ 0 w 11292710"/>
              <a:gd name="connsiteY7" fmla="*/ 3347027 h 5019139"/>
              <a:gd name="connsiteX8" fmla="*/ 844 w 11292710"/>
              <a:gd name="connsiteY8" fmla="*/ 3332266 h 5019139"/>
              <a:gd name="connsiteX9" fmla="*/ 0 w 11292710"/>
              <a:gd name="connsiteY9" fmla="*/ 3332266 h 5019139"/>
              <a:gd name="connsiteX10" fmla="*/ 0 w 11292710"/>
              <a:gd name="connsiteY10" fmla="*/ 0 h 5019139"/>
              <a:gd name="connsiteX11" fmla="*/ 1878201 w 11292710"/>
              <a:gd name="connsiteY11" fmla="*/ 0 h 5019139"/>
              <a:gd name="connsiteX0" fmla="*/ 0 w 11292710"/>
              <a:gd name="connsiteY0" fmla="*/ 0 h 5019139"/>
              <a:gd name="connsiteX1" fmla="*/ 11292710 w 11292710"/>
              <a:gd name="connsiteY1" fmla="*/ 12923 h 5019139"/>
              <a:gd name="connsiteX2" fmla="*/ 8405403 w 11292710"/>
              <a:gd name="connsiteY2" fmla="*/ 5019139 h 5019139"/>
              <a:gd name="connsiteX3" fmla="*/ 1892301 w 11292710"/>
              <a:gd name="connsiteY3" fmla="*/ 5019139 h 5019139"/>
              <a:gd name="connsiteX4" fmla="*/ 1878201 w 11292710"/>
              <a:gd name="connsiteY4" fmla="*/ 5019139 h 5019139"/>
              <a:gd name="connsiteX5" fmla="*/ 1878201 w 11292710"/>
              <a:gd name="connsiteY5" fmla="*/ 5018510 h 5019139"/>
              <a:gd name="connsiteX6" fmla="*/ 1698824 w 11292710"/>
              <a:gd name="connsiteY6" fmla="*/ 5010506 h 5019139"/>
              <a:gd name="connsiteX7" fmla="*/ 0 w 11292710"/>
              <a:gd name="connsiteY7" fmla="*/ 3347027 h 5019139"/>
              <a:gd name="connsiteX8" fmla="*/ 844 w 11292710"/>
              <a:gd name="connsiteY8" fmla="*/ 3332266 h 5019139"/>
              <a:gd name="connsiteX9" fmla="*/ 0 w 11292710"/>
              <a:gd name="connsiteY9" fmla="*/ 3332266 h 5019139"/>
              <a:gd name="connsiteX10" fmla="*/ 0 w 11292710"/>
              <a:gd name="connsiteY10" fmla="*/ 0 h 5019139"/>
              <a:gd name="connsiteX0" fmla="*/ 0 w 11295689"/>
              <a:gd name="connsiteY0" fmla="*/ 0 h 5019139"/>
              <a:gd name="connsiteX1" fmla="*/ 11295689 w 11295689"/>
              <a:gd name="connsiteY1" fmla="*/ 12923 h 5019139"/>
              <a:gd name="connsiteX2" fmla="*/ 8408382 w 11295689"/>
              <a:gd name="connsiteY2" fmla="*/ 5019139 h 5019139"/>
              <a:gd name="connsiteX3" fmla="*/ 1895280 w 11295689"/>
              <a:gd name="connsiteY3" fmla="*/ 5019139 h 5019139"/>
              <a:gd name="connsiteX4" fmla="*/ 1881180 w 11295689"/>
              <a:gd name="connsiteY4" fmla="*/ 5019139 h 5019139"/>
              <a:gd name="connsiteX5" fmla="*/ 1881180 w 11295689"/>
              <a:gd name="connsiteY5" fmla="*/ 5018510 h 5019139"/>
              <a:gd name="connsiteX6" fmla="*/ 1701803 w 11295689"/>
              <a:gd name="connsiteY6" fmla="*/ 5010506 h 5019139"/>
              <a:gd name="connsiteX7" fmla="*/ 2979 w 11295689"/>
              <a:gd name="connsiteY7" fmla="*/ 3347027 h 5019139"/>
              <a:gd name="connsiteX8" fmla="*/ 3823 w 11295689"/>
              <a:gd name="connsiteY8" fmla="*/ 3332266 h 5019139"/>
              <a:gd name="connsiteX9" fmla="*/ 2979 w 11295689"/>
              <a:gd name="connsiteY9" fmla="*/ 3332266 h 5019139"/>
              <a:gd name="connsiteX10" fmla="*/ 0 w 11295689"/>
              <a:gd name="connsiteY10" fmla="*/ 0 h 5019139"/>
              <a:gd name="connsiteX0" fmla="*/ 0 w 11295689"/>
              <a:gd name="connsiteY0" fmla="*/ 0 h 5022117"/>
              <a:gd name="connsiteX1" fmla="*/ 11295689 w 11295689"/>
              <a:gd name="connsiteY1" fmla="*/ 15901 h 5022117"/>
              <a:gd name="connsiteX2" fmla="*/ 8408382 w 11295689"/>
              <a:gd name="connsiteY2" fmla="*/ 5022117 h 5022117"/>
              <a:gd name="connsiteX3" fmla="*/ 1895280 w 11295689"/>
              <a:gd name="connsiteY3" fmla="*/ 5022117 h 5022117"/>
              <a:gd name="connsiteX4" fmla="*/ 1881180 w 11295689"/>
              <a:gd name="connsiteY4" fmla="*/ 5022117 h 5022117"/>
              <a:gd name="connsiteX5" fmla="*/ 1881180 w 11295689"/>
              <a:gd name="connsiteY5" fmla="*/ 5021488 h 5022117"/>
              <a:gd name="connsiteX6" fmla="*/ 1701803 w 11295689"/>
              <a:gd name="connsiteY6" fmla="*/ 5013484 h 5022117"/>
              <a:gd name="connsiteX7" fmla="*/ 2979 w 11295689"/>
              <a:gd name="connsiteY7" fmla="*/ 3350005 h 5022117"/>
              <a:gd name="connsiteX8" fmla="*/ 3823 w 11295689"/>
              <a:gd name="connsiteY8" fmla="*/ 3335244 h 5022117"/>
              <a:gd name="connsiteX9" fmla="*/ 2979 w 11295689"/>
              <a:gd name="connsiteY9" fmla="*/ 3335244 h 5022117"/>
              <a:gd name="connsiteX10" fmla="*/ 0 w 11295689"/>
              <a:gd name="connsiteY10" fmla="*/ 0 h 5022117"/>
              <a:gd name="connsiteX0" fmla="*/ 0 w 11295689"/>
              <a:gd name="connsiteY0" fmla="*/ 0 h 5022117"/>
              <a:gd name="connsiteX1" fmla="*/ 11295689 w 11295689"/>
              <a:gd name="connsiteY1" fmla="*/ 15901 h 5022117"/>
              <a:gd name="connsiteX2" fmla="*/ 8408382 w 11295689"/>
              <a:gd name="connsiteY2" fmla="*/ 5022117 h 5022117"/>
              <a:gd name="connsiteX3" fmla="*/ 1895280 w 11295689"/>
              <a:gd name="connsiteY3" fmla="*/ 5022117 h 5022117"/>
              <a:gd name="connsiteX4" fmla="*/ 1881180 w 11295689"/>
              <a:gd name="connsiteY4" fmla="*/ 5022117 h 5022117"/>
              <a:gd name="connsiteX5" fmla="*/ 1881180 w 11295689"/>
              <a:gd name="connsiteY5" fmla="*/ 5021488 h 5022117"/>
              <a:gd name="connsiteX6" fmla="*/ 1701803 w 11295689"/>
              <a:gd name="connsiteY6" fmla="*/ 5013484 h 5022117"/>
              <a:gd name="connsiteX7" fmla="*/ 2979 w 11295689"/>
              <a:gd name="connsiteY7" fmla="*/ 3350005 h 5022117"/>
              <a:gd name="connsiteX8" fmla="*/ 3823 w 11295689"/>
              <a:gd name="connsiteY8" fmla="*/ 3335244 h 5022117"/>
              <a:gd name="connsiteX9" fmla="*/ 2979 w 11295689"/>
              <a:gd name="connsiteY9" fmla="*/ 3335244 h 5022117"/>
              <a:gd name="connsiteX10" fmla="*/ 0 w 11295689"/>
              <a:gd name="connsiteY10" fmla="*/ 0 h 5022117"/>
              <a:gd name="connsiteX0" fmla="*/ 0 w 11295689"/>
              <a:gd name="connsiteY0" fmla="*/ 0 h 5007225"/>
              <a:gd name="connsiteX1" fmla="*/ 11295689 w 11295689"/>
              <a:gd name="connsiteY1" fmla="*/ 1009 h 5007225"/>
              <a:gd name="connsiteX2" fmla="*/ 8408382 w 11295689"/>
              <a:gd name="connsiteY2" fmla="*/ 5007225 h 5007225"/>
              <a:gd name="connsiteX3" fmla="*/ 1895280 w 11295689"/>
              <a:gd name="connsiteY3" fmla="*/ 5007225 h 5007225"/>
              <a:gd name="connsiteX4" fmla="*/ 1881180 w 11295689"/>
              <a:gd name="connsiteY4" fmla="*/ 5007225 h 5007225"/>
              <a:gd name="connsiteX5" fmla="*/ 1881180 w 11295689"/>
              <a:gd name="connsiteY5" fmla="*/ 5006596 h 5007225"/>
              <a:gd name="connsiteX6" fmla="*/ 1701803 w 11295689"/>
              <a:gd name="connsiteY6" fmla="*/ 4998592 h 5007225"/>
              <a:gd name="connsiteX7" fmla="*/ 2979 w 11295689"/>
              <a:gd name="connsiteY7" fmla="*/ 3335113 h 5007225"/>
              <a:gd name="connsiteX8" fmla="*/ 3823 w 11295689"/>
              <a:gd name="connsiteY8" fmla="*/ 3320352 h 5007225"/>
              <a:gd name="connsiteX9" fmla="*/ 2979 w 11295689"/>
              <a:gd name="connsiteY9" fmla="*/ 3320352 h 5007225"/>
              <a:gd name="connsiteX10" fmla="*/ 0 w 11295689"/>
              <a:gd name="connsiteY10" fmla="*/ 0 h 5007225"/>
              <a:gd name="connsiteX0" fmla="*/ 0 w 11295689"/>
              <a:gd name="connsiteY0" fmla="*/ 0 h 5007225"/>
              <a:gd name="connsiteX1" fmla="*/ 11295689 w 11295689"/>
              <a:gd name="connsiteY1" fmla="*/ 1009 h 5007225"/>
              <a:gd name="connsiteX2" fmla="*/ 11294550 w 11295689"/>
              <a:gd name="connsiteY2" fmla="*/ 5001268 h 5007225"/>
              <a:gd name="connsiteX3" fmla="*/ 1895280 w 11295689"/>
              <a:gd name="connsiteY3" fmla="*/ 5007225 h 5007225"/>
              <a:gd name="connsiteX4" fmla="*/ 1881180 w 11295689"/>
              <a:gd name="connsiteY4" fmla="*/ 5007225 h 5007225"/>
              <a:gd name="connsiteX5" fmla="*/ 1881180 w 11295689"/>
              <a:gd name="connsiteY5" fmla="*/ 5006596 h 5007225"/>
              <a:gd name="connsiteX6" fmla="*/ 1701803 w 11295689"/>
              <a:gd name="connsiteY6" fmla="*/ 4998592 h 5007225"/>
              <a:gd name="connsiteX7" fmla="*/ 2979 w 11295689"/>
              <a:gd name="connsiteY7" fmla="*/ 3335113 h 5007225"/>
              <a:gd name="connsiteX8" fmla="*/ 3823 w 11295689"/>
              <a:gd name="connsiteY8" fmla="*/ 3320352 h 5007225"/>
              <a:gd name="connsiteX9" fmla="*/ 2979 w 11295689"/>
              <a:gd name="connsiteY9" fmla="*/ 3320352 h 5007225"/>
              <a:gd name="connsiteX10" fmla="*/ 0 w 11295689"/>
              <a:gd name="connsiteY10" fmla="*/ 0 h 5007225"/>
              <a:gd name="connsiteX0" fmla="*/ 0 w 11299336"/>
              <a:gd name="connsiteY0" fmla="*/ 0 h 5007225"/>
              <a:gd name="connsiteX1" fmla="*/ 11295689 w 11299336"/>
              <a:gd name="connsiteY1" fmla="*/ 1009 h 5007225"/>
              <a:gd name="connsiteX2" fmla="*/ 11299313 w 11299336"/>
              <a:gd name="connsiteY2" fmla="*/ 5006031 h 5007225"/>
              <a:gd name="connsiteX3" fmla="*/ 1895280 w 11299336"/>
              <a:gd name="connsiteY3" fmla="*/ 5007225 h 5007225"/>
              <a:gd name="connsiteX4" fmla="*/ 1881180 w 11299336"/>
              <a:gd name="connsiteY4" fmla="*/ 5007225 h 5007225"/>
              <a:gd name="connsiteX5" fmla="*/ 1881180 w 11299336"/>
              <a:gd name="connsiteY5" fmla="*/ 5006596 h 5007225"/>
              <a:gd name="connsiteX6" fmla="*/ 1701803 w 11299336"/>
              <a:gd name="connsiteY6" fmla="*/ 4998592 h 5007225"/>
              <a:gd name="connsiteX7" fmla="*/ 2979 w 11299336"/>
              <a:gd name="connsiteY7" fmla="*/ 3335113 h 5007225"/>
              <a:gd name="connsiteX8" fmla="*/ 3823 w 11299336"/>
              <a:gd name="connsiteY8" fmla="*/ 3320352 h 5007225"/>
              <a:gd name="connsiteX9" fmla="*/ 2979 w 11299336"/>
              <a:gd name="connsiteY9" fmla="*/ 3320352 h 5007225"/>
              <a:gd name="connsiteX10" fmla="*/ 0 w 11299336"/>
              <a:gd name="connsiteY10" fmla="*/ 0 h 5007225"/>
              <a:gd name="connsiteX0" fmla="*/ 0 w 11299336"/>
              <a:gd name="connsiteY0" fmla="*/ 0 h 5007225"/>
              <a:gd name="connsiteX1" fmla="*/ 11295689 w 11299336"/>
              <a:gd name="connsiteY1" fmla="*/ 1009 h 5007225"/>
              <a:gd name="connsiteX2" fmla="*/ 11299313 w 11299336"/>
              <a:gd name="connsiteY2" fmla="*/ 5006031 h 5007225"/>
              <a:gd name="connsiteX3" fmla="*/ 1895280 w 11299336"/>
              <a:gd name="connsiteY3" fmla="*/ 5007225 h 5007225"/>
              <a:gd name="connsiteX4" fmla="*/ 1881180 w 11299336"/>
              <a:gd name="connsiteY4" fmla="*/ 5007225 h 5007225"/>
              <a:gd name="connsiteX5" fmla="*/ 1881180 w 11299336"/>
              <a:gd name="connsiteY5" fmla="*/ 5006596 h 5007225"/>
              <a:gd name="connsiteX6" fmla="*/ 1701803 w 11299336"/>
              <a:gd name="connsiteY6" fmla="*/ 4998592 h 5007225"/>
              <a:gd name="connsiteX7" fmla="*/ 2979 w 11299336"/>
              <a:gd name="connsiteY7" fmla="*/ 3335113 h 5007225"/>
              <a:gd name="connsiteX8" fmla="*/ 3823 w 11299336"/>
              <a:gd name="connsiteY8" fmla="*/ 3320352 h 5007225"/>
              <a:gd name="connsiteX9" fmla="*/ 2979 w 11299336"/>
              <a:gd name="connsiteY9" fmla="*/ 3320352 h 5007225"/>
              <a:gd name="connsiteX10" fmla="*/ 0 w 11299336"/>
              <a:gd name="connsiteY10" fmla="*/ 0 h 5007225"/>
              <a:gd name="connsiteX0" fmla="*/ 0 w 11328452"/>
              <a:gd name="connsiteY0" fmla="*/ 0 h 5007225"/>
              <a:gd name="connsiteX1" fmla="*/ 11328452 w 11328452"/>
              <a:gd name="connsiteY1" fmla="*/ 3988 h 5007225"/>
              <a:gd name="connsiteX2" fmla="*/ 11299313 w 11328452"/>
              <a:gd name="connsiteY2" fmla="*/ 5006031 h 5007225"/>
              <a:gd name="connsiteX3" fmla="*/ 1895280 w 11328452"/>
              <a:gd name="connsiteY3" fmla="*/ 5007225 h 5007225"/>
              <a:gd name="connsiteX4" fmla="*/ 1881180 w 11328452"/>
              <a:gd name="connsiteY4" fmla="*/ 5007225 h 5007225"/>
              <a:gd name="connsiteX5" fmla="*/ 1881180 w 11328452"/>
              <a:gd name="connsiteY5" fmla="*/ 5006596 h 5007225"/>
              <a:gd name="connsiteX6" fmla="*/ 1701803 w 11328452"/>
              <a:gd name="connsiteY6" fmla="*/ 4998592 h 5007225"/>
              <a:gd name="connsiteX7" fmla="*/ 2979 w 11328452"/>
              <a:gd name="connsiteY7" fmla="*/ 3335113 h 5007225"/>
              <a:gd name="connsiteX8" fmla="*/ 3823 w 11328452"/>
              <a:gd name="connsiteY8" fmla="*/ 3320352 h 5007225"/>
              <a:gd name="connsiteX9" fmla="*/ 2979 w 11328452"/>
              <a:gd name="connsiteY9" fmla="*/ 3320352 h 5007225"/>
              <a:gd name="connsiteX10" fmla="*/ 0 w 11328452"/>
              <a:gd name="connsiteY10" fmla="*/ 0 h 5007225"/>
              <a:gd name="connsiteX0" fmla="*/ 0 w 11329163"/>
              <a:gd name="connsiteY0" fmla="*/ 0 h 5011988"/>
              <a:gd name="connsiteX1" fmla="*/ 11328452 w 11329163"/>
              <a:gd name="connsiteY1" fmla="*/ 3988 h 5011988"/>
              <a:gd name="connsiteX2" fmla="*/ 11329098 w 11329163"/>
              <a:gd name="connsiteY2" fmla="*/ 5011988 h 5011988"/>
              <a:gd name="connsiteX3" fmla="*/ 1895280 w 11329163"/>
              <a:gd name="connsiteY3" fmla="*/ 5007225 h 5011988"/>
              <a:gd name="connsiteX4" fmla="*/ 1881180 w 11329163"/>
              <a:gd name="connsiteY4" fmla="*/ 5007225 h 5011988"/>
              <a:gd name="connsiteX5" fmla="*/ 1881180 w 11329163"/>
              <a:gd name="connsiteY5" fmla="*/ 5006596 h 5011988"/>
              <a:gd name="connsiteX6" fmla="*/ 1701803 w 11329163"/>
              <a:gd name="connsiteY6" fmla="*/ 4998592 h 5011988"/>
              <a:gd name="connsiteX7" fmla="*/ 2979 w 11329163"/>
              <a:gd name="connsiteY7" fmla="*/ 3335113 h 5011988"/>
              <a:gd name="connsiteX8" fmla="*/ 3823 w 11329163"/>
              <a:gd name="connsiteY8" fmla="*/ 3320352 h 5011988"/>
              <a:gd name="connsiteX9" fmla="*/ 2979 w 11329163"/>
              <a:gd name="connsiteY9" fmla="*/ 3320352 h 5011988"/>
              <a:gd name="connsiteX10" fmla="*/ 0 w 11329163"/>
              <a:gd name="connsiteY10" fmla="*/ 0 h 5011988"/>
              <a:gd name="connsiteX0" fmla="*/ 0 w 11329163"/>
              <a:gd name="connsiteY0" fmla="*/ 0 h 5011988"/>
              <a:gd name="connsiteX1" fmla="*/ 11328452 w 11329163"/>
              <a:gd name="connsiteY1" fmla="*/ 3988 h 5011988"/>
              <a:gd name="connsiteX2" fmla="*/ 11329098 w 11329163"/>
              <a:gd name="connsiteY2" fmla="*/ 5011988 h 5011988"/>
              <a:gd name="connsiteX3" fmla="*/ 1895280 w 11329163"/>
              <a:gd name="connsiteY3" fmla="*/ 5007225 h 5011988"/>
              <a:gd name="connsiteX4" fmla="*/ 1881180 w 11329163"/>
              <a:gd name="connsiteY4" fmla="*/ 5007225 h 5011988"/>
              <a:gd name="connsiteX5" fmla="*/ 1881180 w 11329163"/>
              <a:gd name="connsiteY5" fmla="*/ 5006596 h 5011988"/>
              <a:gd name="connsiteX6" fmla="*/ 1701803 w 11329163"/>
              <a:gd name="connsiteY6" fmla="*/ 4998592 h 5011988"/>
              <a:gd name="connsiteX7" fmla="*/ 2979 w 11329163"/>
              <a:gd name="connsiteY7" fmla="*/ 3335113 h 5011988"/>
              <a:gd name="connsiteX8" fmla="*/ 3823 w 11329163"/>
              <a:gd name="connsiteY8" fmla="*/ 3320352 h 5011988"/>
              <a:gd name="connsiteX9" fmla="*/ 2979 w 11329163"/>
              <a:gd name="connsiteY9" fmla="*/ 3320352 h 5011988"/>
              <a:gd name="connsiteX10" fmla="*/ 0 w 11329163"/>
              <a:gd name="connsiteY10" fmla="*/ 0 h 5011988"/>
              <a:gd name="connsiteX0" fmla="*/ 0 w 11329163"/>
              <a:gd name="connsiteY0" fmla="*/ 0 h 5011988"/>
              <a:gd name="connsiteX1" fmla="*/ 11328452 w 11329163"/>
              <a:gd name="connsiteY1" fmla="*/ 3988 h 5011988"/>
              <a:gd name="connsiteX2" fmla="*/ 11329098 w 11329163"/>
              <a:gd name="connsiteY2" fmla="*/ 5011988 h 5011988"/>
              <a:gd name="connsiteX3" fmla="*/ 1895280 w 11329163"/>
              <a:gd name="connsiteY3" fmla="*/ 5007225 h 5011988"/>
              <a:gd name="connsiteX4" fmla="*/ 1881180 w 11329163"/>
              <a:gd name="connsiteY4" fmla="*/ 5007225 h 5011988"/>
              <a:gd name="connsiteX5" fmla="*/ 1881180 w 11329163"/>
              <a:gd name="connsiteY5" fmla="*/ 5006596 h 5011988"/>
              <a:gd name="connsiteX6" fmla="*/ 1701803 w 11329163"/>
              <a:gd name="connsiteY6" fmla="*/ 4998592 h 5011988"/>
              <a:gd name="connsiteX7" fmla="*/ 2979 w 11329163"/>
              <a:gd name="connsiteY7" fmla="*/ 3335113 h 5011988"/>
              <a:gd name="connsiteX8" fmla="*/ 3823 w 11329163"/>
              <a:gd name="connsiteY8" fmla="*/ 3320352 h 5011988"/>
              <a:gd name="connsiteX9" fmla="*/ 2979 w 11329163"/>
              <a:gd name="connsiteY9" fmla="*/ 3320352 h 5011988"/>
              <a:gd name="connsiteX10" fmla="*/ 0 w 11329163"/>
              <a:gd name="connsiteY10" fmla="*/ 0 h 5011988"/>
              <a:gd name="connsiteX0" fmla="*/ 0 w 11329163"/>
              <a:gd name="connsiteY0" fmla="*/ 0 h 5007225"/>
              <a:gd name="connsiteX1" fmla="*/ 11328452 w 11329163"/>
              <a:gd name="connsiteY1" fmla="*/ 3988 h 5007225"/>
              <a:gd name="connsiteX2" fmla="*/ 11329098 w 11329163"/>
              <a:gd name="connsiteY2" fmla="*/ 5006031 h 5007225"/>
              <a:gd name="connsiteX3" fmla="*/ 1895280 w 11329163"/>
              <a:gd name="connsiteY3" fmla="*/ 5007225 h 5007225"/>
              <a:gd name="connsiteX4" fmla="*/ 1881180 w 11329163"/>
              <a:gd name="connsiteY4" fmla="*/ 5007225 h 5007225"/>
              <a:gd name="connsiteX5" fmla="*/ 1881180 w 11329163"/>
              <a:gd name="connsiteY5" fmla="*/ 5006596 h 5007225"/>
              <a:gd name="connsiteX6" fmla="*/ 1701803 w 11329163"/>
              <a:gd name="connsiteY6" fmla="*/ 4998592 h 5007225"/>
              <a:gd name="connsiteX7" fmla="*/ 2979 w 11329163"/>
              <a:gd name="connsiteY7" fmla="*/ 3335113 h 5007225"/>
              <a:gd name="connsiteX8" fmla="*/ 3823 w 11329163"/>
              <a:gd name="connsiteY8" fmla="*/ 3320352 h 5007225"/>
              <a:gd name="connsiteX9" fmla="*/ 2979 w 11329163"/>
              <a:gd name="connsiteY9" fmla="*/ 3320352 h 5007225"/>
              <a:gd name="connsiteX10" fmla="*/ 0 w 11329163"/>
              <a:gd name="connsiteY10" fmla="*/ 0 h 500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9163" h="5007225">
                <a:moveTo>
                  <a:pt x="0" y="0"/>
                </a:moveTo>
                <a:lnTo>
                  <a:pt x="11328452" y="3988"/>
                </a:lnTo>
                <a:cubicBezTo>
                  <a:pt x="11328072" y="1670741"/>
                  <a:pt x="11329478" y="3339278"/>
                  <a:pt x="11329098" y="5006031"/>
                </a:cubicBezTo>
                <a:lnTo>
                  <a:pt x="1895280" y="5007225"/>
                </a:lnTo>
                <a:lnTo>
                  <a:pt x="1881180" y="5007225"/>
                </a:lnTo>
                <a:lnTo>
                  <a:pt x="1881180" y="5006596"/>
                </a:lnTo>
                <a:lnTo>
                  <a:pt x="1701803" y="4998592"/>
                </a:lnTo>
                <a:cubicBezTo>
                  <a:pt x="747599" y="4912963"/>
                  <a:pt x="2979" y="4200878"/>
                  <a:pt x="2979" y="3335113"/>
                </a:cubicBezTo>
                <a:cubicBezTo>
                  <a:pt x="3260" y="3330193"/>
                  <a:pt x="3542" y="3325272"/>
                  <a:pt x="3823" y="3320352"/>
                </a:cubicBezTo>
                <a:lnTo>
                  <a:pt x="2979" y="3320352"/>
                </a:lnTo>
                <a:lnTo>
                  <a:pt x="0" y="0"/>
                </a:lnTo>
                <a:close/>
              </a:path>
            </a:pathLst>
          </a:cu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de-DE" sz="1200" dirty="0">
              <a:latin typeface="Corbel" charset="0"/>
              <a:ea typeface="Corbel" charset="0"/>
              <a:cs typeface="Corbel" charset="0"/>
            </a:endParaRPr>
          </a:p>
        </p:txBody>
      </p:sp>
      <p:sp>
        <p:nvSpPr>
          <p:cNvPr id="2" name="Title 1"/>
          <p:cNvSpPr>
            <a:spLocks noGrp="1"/>
          </p:cNvSpPr>
          <p:nvPr>
            <p:ph type="ctrTitle" hasCustomPrompt="1"/>
          </p:nvPr>
        </p:nvSpPr>
        <p:spPr>
          <a:xfrm>
            <a:off x="1134003" y="2706514"/>
            <a:ext cx="6588919" cy="1282323"/>
          </a:xfrm>
          <a:prstGeom prst="rect">
            <a:avLst/>
          </a:prstGeom>
        </p:spPr>
        <p:txBody>
          <a:bodyPr anchor="b">
            <a:noAutofit/>
          </a:bodyPr>
          <a:lstStyle>
            <a:lvl1pPr algn="l">
              <a:defRPr sz="2100">
                <a:solidFill>
                  <a:schemeClr val="bg1"/>
                </a:solidFill>
                <a:latin typeface="Corbel" panose="020B0503020204020204" pitchFamily="34" charset="0"/>
              </a:defRPr>
            </a:lvl1pPr>
          </a:lstStyle>
          <a:p>
            <a:r>
              <a:rPr lang="de-DE" dirty="0"/>
              <a:t>Titel/Thema</a:t>
            </a:r>
            <a:br>
              <a:rPr lang="de-DE" dirty="0"/>
            </a:br>
            <a:r>
              <a:rPr lang="de-DE" dirty="0"/>
              <a:t>Hier steht die Überschrift bzw. das Thema </a:t>
            </a:r>
            <a:br>
              <a:rPr lang="de-DE" dirty="0"/>
            </a:br>
            <a:r>
              <a:rPr lang="de-DE" dirty="0"/>
              <a:t>der Veranstaltung oder des Vortrages</a:t>
            </a:r>
            <a:endParaRPr lang="en-US" dirty="0"/>
          </a:p>
        </p:txBody>
      </p:sp>
      <p:sp>
        <p:nvSpPr>
          <p:cNvPr id="3" name="Subtitle 2"/>
          <p:cNvSpPr>
            <a:spLocks noGrp="1"/>
          </p:cNvSpPr>
          <p:nvPr>
            <p:ph type="subTitle" idx="1" hasCustomPrompt="1"/>
          </p:nvPr>
        </p:nvSpPr>
        <p:spPr>
          <a:xfrm>
            <a:off x="1134003" y="4356788"/>
            <a:ext cx="6588919" cy="1059769"/>
          </a:xfrm>
        </p:spPr>
        <p:txBody>
          <a:bodyPr>
            <a:normAutofit/>
          </a:bodyPr>
          <a:lstStyle>
            <a:lvl1pPr marL="0" indent="0" algn="l">
              <a:buNone/>
              <a:defRPr sz="1200">
                <a:solidFill>
                  <a:schemeClr val="bg1"/>
                </a:solidFill>
                <a:latin typeface="Corbel" panose="020B0503020204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de-DE" dirty="0"/>
              <a:t>Falls nötig können hier Zusatzinfos platziert werden z.B.</a:t>
            </a:r>
            <a:br>
              <a:rPr lang="de-DE" dirty="0"/>
            </a:br>
            <a:r>
              <a:rPr lang="de-DE" dirty="0"/>
              <a:t>Name des Vortragenden, Ort, Datum</a:t>
            </a:r>
          </a:p>
        </p:txBody>
      </p:sp>
      <p:pic>
        <p:nvPicPr>
          <p:cNvPr id="7" name="Grafik 6" descr="Ein Bild, das Text enthält.&#10;&#10;Automatisch generierte Beschreibung">
            <a:extLst>
              <a:ext uri="{FF2B5EF4-FFF2-40B4-BE49-F238E27FC236}">
                <a16:creationId xmlns:a16="http://schemas.microsoft.com/office/drawing/2014/main" id="{50A91DDA-19F3-4644-9D88-886FE7143F47}"/>
              </a:ext>
            </a:extLst>
          </p:cNvPr>
          <p:cNvPicPr>
            <a:picLocks noChangeAspect="1"/>
          </p:cNvPicPr>
          <p:nvPr userDrawn="1"/>
        </p:nvPicPr>
        <p:blipFill>
          <a:blip r:embed="rId2"/>
          <a:stretch>
            <a:fillRect/>
          </a:stretch>
        </p:blipFill>
        <p:spPr>
          <a:xfrm>
            <a:off x="7498830" y="5601266"/>
            <a:ext cx="1188000" cy="446197"/>
          </a:xfrm>
          <a:prstGeom prst="rect">
            <a:avLst/>
          </a:prstGeom>
        </p:spPr>
      </p:pic>
      <p:sp>
        <p:nvSpPr>
          <p:cNvPr id="8" name="Vertikaler Textplatzhalter 14">
            <a:extLst>
              <a:ext uri="{FF2B5EF4-FFF2-40B4-BE49-F238E27FC236}">
                <a16:creationId xmlns:a16="http://schemas.microsoft.com/office/drawing/2014/main" id="{C39D0902-7F00-4A10-8F83-26755856C169}"/>
              </a:ext>
            </a:extLst>
          </p:cNvPr>
          <p:cNvSpPr>
            <a:spLocks noGrp="1"/>
          </p:cNvSpPr>
          <p:nvPr>
            <p:ph type="body" orient="vert" sz="quarter" idx="10" hasCustomPrompt="1"/>
          </p:nvPr>
        </p:nvSpPr>
        <p:spPr>
          <a:xfrm rot="10800000">
            <a:off x="8563947" y="3420928"/>
            <a:ext cx="179785" cy="2014672"/>
          </a:xfrm>
          <a:prstGeom prst="rect">
            <a:avLst/>
          </a:prstGeom>
        </p:spPr>
        <p:txBody>
          <a:bodyPr vert="eaVert" anchor="ctr">
            <a:noAutofit/>
          </a:bodyPr>
          <a:lstStyle>
            <a:lvl1pPr marL="0" indent="0">
              <a:lnSpc>
                <a:spcPct val="100000"/>
              </a:lnSpc>
              <a:buNone/>
              <a:defRPr sz="750">
                <a:solidFill>
                  <a:schemeClr val="bg1"/>
                </a:solidFill>
                <a:latin typeface="Corbel" panose="020B0503020204020204" pitchFamily="34" charset="0"/>
              </a:defRPr>
            </a:lvl1pPr>
            <a:lvl2pPr marL="342892" indent="0">
              <a:buNone/>
              <a:defRPr/>
            </a:lvl2pPr>
          </a:lstStyle>
          <a:p>
            <a:pPr lvl="0"/>
            <a:r>
              <a:rPr lang="de-DE" dirty="0"/>
              <a:t>Stand: Monat/</a:t>
            </a:r>
            <a:r>
              <a:rPr lang="de-DE" sz="750" dirty="0">
                <a:solidFill>
                  <a:schemeClr val="bg1"/>
                </a:solidFill>
                <a:latin typeface="Corbel" panose="020B0503020204020204" pitchFamily="34" charset="0"/>
              </a:rPr>
              <a:t>20XX</a:t>
            </a:r>
            <a:endParaRPr lang="de-DE" dirty="0"/>
          </a:p>
        </p:txBody>
      </p:sp>
    </p:spTree>
    <p:extLst>
      <p:ext uri="{BB962C8B-B14F-4D97-AF65-F5344CB8AC3E}">
        <p14:creationId xmlns:p14="http://schemas.microsoft.com/office/powerpoint/2010/main" val="363784558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er+Text">
    <p:spTree>
      <p:nvGrpSpPr>
        <p:cNvPr id="1" name=""/>
        <p:cNvGrpSpPr/>
        <p:nvPr/>
      </p:nvGrpSpPr>
      <p:grpSpPr>
        <a:xfrm>
          <a:off x="0" y="0"/>
          <a:ext cx="0" cy="0"/>
          <a:chOff x="0" y="0"/>
          <a:chExt cx="0" cy="0"/>
        </a:xfrm>
      </p:grpSpPr>
      <p:sp>
        <p:nvSpPr>
          <p:cNvPr id="10" name="Textplatzhalter 6"/>
          <p:cNvSpPr>
            <a:spLocks noGrp="1"/>
          </p:cNvSpPr>
          <p:nvPr>
            <p:ph type="body" sz="quarter" idx="14" hasCustomPrompt="1"/>
          </p:nvPr>
        </p:nvSpPr>
        <p:spPr>
          <a:xfrm>
            <a:off x="351000" y="665431"/>
            <a:ext cx="6480000" cy="324000"/>
          </a:xfrm>
        </p:spPr>
        <p:txBody>
          <a:bodyPr lIns="0"/>
          <a:lstStyle>
            <a:lvl1pPr marL="0" indent="0">
              <a:buFontTx/>
              <a:buNone/>
              <a:defRPr>
                <a:solidFill>
                  <a:schemeClr val="tx1"/>
                </a:solidFill>
              </a:defRPr>
            </a:lvl1pPr>
          </a:lstStyle>
          <a:p>
            <a:r>
              <a:rPr lang="de-DE" sz="1200" dirty="0">
                <a:latin typeface="Corbel" charset="0"/>
                <a:ea typeface="Corbel" charset="0"/>
                <a:cs typeface="Corbel" charset="0"/>
              </a:rPr>
              <a:t>Kapitel | Thema oder Titel hinzufügen</a:t>
            </a:r>
          </a:p>
        </p:txBody>
      </p:sp>
      <p:sp>
        <p:nvSpPr>
          <p:cNvPr id="3" name="Inhaltsplatzhalter 2">
            <a:extLst>
              <a:ext uri="{FF2B5EF4-FFF2-40B4-BE49-F238E27FC236}">
                <a16:creationId xmlns:a16="http://schemas.microsoft.com/office/drawing/2014/main" id="{AEE2C5B1-9B41-4D6C-8F81-83D02D1916E0}"/>
              </a:ext>
            </a:extLst>
          </p:cNvPr>
          <p:cNvSpPr>
            <a:spLocks noGrp="1"/>
          </p:cNvSpPr>
          <p:nvPr>
            <p:ph sz="quarter" idx="15"/>
          </p:nvPr>
        </p:nvSpPr>
        <p:spPr>
          <a:xfrm>
            <a:off x="351000" y="1296000"/>
            <a:ext cx="4171500" cy="5004000"/>
          </a:xfrm>
        </p:spPr>
        <p:txBody>
          <a:bodyPr lIns="180000" rIns="180000"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2">
            <a:extLst>
              <a:ext uri="{FF2B5EF4-FFF2-40B4-BE49-F238E27FC236}">
                <a16:creationId xmlns:a16="http://schemas.microsoft.com/office/drawing/2014/main" id="{2E883AE3-1428-4239-A866-806D9ED848A5}"/>
              </a:ext>
            </a:extLst>
          </p:cNvPr>
          <p:cNvSpPr>
            <a:spLocks noGrp="1"/>
          </p:cNvSpPr>
          <p:nvPr>
            <p:ph sz="quarter" idx="16"/>
          </p:nvPr>
        </p:nvSpPr>
        <p:spPr>
          <a:xfrm>
            <a:off x="4657500" y="1296000"/>
            <a:ext cx="4171500" cy="5004000"/>
          </a:xfrm>
        </p:spPr>
        <p:txBody>
          <a:bodyPr lIns="180000" rIns="180000"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4E2938AC-4FCC-437E-8888-49FEA3312292}"/>
              </a:ext>
            </a:extLst>
          </p:cNvPr>
          <p:cNvSpPr>
            <a:spLocks noGrp="1"/>
          </p:cNvSpPr>
          <p:nvPr>
            <p:ph type="ftr" sz="quarter" idx="17"/>
          </p:nvPr>
        </p:nvSpPr>
        <p:spPr/>
        <p:txBody>
          <a:bodyPr/>
          <a:lstStyle/>
          <a:p>
            <a:r>
              <a:rPr lang="de-DE">
                <a:latin typeface="Corbel" charset="0"/>
                <a:ea typeface="Corbel" charset="0"/>
                <a:cs typeface="Corbel" charset="0"/>
              </a:rPr>
              <a:t>Präsentationstitel | Frau Prof. Beispiel-Mustermann | Klinik/Institut/Zentrum | Datum/Ort</a:t>
            </a:r>
            <a:endParaRPr lang="de-DE" dirty="0">
              <a:latin typeface="Corbel" charset="0"/>
              <a:ea typeface="Corbel" charset="0"/>
              <a:cs typeface="Corbel" charset="0"/>
            </a:endParaRPr>
          </a:p>
        </p:txBody>
      </p:sp>
      <p:sp>
        <p:nvSpPr>
          <p:cNvPr id="4" name="Foliennummernplatzhalter 3">
            <a:extLst>
              <a:ext uri="{FF2B5EF4-FFF2-40B4-BE49-F238E27FC236}">
                <a16:creationId xmlns:a16="http://schemas.microsoft.com/office/drawing/2014/main" id="{9D4838C6-6A0A-41E2-8C12-DB3451F26A39}"/>
              </a:ext>
            </a:extLst>
          </p:cNvPr>
          <p:cNvSpPr>
            <a:spLocks noGrp="1"/>
          </p:cNvSpPr>
          <p:nvPr>
            <p:ph type="sldNum" sz="quarter" idx="18"/>
          </p:nvPr>
        </p:nvSpPr>
        <p:spPr/>
        <p:txBody>
          <a:bodyPr/>
          <a:lstStyle/>
          <a:p>
            <a:fld id="{43AA54D9-B87A-F84D-86CD-6E00C338952B}" type="slidenum">
              <a:rPr lang="de-DE" smtClean="0"/>
              <a:pPr/>
              <a:t>‹Nr.›</a:t>
            </a:fld>
            <a:endParaRPr lang="de-DE" dirty="0"/>
          </a:p>
        </p:txBody>
      </p:sp>
    </p:spTree>
    <p:extLst>
      <p:ext uri="{BB962C8B-B14F-4D97-AF65-F5344CB8AC3E}">
        <p14:creationId xmlns:p14="http://schemas.microsoft.com/office/powerpoint/2010/main" val="7402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r+Text links">
    <p:spTree>
      <p:nvGrpSpPr>
        <p:cNvPr id="1" name=""/>
        <p:cNvGrpSpPr/>
        <p:nvPr/>
      </p:nvGrpSpPr>
      <p:grpSpPr>
        <a:xfrm>
          <a:off x="0" y="0"/>
          <a:ext cx="0" cy="0"/>
          <a:chOff x="0" y="0"/>
          <a:chExt cx="0" cy="0"/>
        </a:xfrm>
      </p:grpSpPr>
      <p:sp>
        <p:nvSpPr>
          <p:cNvPr id="10" name="Textplatzhalter 6"/>
          <p:cNvSpPr>
            <a:spLocks noGrp="1"/>
          </p:cNvSpPr>
          <p:nvPr>
            <p:ph type="body" sz="quarter" idx="14" hasCustomPrompt="1"/>
          </p:nvPr>
        </p:nvSpPr>
        <p:spPr>
          <a:xfrm>
            <a:off x="351000" y="665431"/>
            <a:ext cx="6480000" cy="324000"/>
          </a:xfrm>
        </p:spPr>
        <p:txBody>
          <a:bodyPr lIns="0"/>
          <a:lstStyle>
            <a:lvl1pPr marL="0" indent="0">
              <a:buFontTx/>
              <a:buNone/>
              <a:defRPr>
                <a:solidFill>
                  <a:schemeClr val="tx1"/>
                </a:solidFill>
              </a:defRPr>
            </a:lvl1pPr>
          </a:lstStyle>
          <a:p>
            <a:r>
              <a:rPr lang="de-DE" sz="1200" dirty="0">
                <a:latin typeface="Corbel" charset="0"/>
                <a:ea typeface="Corbel" charset="0"/>
                <a:cs typeface="Corbel" charset="0"/>
              </a:rPr>
              <a:t>Kapitel | Thema oder Titel hinzufügen</a:t>
            </a:r>
          </a:p>
        </p:txBody>
      </p:sp>
      <p:sp>
        <p:nvSpPr>
          <p:cNvPr id="3" name="Inhaltsplatzhalter 2">
            <a:extLst>
              <a:ext uri="{FF2B5EF4-FFF2-40B4-BE49-F238E27FC236}">
                <a16:creationId xmlns:a16="http://schemas.microsoft.com/office/drawing/2014/main" id="{AEE2C5B1-9B41-4D6C-8F81-83D02D1916E0}"/>
              </a:ext>
            </a:extLst>
          </p:cNvPr>
          <p:cNvSpPr>
            <a:spLocks noGrp="1"/>
          </p:cNvSpPr>
          <p:nvPr>
            <p:ph sz="quarter" idx="15"/>
          </p:nvPr>
        </p:nvSpPr>
        <p:spPr>
          <a:xfrm>
            <a:off x="351000" y="1296000"/>
            <a:ext cx="4171500" cy="5004000"/>
          </a:xfrm>
        </p:spPr>
        <p:txBody>
          <a:bodyPr lIns="180000" rIns="180000"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2">
            <a:extLst>
              <a:ext uri="{FF2B5EF4-FFF2-40B4-BE49-F238E27FC236}">
                <a16:creationId xmlns:a16="http://schemas.microsoft.com/office/drawing/2014/main" id="{2E883AE3-1428-4239-A866-806D9ED848A5}"/>
              </a:ext>
            </a:extLst>
          </p:cNvPr>
          <p:cNvSpPr>
            <a:spLocks noGrp="1"/>
          </p:cNvSpPr>
          <p:nvPr>
            <p:ph sz="quarter" idx="16"/>
          </p:nvPr>
        </p:nvSpPr>
        <p:spPr>
          <a:xfrm>
            <a:off x="4657500" y="1296000"/>
            <a:ext cx="4171500" cy="2412000"/>
          </a:xfrm>
        </p:spPr>
        <p:txBody>
          <a:bodyPr lIns="180000" rIns="180000"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2">
            <a:extLst>
              <a:ext uri="{FF2B5EF4-FFF2-40B4-BE49-F238E27FC236}">
                <a16:creationId xmlns:a16="http://schemas.microsoft.com/office/drawing/2014/main" id="{18BF684F-6455-4C05-A866-3C45F1198742}"/>
              </a:ext>
            </a:extLst>
          </p:cNvPr>
          <p:cNvSpPr>
            <a:spLocks noGrp="1"/>
          </p:cNvSpPr>
          <p:nvPr>
            <p:ph sz="quarter" idx="17"/>
          </p:nvPr>
        </p:nvSpPr>
        <p:spPr>
          <a:xfrm>
            <a:off x="4657500" y="3888000"/>
            <a:ext cx="4171500" cy="2412000"/>
          </a:xfrm>
        </p:spPr>
        <p:txBody>
          <a:bodyPr lIns="180000" rIns="180000"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BAF4D0BC-3B15-40B6-9B14-6395A6E6322B}"/>
              </a:ext>
            </a:extLst>
          </p:cNvPr>
          <p:cNvSpPr>
            <a:spLocks noGrp="1"/>
          </p:cNvSpPr>
          <p:nvPr>
            <p:ph type="ftr" sz="quarter" idx="18"/>
          </p:nvPr>
        </p:nvSpPr>
        <p:spPr/>
        <p:txBody>
          <a:bodyPr/>
          <a:lstStyle/>
          <a:p>
            <a:r>
              <a:rPr lang="de-DE">
                <a:latin typeface="Corbel" charset="0"/>
                <a:ea typeface="Corbel" charset="0"/>
                <a:cs typeface="Corbel" charset="0"/>
              </a:rPr>
              <a:t>Präsentationstitel | Frau Prof. Beispiel-Mustermann | Klinik/Institut/Zentrum | Datum/Ort</a:t>
            </a:r>
            <a:endParaRPr lang="de-DE" dirty="0">
              <a:latin typeface="Corbel" charset="0"/>
              <a:ea typeface="Corbel" charset="0"/>
              <a:cs typeface="Corbel" charset="0"/>
            </a:endParaRPr>
          </a:p>
        </p:txBody>
      </p:sp>
      <p:sp>
        <p:nvSpPr>
          <p:cNvPr id="4" name="Foliennummernplatzhalter 3">
            <a:extLst>
              <a:ext uri="{FF2B5EF4-FFF2-40B4-BE49-F238E27FC236}">
                <a16:creationId xmlns:a16="http://schemas.microsoft.com/office/drawing/2014/main" id="{53DD11A7-2473-422D-8B47-78CDAD6C1F38}"/>
              </a:ext>
            </a:extLst>
          </p:cNvPr>
          <p:cNvSpPr>
            <a:spLocks noGrp="1"/>
          </p:cNvSpPr>
          <p:nvPr>
            <p:ph type="sldNum" sz="quarter" idx="19"/>
          </p:nvPr>
        </p:nvSpPr>
        <p:spPr/>
        <p:txBody>
          <a:bodyPr/>
          <a:lstStyle/>
          <a:p>
            <a:fld id="{43AA54D9-B87A-F84D-86CD-6E00C338952B}" type="slidenum">
              <a:rPr lang="de-DE" smtClean="0"/>
              <a:pPr/>
              <a:t>‹Nr.›</a:t>
            </a:fld>
            <a:endParaRPr lang="de-DE" dirty="0"/>
          </a:p>
        </p:txBody>
      </p:sp>
    </p:spTree>
    <p:extLst>
      <p:ext uri="{BB962C8B-B14F-4D97-AF65-F5344CB8AC3E}">
        <p14:creationId xmlns:p14="http://schemas.microsoft.com/office/powerpoint/2010/main" val="321197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r+Text rechts">
    <p:spTree>
      <p:nvGrpSpPr>
        <p:cNvPr id="1" name=""/>
        <p:cNvGrpSpPr/>
        <p:nvPr/>
      </p:nvGrpSpPr>
      <p:grpSpPr>
        <a:xfrm>
          <a:off x="0" y="0"/>
          <a:ext cx="0" cy="0"/>
          <a:chOff x="0" y="0"/>
          <a:chExt cx="0" cy="0"/>
        </a:xfrm>
      </p:grpSpPr>
      <p:sp>
        <p:nvSpPr>
          <p:cNvPr id="10" name="Textplatzhalter 6"/>
          <p:cNvSpPr>
            <a:spLocks noGrp="1"/>
          </p:cNvSpPr>
          <p:nvPr>
            <p:ph type="body" sz="quarter" idx="14" hasCustomPrompt="1"/>
          </p:nvPr>
        </p:nvSpPr>
        <p:spPr>
          <a:xfrm>
            <a:off x="351000" y="665431"/>
            <a:ext cx="6480000" cy="324000"/>
          </a:xfrm>
        </p:spPr>
        <p:txBody>
          <a:bodyPr lIns="0"/>
          <a:lstStyle>
            <a:lvl1pPr marL="0" indent="0">
              <a:buFontTx/>
              <a:buNone/>
              <a:defRPr>
                <a:solidFill>
                  <a:schemeClr val="tx1"/>
                </a:solidFill>
              </a:defRPr>
            </a:lvl1pPr>
          </a:lstStyle>
          <a:p>
            <a:r>
              <a:rPr lang="de-DE" sz="1200" dirty="0">
                <a:latin typeface="Corbel" charset="0"/>
                <a:ea typeface="Corbel" charset="0"/>
                <a:cs typeface="Corbel" charset="0"/>
              </a:rPr>
              <a:t>Kapitel | Thema oder Titel hinzufügen</a:t>
            </a:r>
          </a:p>
        </p:txBody>
      </p:sp>
      <p:sp>
        <p:nvSpPr>
          <p:cNvPr id="3" name="Inhaltsplatzhalter 2">
            <a:extLst>
              <a:ext uri="{FF2B5EF4-FFF2-40B4-BE49-F238E27FC236}">
                <a16:creationId xmlns:a16="http://schemas.microsoft.com/office/drawing/2014/main" id="{AEE2C5B1-9B41-4D6C-8F81-83D02D1916E0}"/>
              </a:ext>
            </a:extLst>
          </p:cNvPr>
          <p:cNvSpPr>
            <a:spLocks noGrp="1"/>
          </p:cNvSpPr>
          <p:nvPr>
            <p:ph sz="quarter" idx="15"/>
          </p:nvPr>
        </p:nvSpPr>
        <p:spPr>
          <a:xfrm>
            <a:off x="4657500" y="1296000"/>
            <a:ext cx="4171500" cy="5004000"/>
          </a:xfrm>
        </p:spPr>
        <p:txBody>
          <a:bodyPr lIns="180000" rIns="180000"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2">
            <a:extLst>
              <a:ext uri="{FF2B5EF4-FFF2-40B4-BE49-F238E27FC236}">
                <a16:creationId xmlns:a16="http://schemas.microsoft.com/office/drawing/2014/main" id="{2E883AE3-1428-4239-A866-806D9ED848A5}"/>
              </a:ext>
            </a:extLst>
          </p:cNvPr>
          <p:cNvSpPr>
            <a:spLocks noGrp="1"/>
          </p:cNvSpPr>
          <p:nvPr>
            <p:ph sz="quarter" idx="16"/>
          </p:nvPr>
        </p:nvSpPr>
        <p:spPr>
          <a:xfrm>
            <a:off x="351000" y="1296000"/>
            <a:ext cx="4171500" cy="2412000"/>
          </a:xfrm>
        </p:spPr>
        <p:txBody>
          <a:bodyPr lIns="180000" rIns="180000"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2">
            <a:extLst>
              <a:ext uri="{FF2B5EF4-FFF2-40B4-BE49-F238E27FC236}">
                <a16:creationId xmlns:a16="http://schemas.microsoft.com/office/drawing/2014/main" id="{18BF684F-6455-4C05-A866-3C45F1198742}"/>
              </a:ext>
            </a:extLst>
          </p:cNvPr>
          <p:cNvSpPr>
            <a:spLocks noGrp="1"/>
          </p:cNvSpPr>
          <p:nvPr>
            <p:ph sz="quarter" idx="17"/>
          </p:nvPr>
        </p:nvSpPr>
        <p:spPr>
          <a:xfrm>
            <a:off x="351000" y="3888000"/>
            <a:ext cx="4171500" cy="2412000"/>
          </a:xfrm>
        </p:spPr>
        <p:txBody>
          <a:bodyPr lIns="180000" rIns="180000"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CF165C2E-4899-43C1-A9F9-5DAE69E10379}"/>
              </a:ext>
            </a:extLst>
          </p:cNvPr>
          <p:cNvSpPr>
            <a:spLocks noGrp="1"/>
          </p:cNvSpPr>
          <p:nvPr>
            <p:ph type="ftr" sz="quarter" idx="18"/>
          </p:nvPr>
        </p:nvSpPr>
        <p:spPr/>
        <p:txBody>
          <a:bodyPr/>
          <a:lstStyle/>
          <a:p>
            <a:r>
              <a:rPr lang="de-DE">
                <a:latin typeface="Corbel" charset="0"/>
                <a:ea typeface="Corbel" charset="0"/>
                <a:cs typeface="Corbel" charset="0"/>
              </a:rPr>
              <a:t>Präsentationstitel | Frau Prof. Beispiel-Mustermann | Klinik/Institut/Zentrum | Datum/Ort</a:t>
            </a:r>
            <a:endParaRPr lang="de-DE" dirty="0">
              <a:latin typeface="Corbel" charset="0"/>
              <a:ea typeface="Corbel" charset="0"/>
              <a:cs typeface="Corbel" charset="0"/>
            </a:endParaRPr>
          </a:p>
        </p:txBody>
      </p:sp>
      <p:sp>
        <p:nvSpPr>
          <p:cNvPr id="4" name="Foliennummernplatzhalter 3">
            <a:extLst>
              <a:ext uri="{FF2B5EF4-FFF2-40B4-BE49-F238E27FC236}">
                <a16:creationId xmlns:a16="http://schemas.microsoft.com/office/drawing/2014/main" id="{22B2826F-BE5A-47B3-AD90-91C1ED991AC7}"/>
              </a:ext>
            </a:extLst>
          </p:cNvPr>
          <p:cNvSpPr>
            <a:spLocks noGrp="1"/>
          </p:cNvSpPr>
          <p:nvPr>
            <p:ph type="sldNum" sz="quarter" idx="19"/>
          </p:nvPr>
        </p:nvSpPr>
        <p:spPr/>
        <p:txBody>
          <a:bodyPr/>
          <a:lstStyle/>
          <a:p>
            <a:fld id="{43AA54D9-B87A-F84D-86CD-6E00C338952B}" type="slidenum">
              <a:rPr lang="de-DE" smtClean="0"/>
              <a:pPr/>
              <a:t>‹Nr.›</a:t>
            </a:fld>
            <a:endParaRPr lang="de-DE" dirty="0"/>
          </a:p>
        </p:txBody>
      </p:sp>
    </p:spTree>
    <p:extLst>
      <p:ext uri="{BB962C8B-B14F-4D97-AF65-F5344CB8AC3E}">
        <p14:creationId xmlns:p14="http://schemas.microsoft.com/office/powerpoint/2010/main" val="1806884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Bilder+Texte">
    <p:spTree>
      <p:nvGrpSpPr>
        <p:cNvPr id="1" name=""/>
        <p:cNvGrpSpPr/>
        <p:nvPr/>
      </p:nvGrpSpPr>
      <p:grpSpPr>
        <a:xfrm>
          <a:off x="0" y="0"/>
          <a:ext cx="0" cy="0"/>
          <a:chOff x="0" y="0"/>
          <a:chExt cx="0" cy="0"/>
        </a:xfrm>
      </p:grpSpPr>
      <p:sp>
        <p:nvSpPr>
          <p:cNvPr id="10" name="Textplatzhalter 6"/>
          <p:cNvSpPr>
            <a:spLocks noGrp="1"/>
          </p:cNvSpPr>
          <p:nvPr>
            <p:ph type="body" sz="quarter" idx="14" hasCustomPrompt="1"/>
          </p:nvPr>
        </p:nvSpPr>
        <p:spPr>
          <a:xfrm>
            <a:off x="351000" y="665431"/>
            <a:ext cx="6480000" cy="324000"/>
          </a:xfrm>
        </p:spPr>
        <p:txBody>
          <a:bodyPr lIns="0"/>
          <a:lstStyle>
            <a:lvl1pPr marL="0" indent="0">
              <a:buFontTx/>
              <a:buNone/>
              <a:defRPr>
                <a:solidFill>
                  <a:schemeClr val="tx1"/>
                </a:solidFill>
              </a:defRPr>
            </a:lvl1pPr>
          </a:lstStyle>
          <a:p>
            <a:r>
              <a:rPr lang="de-DE" sz="1200" dirty="0">
                <a:latin typeface="Corbel" charset="0"/>
                <a:ea typeface="Corbel" charset="0"/>
                <a:cs typeface="Corbel" charset="0"/>
              </a:rPr>
              <a:t>Kapitel | Thema oder Titel hinzufügen</a:t>
            </a:r>
          </a:p>
        </p:txBody>
      </p:sp>
      <p:sp>
        <p:nvSpPr>
          <p:cNvPr id="3" name="Inhaltsplatzhalter 2">
            <a:extLst>
              <a:ext uri="{FF2B5EF4-FFF2-40B4-BE49-F238E27FC236}">
                <a16:creationId xmlns:a16="http://schemas.microsoft.com/office/drawing/2014/main" id="{AEE2C5B1-9B41-4D6C-8F81-83D02D1916E0}"/>
              </a:ext>
            </a:extLst>
          </p:cNvPr>
          <p:cNvSpPr>
            <a:spLocks noGrp="1"/>
          </p:cNvSpPr>
          <p:nvPr>
            <p:ph sz="quarter" idx="15"/>
          </p:nvPr>
        </p:nvSpPr>
        <p:spPr>
          <a:xfrm>
            <a:off x="351000" y="1296000"/>
            <a:ext cx="4171500" cy="2412000"/>
          </a:xfrm>
        </p:spPr>
        <p:txBody>
          <a:bodyPr lIns="180000" rIns="180000"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2">
            <a:extLst>
              <a:ext uri="{FF2B5EF4-FFF2-40B4-BE49-F238E27FC236}">
                <a16:creationId xmlns:a16="http://schemas.microsoft.com/office/drawing/2014/main" id="{2E883AE3-1428-4239-A866-806D9ED848A5}"/>
              </a:ext>
            </a:extLst>
          </p:cNvPr>
          <p:cNvSpPr>
            <a:spLocks noGrp="1"/>
          </p:cNvSpPr>
          <p:nvPr>
            <p:ph sz="quarter" idx="16"/>
          </p:nvPr>
        </p:nvSpPr>
        <p:spPr>
          <a:xfrm>
            <a:off x="4657500" y="1296000"/>
            <a:ext cx="4171500" cy="2412000"/>
          </a:xfrm>
        </p:spPr>
        <p:txBody>
          <a:bodyPr lIns="180000" rIns="180000"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2">
            <a:extLst>
              <a:ext uri="{FF2B5EF4-FFF2-40B4-BE49-F238E27FC236}">
                <a16:creationId xmlns:a16="http://schemas.microsoft.com/office/drawing/2014/main" id="{18BF684F-6455-4C05-A866-3C45F1198742}"/>
              </a:ext>
            </a:extLst>
          </p:cNvPr>
          <p:cNvSpPr>
            <a:spLocks noGrp="1"/>
          </p:cNvSpPr>
          <p:nvPr>
            <p:ph sz="quarter" idx="17"/>
          </p:nvPr>
        </p:nvSpPr>
        <p:spPr>
          <a:xfrm>
            <a:off x="4657500" y="3888000"/>
            <a:ext cx="4171500" cy="2412000"/>
          </a:xfrm>
        </p:spPr>
        <p:txBody>
          <a:bodyPr lIns="180000" rIns="180000"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Inhaltsplatzhalter 2">
            <a:extLst>
              <a:ext uri="{FF2B5EF4-FFF2-40B4-BE49-F238E27FC236}">
                <a16:creationId xmlns:a16="http://schemas.microsoft.com/office/drawing/2014/main" id="{6A741275-12CA-48BC-B5A5-857305103A6F}"/>
              </a:ext>
            </a:extLst>
          </p:cNvPr>
          <p:cNvSpPr>
            <a:spLocks noGrp="1"/>
          </p:cNvSpPr>
          <p:nvPr>
            <p:ph sz="quarter" idx="18"/>
          </p:nvPr>
        </p:nvSpPr>
        <p:spPr>
          <a:xfrm>
            <a:off x="351000" y="3888000"/>
            <a:ext cx="4171500" cy="2412000"/>
          </a:xfrm>
        </p:spPr>
        <p:txBody>
          <a:bodyPr lIns="180000" rIns="180000"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DC4346C0-45A7-43A6-869B-379714B838B6}"/>
              </a:ext>
            </a:extLst>
          </p:cNvPr>
          <p:cNvSpPr>
            <a:spLocks noGrp="1"/>
          </p:cNvSpPr>
          <p:nvPr>
            <p:ph type="ftr" sz="quarter" idx="19"/>
          </p:nvPr>
        </p:nvSpPr>
        <p:spPr/>
        <p:txBody>
          <a:bodyPr/>
          <a:lstStyle/>
          <a:p>
            <a:r>
              <a:rPr lang="de-DE">
                <a:latin typeface="Corbel" charset="0"/>
                <a:ea typeface="Corbel" charset="0"/>
                <a:cs typeface="Corbel" charset="0"/>
              </a:rPr>
              <a:t>Präsentationstitel | Frau Prof. Beispiel-Mustermann | Klinik/Institut/Zentrum | Datum/Ort</a:t>
            </a:r>
            <a:endParaRPr lang="de-DE" dirty="0">
              <a:latin typeface="Corbel" charset="0"/>
              <a:ea typeface="Corbel" charset="0"/>
              <a:cs typeface="Corbel" charset="0"/>
            </a:endParaRPr>
          </a:p>
        </p:txBody>
      </p:sp>
      <p:sp>
        <p:nvSpPr>
          <p:cNvPr id="4" name="Foliennummernplatzhalter 3">
            <a:extLst>
              <a:ext uri="{FF2B5EF4-FFF2-40B4-BE49-F238E27FC236}">
                <a16:creationId xmlns:a16="http://schemas.microsoft.com/office/drawing/2014/main" id="{016F17A7-5366-4B5C-BDDA-9CF48B2910E2}"/>
              </a:ext>
            </a:extLst>
          </p:cNvPr>
          <p:cNvSpPr>
            <a:spLocks noGrp="1"/>
          </p:cNvSpPr>
          <p:nvPr>
            <p:ph type="sldNum" sz="quarter" idx="20"/>
          </p:nvPr>
        </p:nvSpPr>
        <p:spPr/>
        <p:txBody>
          <a:bodyPr/>
          <a:lstStyle/>
          <a:p>
            <a:fld id="{43AA54D9-B87A-F84D-86CD-6E00C338952B}" type="slidenum">
              <a:rPr lang="de-DE" smtClean="0"/>
              <a:pPr/>
              <a:t>‹Nr.›</a:t>
            </a:fld>
            <a:endParaRPr lang="de-DE" dirty="0"/>
          </a:p>
        </p:txBody>
      </p:sp>
    </p:spTree>
    <p:extLst>
      <p:ext uri="{BB962C8B-B14F-4D97-AF65-F5344CB8AC3E}">
        <p14:creationId xmlns:p14="http://schemas.microsoft.com/office/powerpoint/2010/main" val="708206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Nur Logo">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3023177D-276C-41E1-A92A-30801142F00E}"/>
              </a:ext>
            </a:extLst>
          </p:cNvPr>
          <p:cNvSpPr>
            <a:spLocks noGrp="1"/>
          </p:cNvSpPr>
          <p:nvPr>
            <p:ph type="ftr" sz="quarter" idx="10"/>
          </p:nvPr>
        </p:nvSpPr>
        <p:spPr/>
        <p:txBody>
          <a:bodyPr/>
          <a:lstStyle/>
          <a:p>
            <a:r>
              <a:rPr lang="de-DE">
                <a:latin typeface="Corbel" charset="0"/>
                <a:ea typeface="Corbel" charset="0"/>
                <a:cs typeface="Corbel" charset="0"/>
              </a:rPr>
              <a:t>Präsentationstitel | Frau Prof. Beispiel-Mustermann | Klinik/Institut/Zentrum | Datum/Ort</a:t>
            </a:r>
            <a:endParaRPr lang="de-DE" dirty="0">
              <a:latin typeface="Corbel" charset="0"/>
              <a:ea typeface="Corbel" charset="0"/>
              <a:cs typeface="Corbel" charset="0"/>
            </a:endParaRPr>
          </a:p>
        </p:txBody>
      </p:sp>
      <p:sp>
        <p:nvSpPr>
          <p:cNvPr id="5" name="Foliennummernplatzhalter 4">
            <a:extLst>
              <a:ext uri="{FF2B5EF4-FFF2-40B4-BE49-F238E27FC236}">
                <a16:creationId xmlns:a16="http://schemas.microsoft.com/office/drawing/2014/main" id="{78DBF215-C585-4166-92C4-B623978F3C81}"/>
              </a:ext>
            </a:extLst>
          </p:cNvPr>
          <p:cNvSpPr>
            <a:spLocks noGrp="1"/>
          </p:cNvSpPr>
          <p:nvPr>
            <p:ph type="sldNum" sz="quarter" idx="11"/>
          </p:nvPr>
        </p:nvSpPr>
        <p:spPr/>
        <p:txBody>
          <a:bodyPr/>
          <a:lstStyle/>
          <a:p>
            <a:fld id="{43AA54D9-B87A-F84D-86CD-6E00C338952B}" type="slidenum">
              <a:rPr lang="de-DE" smtClean="0"/>
              <a:pPr/>
              <a:t>‹Nr.›</a:t>
            </a:fld>
            <a:endParaRPr lang="de-DE" dirty="0"/>
          </a:p>
        </p:txBody>
      </p:sp>
    </p:spTree>
    <p:extLst>
      <p:ext uri="{BB962C8B-B14F-4D97-AF65-F5344CB8AC3E}">
        <p14:creationId xmlns:p14="http://schemas.microsoft.com/office/powerpoint/2010/main" val="715481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385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7" name="Freihandform 6"/>
          <p:cNvSpPr/>
          <p:nvPr/>
        </p:nvSpPr>
        <p:spPr>
          <a:xfrm>
            <a:off x="395291" y="1268418"/>
            <a:ext cx="8389937" cy="5009615"/>
          </a:xfrm>
          <a:custGeom>
            <a:avLst/>
            <a:gdLst>
              <a:gd name="connsiteX0" fmla="*/ 1878201 w 8405403"/>
              <a:gd name="connsiteY0" fmla="*/ 0 h 5019140"/>
              <a:gd name="connsiteX1" fmla="*/ 8405403 w 8405403"/>
              <a:gd name="connsiteY1" fmla="*/ 0 h 5019140"/>
              <a:gd name="connsiteX2" fmla="*/ 8405403 w 8405403"/>
              <a:gd name="connsiteY2" fmla="*/ 5019140 h 5019140"/>
              <a:gd name="connsiteX3" fmla="*/ 1892301 w 8405403"/>
              <a:gd name="connsiteY3" fmla="*/ 5019140 h 5019140"/>
              <a:gd name="connsiteX4" fmla="*/ 1878201 w 8405403"/>
              <a:gd name="connsiteY4" fmla="*/ 5019140 h 5019140"/>
              <a:gd name="connsiteX5" fmla="*/ 1878201 w 8405403"/>
              <a:gd name="connsiteY5" fmla="*/ 5018511 h 5019140"/>
              <a:gd name="connsiteX6" fmla="*/ 1698824 w 8405403"/>
              <a:gd name="connsiteY6" fmla="*/ 5010507 h 5019140"/>
              <a:gd name="connsiteX7" fmla="*/ 0 w 8405403"/>
              <a:gd name="connsiteY7" fmla="*/ 3347028 h 5019140"/>
              <a:gd name="connsiteX8" fmla="*/ 844 w 8405403"/>
              <a:gd name="connsiteY8" fmla="*/ 3332267 h 5019140"/>
              <a:gd name="connsiteX9" fmla="*/ 0 w 8405403"/>
              <a:gd name="connsiteY9" fmla="*/ 3332267 h 5019140"/>
              <a:gd name="connsiteX10" fmla="*/ 0 w 8405403"/>
              <a:gd name="connsiteY10" fmla="*/ 1 h 5019140"/>
              <a:gd name="connsiteX11" fmla="*/ 1878201 w 8405403"/>
              <a:gd name="connsiteY11" fmla="*/ 1 h 50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5403" h="5019140">
                <a:moveTo>
                  <a:pt x="1878201" y="0"/>
                </a:moveTo>
                <a:lnTo>
                  <a:pt x="8405403" y="0"/>
                </a:lnTo>
                <a:lnTo>
                  <a:pt x="8405403" y="5019140"/>
                </a:lnTo>
                <a:lnTo>
                  <a:pt x="1892301" y="5019140"/>
                </a:lnTo>
                <a:lnTo>
                  <a:pt x="1878201" y="5019140"/>
                </a:lnTo>
                <a:lnTo>
                  <a:pt x="1878201" y="5018511"/>
                </a:lnTo>
                <a:lnTo>
                  <a:pt x="1698824" y="5010507"/>
                </a:lnTo>
                <a:cubicBezTo>
                  <a:pt x="744620" y="4924878"/>
                  <a:pt x="0" y="4212793"/>
                  <a:pt x="0" y="3347028"/>
                </a:cubicBezTo>
                <a:lnTo>
                  <a:pt x="844" y="3332267"/>
                </a:lnTo>
                <a:lnTo>
                  <a:pt x="0" y="3332267"/>
                </a:lnTo>
                <a:lnTo>
                  <a:pt x="0" y="1"/>
                </a:lnTo>
                <a:lnTo>
                  <a:pt x="1878201" y="1"/>
                </a:lnTo>
                <a:close/>
              </a:path>
            </a:pathLst>
          </a:cu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de-DE" sz="1200" dirty="0">
              <a:latin typeface="Corbel" charset="0"/>
              <a:ea typeface="Corbel" charset="0"/>
              <a:cs typeface="Corbel" charset="0"/>
            </a:endParaRPr>
          </a:p>
        </p:txBody>
      </p:sp>
      <p:sp>
        <p:nvSpPr>
          <p:cNvPr id="2" name="Title 1"/>
          <p:cNvSpPr>
            <a:spLocks noGrp="1"/>
          </p:cNvSpPr>
          <p:nvPr>
            <p:ph type="ctrTitle"/>
          </p:nvPr>
        </p:nvSpPr>
        <p:spPr>
          <a:xfrm>
            <a:off x="1295400" y="2709340"/>
            <a:ext cx="6553200" cy="1282323"/>
          </a:xfrm>
          <a:prstGeom prst="rect">
            <a:avLst/>
          </a:prstGeom>
        </p:spPr>
        <p:txBody>
          <a:bodyPr anchor="b">
            <a:normAutofit/>
          </a:bodyPr>
          <a:lstStyle>
            <a:lvl1pPr algn="l">
              <a:defRPr sz="2100">
                <a:solidFill>
                  <a:schemeClr val="bg1"/>
                </a:solidFill>
                <a:latin typeface="Corbel" panose="020B0503020204020204" pitchFamily="34" charset="0"/>
              </a:defRPr>
            </a:lvl1pPr>
          </a:lstStyle>
          <a:p>
            <a:r>
              <a:rPr lang="de-DE"/>
              <a:t>Mastertitelformat bearbeiten</a:t>
            </a:r>
            <a:endParaRPr lang="en-US" dirty="0"/>
          </a:p>
        </p:txBody>
      </p:sp>
      <p:sp>
        <p:nvSpPr>
          <p:cNvPr id="3" name="Subtitle 2"/>
          <p:cNvSpPr>
            <a:spLocks noGrp="1"/>
          </p:cNvSpPr>
          <p:nvPr>
            <p:ph type="subTitle" idx="1"/>
          </p:nvPr>
        </p:nvSpPr>
        <p:spPr>
          <a:xfrm>
            <a:off x="1295400" y="4356782"/>
            <a:ext cx="6553200" cy="850218"/>
          </a:xfrm>
        </p:spPr>
        <p:txBody>
          <a:bodyPr>
            <a:normAutofit/>
          </a:bodyPr>
          <a:lstStyle>
            <a:lvl1pPr marL="0" indent="0" algn="l">
              <a:buNone/>
              <a:defRPr sz="1200">
                <a:solidFill>
                  <a:schemeClr val="bg1"/>
                </a:solidFill>
                <a:latin typeface="Corbel" panose="020B0503020204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a:t>Master-Untertitelformat bearbeiten</a:t>
            </a:r>
            <a:endParaRPr lang="en-US" dirty="0"/>
          </a:p>
        </p:txBody>
      </p:sp>
    </p:spTree>
    <p:extLst>
      <p:ext uri="{BB962C8B-B14F-4D97-AF65-F5344CB8AC3E}">
        <p14:creationId xmlns:p14="http://schemas.microsoft.com/office/powerpoint/2010/main" val="295433296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4003" y="2376000"/>
            <a:ext cx="6642497" cy="3852000"/>
          </a:xfrm>
        </p:spPr>
        <p:txBody>
          <a:bodyPr/>
          <a:lstStyle>
            <a:lvl1pPr marL="133347" indent="-133347">
              <a:defRPr/>
            </a:lvl1pPr>
            <a:lvl2pPr marL="266693" indent="-133347">
              <a:defRPr/>
            </a:lvl2pPr>
            <a:lvl3pPr marL="405994" indent="-139301">
              <a:defRPr/>
            </a:lvl3pPr>
            <a:lvl4pPr marL="539341" indent="-133347">
              <a:defRPr/>
            </a:lvl4pPr>
            <a:lvl5pPr marL="672687" indent="-13334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ooter Placeholder 4"/>
          <p:cNvSpPr>
            <a:spLocks noGrp="1"/>
          </p:cNvSpPr>
          <p:nvPr>
            <p:ph type="ftr" sz="quarter" idx="11"/>
          </p:nvPr>
        </p:nvSpPr>
        <p:spPr/>
        <p:txBody>
          <a:bodyPr/>
          <a:lstStyle/>
          <a:p>
            <a:r>
              <a:rPr lang="de-DE" dirty="0"/>
              <a:t>Einflussfaktoren auf den Erhalt professioneller Hilfe | Katrin Chauviré-Geib | Universitätsklinikum Ulm | 24.02.2024/Wien</a:t>
            </a:r>
          </a:p>
        </p:txBody>
      </p:sp>
      <p:sp>
        <p:nvSpPr>
          <p:cNvPr id="6" name="Slide Number Placeholder 5"/>
          <p:cNvSpPr>
            <a:spLocks noGrp="1"/>
          </p:cNvSpPr>
          <p:nvPr>
            <p:ph type="sldNum" sz="quarter" idx="12"/>
          </p:nvPr>
        </p:nvSpPr>
        <p:spPr/>
        <p:txBody>
          <a:bodyPr/>
          <a:lstStyle/>
          <a:p>
            <a:fld id="{43AA54D9-B87A-F84D-86CD-6E00C338952B}" type="slidenum">
              <a:rPr lang="de-DE" smtClean="0"/>
              <a:t>‹Nr.›</a:t>
            </a:fld>
            <a:endParaRPr lang="de-DE"/>
          </a:p>
        </p:txBody>
      </p:sp>
      <p:cxnSp>
        <p:nvCxnSpPr>
          <p:cNvPr id="8" name="Gerade Verbindung 4"/>
          <p:cNvCxnSpPr/>
          <p:nvPr userDrawn="1"/>
        </p:nvCxnSpPr>
        <p:spPr>
          <a:xfrm>
            <a:off x="351000" y="1159200"/>
            <a:ext cx="847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platzhalter 6"/>
          <p:cNvSpPr>
            <a:spLocks noGrp="1"/>
          </p:cNvSpPr>
          <p:nvPr>
            <p:ph type="body" sz="quarter" idx="13" hasCustomPrompt="1"/>
          </p:nvPr>
        </p:nvSpPr>
        <p:spPr>
          <a:xfrm>
            <a:off x="351000" y="666000"/>
            <a:ext cx="6480000" cy="324000"/>
          </a:xfrm>
        </p:spPr>
        <p:txBody>
          <a:bodyPr lIns="0"/>
          <a:lstStyle>
            <a:lvl1pPr marL="0" indent="0">
              <a:buFontTx/>
              <a:buNone/>
              <a:defRPr/>
            </a:lvl1pPr>
          </a:lstStyle>
          <a:p>
            <a:r>
              <a:rPr lang="de-DE" sz="1200" dirty="0">
                <a:latin typeface="Corbel" charset="0"/>
                <a:ea typeface="Corbel" charset="0"/>
                <a:cs typeface="Corbel" charset="0"/>
              </a:rPr>
              <a:t>Kapitel | Thema oder Titel hinzufügen</a:t>
            </a:r>
          </a:p>
        </p:txBody>
      </p:sp>
      <p:sp>
        <p:nvSpPr>
          <p:cNvPr id="9" name="Titel 8"/>
          <p:cNvSpPr>
            <a:spLocks noGrp="1"/>
          </p:cNvSpPr>
          <p:nvPr>
            <p:ph type="title" hasCustomPrompt="1"/>
          </p:nvPr>
        </p:nvSpPr>
        <p:spPr/>
        <p:txBody>
          <a:bodyPr>
            <a:noAutofit/>
          </a:bodyPr>
          <a:lstStyle>
            <a:lvl1pPr>
              <a:defRPr lang="de-DE" sz="1500" b="1" kern="1200" dirty="0" smtClean="0">
                <a:solidFill>
                  <a:schemeClr val="tx1"/>
                </a:solidFill>
                <a:latin typeface="Corbel" panose="020B0503020204020204" pitchFamily="34" charset="0"/>
                <a:ea typeface="+mj-ea"/>
                <a:cs typeface="+mj-cs"/>
              </a:defRPr>
            </a:lvl1pPr>
          </a:lstStyle>
          <a:p>
            <a:r>
              <a:rPr lang="de-DE" dirty="0"/>
              <a:t>Überschrift/Header</a:t>
            </a:r>
          </a:p>
        </p:txBody>
      </p:sp>
    </p:spTree>
    <p:extLst>
      <p:ext uri="{BB962C8B-B14F-4D97-AF65-F5344CB8AC3E}">
        <p14:creationId xmlns:p14="http://schemas.microsoft.com/office/powerpoint/2010/main" val="398946988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Untertitel und Inhalt">
    <p:spTree>
      <p:nvGrpSpPr>
        <p:cNvPr id="1" name=""/>
        <p:cNvGrpSpPr/>
        <p:nvPr/>
      </p:nvGrpSpPr>
      <p:grpSpPr>
        <a:xfrm>
          <a:off x="0" y="0"/>
          <a:ext cx="0" cy="0"/>
          <a:chOff x="0" y="0"/>
          <a:chExt cx="0" cy="0"/>
        </a:xfrm>
      </p:grpSpPr>
      <p:sp>
        <p:nvSpPr>
          <p:cNvPr id="7" name="Textplatzhalter 6"/>
          <p:cNvSpPr>
            <a:spLocks noGrp="1"/>
          </p:cNvSpPr>
          <p:nvPr>
            <p:ph type="body" sz="quarter" idx="13" hasCustomPrompt="1"/>
          </p:nvPr>
        </p:nvSpPr>
        <p:spPr>
          <a:xfrm>
            <a:off x="351000" y="666000"/>
            <a:ext cx="6480000" cy="324000"/>
          </a:xfrm>
        </p:spPr>
        <p:txBody>
          <a:bodyPr lIns="0"/>
          <a:lstStyle>
            <a:lvl1pPr marL="0" indent="0">
              <a:buFontTx/>
              <a:buNone/>
              <a:defRPr>
                <a:solidFill>
                  <a:schemeClr val="tx1"/>
                </a:solidFill>
              </a:defRPr>
            </a:lvl1pPr>
          </a:lstStyle>
          <a:p>
            <a:r>
              <a:rPr lang="de-DE" sz="1200" dirty="0">
                <a:latin typeface="Corbel" charset="0"/>
                <a:ea typeface="Corbel" charset="0"/>
                <a:cs typeface="Corbel" charset="0"/>
              </a:rPr>
              <a:t>Kapitel | Thema oder Titel hinzufügen</a:t>
            </a:r>
          </a:p>
        </p:txBody>
      </p:sp>
      <p:cxnSp>
        <p:nvCxnSpPr>
          <p:cNvPr id="10" name="Gerade Verbindung 4"/>
          <p:cNvCxnSpPr/>
          <p:nvPr userDrawn="1"/>
        </p:nvCxnSpPr>
        <p:spPr>
          <a:xfrm>
            <a:off x="351000" y="1160463"/>
            <a:ext cx="847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Inhaltsplatzhalter 3">
            <a:extLst>
              <a:ext uri="{FF2B5EF4-FFF2-40B4-BE49-F238E27FC236}">
                <a16:creationId xmlns:a16="http://schemas.microsoft.com/office/drawing/2014/main" id="{35DCD537-8878-4C50-8E9F-F1DD4DE21D80}"/>
              </a:ext>
            </a:extLst>
          </p:cNvPr>
          <p:cNvSpPr>
            <a:spLocks noGrp="1"/>
          </p:cNvSpPr>
          <p:nvPr>
            <p:ph sz="quarter" idx="17"/>
          </p:nvPr>
        </p:nvSpPr>
        <p:spPr>
          <a:xfrm>
            <a:off x="1133479" y="2376000"/>
            <a:ext cx="6642497" cy="3852000"/>
          </a:xfrm>
        </p:spPr>
        <p:txBody>
          <a:bodyPr l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itel 7">
            <a:extLst>
              <a:ext uri="{FF2B5EF4-FFF2-40B4-BE49-F238E27FC236}">
                <a16:creationId xmlns:a16="http://schemas.microsoft.com/office/drawing/2014/main" id="{AA391BC3-867F-4AA0-B449-1B2DD1489C59}"/>
              </a:ext>
            </a:extLst>
          </p:cNvPr>
          <p:cNvSpPr>
            <a:spLocks noGrp="1"/>
          </p:cNvSpPr>
          <p:nvPr>
            <p:ph type="title" hasCustomPrompt="1"/>
          </p:nvPr>
        </p:nvSpPr>
        <p:spPr>
          <a:xfrm>
            <a:off x="1134000" y="1404001"/>
            <a:ext cx="6642000" cy="432000"/>
          </a:xfrm>
        </p:spPr>
        <p:txBody>
          <a:bodyPr tIns="0" bIns="0">
            <a:noAutofit/>
          </a:bodyPr>
          <a:lstStyle>
            <a:lvl1pPr>
              <a:defRPr/>
            </a:lvl1pPr>
          </a:lstStyle>
          <a:p>
            <a:r>
              <a:rPr lang="de-DE" dirty="0"/>
              <a:t>Überschrift/Header</a:t>
            </a:r>
          </a:p>
        </p:txBody>
      </p:sp>
      <p:sp>
        <p:nvSpPr>
          <p:cNvPr id="2" name="Fußzeilenplatzhalter 1">
            <a:extLst>
              <a:ext uri="{FF2B5EF4-FFF2-40B4-BE49-F238E27FC236}">
                <a16:creationId xmlns:a16="http://schemas.microsoft.com/office/drawing/2014/main" id="{8153604C-5A94-4AF8-B7B0-E0F989985337}"/>
              </a:ext>
            </a:extLst>
          </p:cNvPr>
          <p:cNvSpPr>
            <a:spLocks noGrp="1"/>
          </p:cNvSpPr>
          <p:nvPr>
            <p:ph type="ftr" sz="quarter" idx="18"/>
          </p:nvPr>
        </p:nvSpPr>
        <p:spPr/>
        <p:txBody>
          <a:bodyPr/>
          <a:lstStyle/>
          <a:p>
            <a:r>
              <a:rPr lang="de-DE">
                <a:latin typeface="Corbel" charset="0"/>
                <a:ea typeface="Corbel" charset="0"/>
                <a:cs typeface="Corbel" charset="0"/>
              </a:rPr>
              <a:t>Präsentationstitel | Frau Prof. Beispiel-Mustermann | Klinik/Institut/Zentrum | Datum/Ort</a:t>
            </a:r>
            <a:endParaRPr lang="de-DE" dirty="0">
              <a:latin typeface="Corbel" charset="0"/>
              <a:ea typeface="Corbel" charset="0"/>
              <a:cs typeface="Corbel" charset="0"/>
            </a:endParaRPr>
          </a:p>
        </p:txBody>
      </p:sp>
      <p:sp>
        <p:nvSpPr>
          <p:cNvPr id="3" name="Foliennummernplatzhalter 2">
            <a:extLst>
              <a:ext uri="{FF2B5EF4-FFF2-40B4-BE49-F238E27FC236}">
                <a16:creationId xmlns:a16="http://schemas.microsoft.com/office/drawing/2014/main" id="{19FB2067-B6CC-4F8F-BE9B-52DEB5030707}"/>
              </a:ext>
            </a:extLst>
          </p:cNvPr>
          <p:cNvSpPr>
            <a:spLocks noGrp="1"/>
          </p:cNvSpPr>
          <p:nvPr>
            <p:ph type="sldNum" sz="quarter" idx="19"/>
          </p:nvPr>
        </p:nvSpPr>
        <p:spPr/>
        <p:txBody>
          <a:bodyPr/>
          <a:lstStyle/>
          <a:p>
            <a:fld id="{43AA54D9-B87A-F84D-86CD-6E00C338952B}" type="slidenum">
              <a:rPr lang="de-DE" smtClean="0"/>
              <a:pPr/>
              <a:t>‹Nr.›</a:t>
            </a:fld>
            <a:endParaRPr lang="de-DE" dirty="0"/>
          </a:p>
        </p:txBody>
      </p:sp>
      <p:sp>
        <p:nvSpPr>
          <p:cNvPr id="6" name="Textplatzhalter 5">
            <a:extLst>
              <a:ext uri="{FF2B5EF4-FFF2-40B4-BE49-F238E27FC236}">
                <a16:creationId xmlns:a16="http://schemas.microsoft.com/office/drawing/2014/main" id="{9CFBC9DA-8B55-46B2-A3A2-8600A064C8C9}"/>
              </a:ext>
            </a:extLst>
          </p:cNvPr>
          <p:cNvSpPr>
            <a:spLocks noGrp="1"/>
          </p:cNvSpPr>
          <p:nvPr>
            <p:ph type="body" sz="quarter" idx="20" hasCustomPrompt="1"/>
          </p:nvPr>
        </p:nvSpPr>
        <p:spPr>
          <a:xfrm>
            <a:off x="1134000" y="1846800"/>
            <a:ext cx="6642000" cy="432000"/>
          </a:xfrm>
        </p:spPr>
        <p:txBody>
          <a:bodyPr tIns="0" bIns="0">
            <a:noAutofit/>
          </a:bodyPr>
          <a:lstStyle>
            <a:lvl1pPr marL="0" indent="0">
              <a:spcBef>
                <a:spcPts val="0"/>
              </a:spcBef>
              <a:buNone/>
              <a:defRPr sz="1350"/>
            </a:lvl1pPr>
          </a:lstStyle>
          <a:p>
            <a:pPr lvl="0"/>
            <a:r>
              <a:rPr lang="de-DE" dirty="0"/>
              <a:t>Unterüberschrift/</a:t>
            </a:r>
            <a:r>
              <a:rPr lang="de-DE" dirty="0" err="1"/>
              <a:t>Subhead</a:t>
            </a:r>
            <a:endParaRPr lang="de-DE" dirty="0"/>
          </a:p>
        </p:txBody>
      </p:sp>
    </p:spTree>
    <p:extLst>
      <p:ext uri="{BB962C8B-B14F-4D97-AF65-F5344CB8AC3E}">
        <p14:creationId xmlns:p14="http://schemas.microsoft.com/office/powerpoint/2010/main" val="120228561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Untertitel und 2 Inhalte">
    <p:spTree>
      <p:nvGrpSpPr>
        <p:cNvPr id="1" name=""/>
        <p:cNvGrpSpPr/>
        <p:nvPr/>
      </p:nvGrpSpPr>
      <p:grpSpPr>
        <a:xfrm>
          <a:off x="0" y="0"/>
          <a:ext cx="0" cy="0"/>
          <a:chOff x="0" y="0"/>
          <a:chExt cx="0" cy="0"/>
        </a:xfrm>
      </p:grpSpPr>
      <p:sp>
        <p:nvSpPr>
          <p:cNvPr id="7" name="Textplatzhalter 6"/>
          <p:cNvSpPr>
            <a:spLocks noGrp="1"/>
          </p:cNvSpPr>
          <p:nvPr>
            <p:ph type="body" sz="quarter" idx="13" hasCustomPrompt="1"/>
          </p:nvPr>
        </p:nvSpPr>
        <p:spPr>
          <a:xfrm>
            <a:off x="351000" y="666000"/>
            <a:ext cx="6480000" cy="324000"/>
          </a:xfrm>
        </p:spPr>
        <p:txBody>
          <a:bodyPr lIns="0"/>
          <a:lstStyle>
            <a:lvl1pPr marL="0" indent="0">
              <a:buFontTx/>
              <a:buNone/>
              <a:defRPr>
                <a:solidFill>
                  <a:schemeClr val="tx1"/>
                </a:solidFill>
              </a:defRPr>
            </a:lvl1pPr>
          </a:lstStyle>
          <a:p>
            <a:r>
              <a:rPr lang="de-DE" sz="1200" dirty="0">
                <a:latin typeface="Corbel" charset="0"/>
                <a:ea typeface="Corbel" charset="0"/>
                <a:cs typeface="Corbel" charset="0"/>
              </a:rPr>
              <a:t>Kapitel | Thema oder Titel hinzufügen</a:t>
            </a:r>
          </a:p>
        </p:txBody>
      </p:sp>
      <p:cxnSp>
        <p:nvCxnSpPr>
          <p:cNvPr id="10" name="Gerade Verbindung 4"/>
          <p:cNvCxnSpPr/>
          <p:nvPr userDrawn="1"/>
        </p:nvCxnSpPr>
        <p:spPr>
          <a:xfrm>
            <a:off x="351000" y="1160463"/>
            <a:ext cx="847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Inhaltsplatzhalter 3">
            <a:extLst>
              <a:ext uri="{FF2B5EF4-FFF2-40B4-BE49-F238E27FC236}">
                <a16:creationId xmlns:a16="http://schemas.microsoft.com/office/drawing/2014/main" id="{35DCD537-8878-4C50-8E9F-F1DD4DE21D80}"/>
              </a:ext>
            </a:extLst>
          </p:cNvPr>
          <p:cNvSpPr>
            <a:spLocks noGrp="1"/>
          </p:cNvSpPr>
          <p:nvPr>
            <p:ph sz="quarter" idx="17"/>
          </p:nvPr>
        </p:nvSpPr>
        <p:spPr>
          <a:xfrm>
            <a:off x="1133475" y="2376000"/>
            <a:ext cx="3267000" cy="3852000"/>
          </a:xfrm>
        </p:spPr>
        <p:txBody>
          <a:bodyPr l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itel 7">
            <a:extLst>
              <a:ext uri="{FF2B5EF4-FFF2-40B4-BE49-F238E27FC236}">
                <a16:creationId xmlns:a16="http://schemas.microsoft.com/office/drawing/2014/main" id="{AA391BC3-867F-4AA0-B449-1B2DD1489C59}"/>
              </a:ext>
            </a:extLst>
          </p:cNvPr>
          <p:cNvSpPr>
            <a:spLocks noGrp="1"/>
          </p:cNvSpPr>
          <p:nvPr>
            <p:ph type="title" hasCustomPrompt="1"/>
          </p:nvPr>
        </p:nvSpPr>
        <p:spPr>
          <a:xfrm>
            <a:off x="1134000" y="1404001"/>
            <a:ext cx="6642000" cy="432000"/>
          </a:xfrm>
        </p:spPr>
        <p:txBody>
          <a:bodyPr tIns="0" bIns="0">
            <a:noAutofit/>
          </a:bodyPr>
          <a:lstStyle>
            <a:lvl1pPr>
              <a:defRPr/>
            </a:lvl1pPr>
          </a:lstStyle>
          <a:p>
            <a:r>
              <a:rPr lang="de-DE" dirty="0"/>
              <a:t>Überschrift/Header</a:t>
            </a:r>
          </a:p>
        </p:txBody>
      </p:sp>
      <p:sp>
        <p:nvSpPr>
          <p:cNvPr id="9" name="Inhaltsplatzhalter 3">
            <a:extLst>
              <a:ext uri="{FF2B5EF4-FFF2-40B4-BE49-F238E27FC236}">
                <a16:creationId xmlns:a16="http://schemas.microsoft.com/office/drawing/2014/main" id="{479BFF8B-9782-4684-A2AF-8BB190EFE150}"/>
              </a:ext>
            </a:extLst>
          </p:cNvPr>
          <p:cNvSpPr>
            <a:spLocks noGrp="1"/>
          </p:cNvSpPr>
          <p:nvPr>
            <p:ph sz="quarter" idx="18"/>
          </p:nvPr>
        </p:nvSpPr>
        <p:spPr>
          <a:xfrm>
            <a:off x="4512525" y="2376000"/>
            <a:ext cx="3267000" cy="3852000"/>
          </a:xfrm>
        </p:spPr>
        <p:txBody>
          <a:bodyPr l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2E141336-3EC2-4057-96D8-B1E89FC4C931}"/>
              </a:ext>
            </a:extLst>
          </p:cNvPr>
          <p:cNvSpPr>
            <a:spLocks noGrp="1"/>
          </p:cNvSpPr>
          <p:nvPr>
            <p:ph type="ftr" sz="quarter" idx="19"/>
          </p:nvPr>
        </p:nvSpPr>
        <p:spPr/>
        <p:txBody>
          <a:bodyPr/>
          <a:lstStyle/>
          <a:p>
            <a:r>
              <a:rPr lang="de-DE">
                <a:latin typeface="Corbel" charset="0"/>
                <a:ea typeface="Corbel" charset="0"/>
                <a:cs typeface="Corbel" charset="0"/>
              </a:rPr>
              <a:t>Präsentationstitel | Frau Prof. Beispiel-Mustermann | Klinik/Institut/Zentrum | Datum/Ort</a:t>
            </a:r>
            <a:endParaRPr lang="de-DE" dirty="0">
              <a:latin typeface="Corbel" charset="0"/>
              <a:ea typeface="Corbel" charset="0"/>
              <a:cs typeface="Corbel" charset="0"/>
            </a:endParaRPr>
          </a:p>
        </p:txBody>
      </p:sp>
      <p:sp>
        <p:nvSpPr>
          <p:cNvPr id="3" name="Foliennummernplatzhalter 2">
            <a:extLst>
              <a:ext uri="{FF2B5EF4-FFF2-40B4-BE49-F238E27FC236}">
                <a16:creationId xmlns:a16="http://schemas.microsoft.com/office/drawing/2014/main" id="{2764A8BF-A6AB-4855-95EC-BCA2FE30324F}"/>
              </a:ext>
            </a:extLst>
          </p:cNvPr>
          <p:cNvSpPr>
            <a:spLocks noGrp="1"/>
          </p:cNvSpPr>
          <p:nvPr>
            <p:ph type="sldNum" sz="quarter" idx="20"/>
          </p:nvPr>
        </p:nvSpPr>
        <p:spPr/>
        <p:txBody>
          <a:bodyPr/>
          <a:lstStyle/>
          <a:p>
            <a:fld id="{43AA54D9-B87A-F84D-86CD-6E00C338952B}" type="slidenum">
              <a:rPr lang="de-DE" smtClean="0"/>
              <a:pPr/>
              <a:t>‹Nr.›</a:t>
            </a:fld>
            <a:endParaRPr lang="de-DE" dirty="0"/>
          </a:p>
        </p:txBody>
      </p:sp>
      <p:sp>
        <p:nvSpPr>
          <p:cNvPr id="11" name="Textplatzhalter 5">
            <a:extLst>
              <a:ext uri="{FF2B5EF4-FFF2-40B4-BE49-F238E27FC236}">
                <a16:creationId xmlns:a16="http://schemas.microsoft.com/office/drawing/2014/main" id="{C8CE423D-F359-4B31-9037-8672EF7B0BA6}"/>
              </a:ext>
            </a:extLst>
          </p:cNvPr>
          <p:cNvSpPr>
            <a:spLocks noGrp="1"/>
          </p:cNvSpPr>
          <p:nvPr>
            <p:ph type="body" sz="quarter" idx="21" hasCustomPrompt="1"/>
          </p:nvPr>
        </p:nvSpPr>
        <p:spPr>
          <a:xfrm>
            <a:off x="1134000" y="1846800"/>
            <a:ext cx="6642000" cy="432000"/>
          </a:xfrm>
        </p:spPr>
        <p:txBody>
          <a:bodyPr tIns="0" bIns="0">
            <a:noAutofit/>
          </a:bodyPr>
          <a:lstStyle>
            <a:lvl1pPr marL="0" indent="0">
              <a:spcBef>
                <a:spcPts val="0"/>
              </a:spcBef>
              <a:buNone/>
              <a:defRPr sz="1350"/>
            </a:lvl1pPr>
          </a:lstStyle>
          <a:p>
            <a:pPr lvl="0"/>
            <a:r>
              <a:rPr lang="de-DE" dirty="0"/>
              <a:t>Unterüberschrift/</a:t>
            </a:r>
            <a:r>
              <a:rPr lang="de-DE" dirty="0" err="1"/>
              <a:t>Subhead</a:t>
            </a:r>
            <a:endParaRPr lang="de-DE" dirty="0"/>
          </a:p>
        </p:txBody>
      </p:sp>
    </p:spTree>
    <p:extLst>
      <p:ext uri="{BB962C8B-B14F-4D97-AF65-F5344CB8AC3E}">
        <p14:creationId xmlns:p14="http://schemas.microsoft.com/office/powerpoint/2010/main" val="159548203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Untertitel">
    <p:spTree>
      <p:nvGrpSpPr>
        <p:cNvPr id="1" name=""/>
        <p:cNvGrpSpPr/>
        <p:nvPr/>
      </p:nvGrpSpPr>
      <p:grpSpPr>
        <a:xfrm>
          <a:off x="0" y="0"/>
          <a:ext cx="0" cy="0"/>
          <a:chOff x="0" y="0"/>
          <a:chExt cx="0" cy="0"/>
        </a:xfrm>
      </p:grpSpPr>
      <p:sp>
        <p:nvSpPr>
          <p:cNvPr id="7" name="Textplatzhalter 6"/>
          <p:cNvSpPr>
            <a:spLocks noGrp="1"/>
          </p:cNvSpPr>
          <p:nvPr>
            <p:ph type="body" sz="quarter" idx="13" hasCustomPrompt="1"/>
          </p:nvPr>
        </p:nvSpPr>
        <p:spPr>
          <a:xfrm>
            <a:off x="351000" y="665431"/>
            <a:ext cx="6480000" cy="324000"/>
          </a:xfrm>
        </p:spPr>
        <p:txBody>
          <a:bodyPr lIns="0"/>
          <a:lstStyle>
            <a:lvl1pPr marL="0" indent="0">
              <a:buFontTx/>
              <a:buNone/>
              <a:defRPr>
                <a:solidFill>
                  <a:schemeClr val="tx1"/>
                </a:solidFill>
              </a:defRPr>
            </a:lvl1pPr>
          </a:lstStyle>
          <a:p>
            <a:r>
              <a:rPr lang="de-DE" sz="1200" dirty="0">
                <a:latin typeface="Corbel" charset="0"/>
                <a:ea typeface="Corbel" charset="0"/>
                <a:cs typeface="Corbel" charset="0"/>
              </a:rPr>
              <a:t>Kapitel | Thema oder Titel hinzufügen</a:t>
            </a:r>
          </a:p>
        </p:txBody>
      </p:sp>
      <p:cxnSp>
        <p:nvCxnSpPr>
          <p:cNvPr id="9" name="Gerade Verbindung 4"/>
          <p:cNvCxnSpPr/>
          <p:nvPr userDrawn="1"/>
        </p:nvCxnSpPr>
        <p:spPr>
          <a:xfrm>
            <a:off x="351000" y="1160463"/>
            <a:ext cx="847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el 7">
            <a:extLst>
              <a:ext uri="{FF2B5EF4-FFF2-40B4-BE49-F238E27FC236}">
                <a16:creationId xmlns:a16="http://schemas.microsoft.com/office/drawing/2014/main" id="{96628ED1-A016-4CCB-A648-A5D98EE23157}"/>
              </a:ext>
            </a:extLst>
          </p:cNvPr>
          <p:cNvSpPr>
            <a:spLocks noGrp="1"/>
          </p:cNvSpPr>
          <p:nvPr>
            <p:ph type="title" hasCustomPrompt="1"/>
          </p:nvPr>
        </p:nvSpPr>
        <p:spPr>
          <a:xfrm>
            <a:off x="1134000" y="1404001"/>
            <a:ext cx="6642000" cy="432000"/>
          </a:xfrm>
        </p:spPr>
        <p:txBody>
          <a:bodyPr tIns="0" bIns="0">
            <a:noAutofit/>
          </a:bodyPr>
          <a:lstStyle>
            <a:lvl1pPr>
              <a:defRPr/>
            </a:lvl1pPr>
          </a:lstStyle>
          <a:p>
            <a:r>
              <a:rPr lang="de-DE" dirty="0"/>
              <a:t>Überschrift/Header</a:t>
            </a:r>
          </a:p>
        </p:txBody>
      </p:sp>
      <p:sp>
        <p:nvSpPr>
          <p:cNvPr id="2" name="Fußzeilenplatzhalter 1">
            <a:extLst>
              <a:ext uri="{FF2B5EF4-FFF2-40B4-BE49-F238E27FC236}">
                <a16:creationId xmlns:a16="http://schemas.microsoft.com/office/drawing/2014/main" id="{56870D8E-D0FE-41D2-B486-78DE6433EC6B}"/>
              </a:ext>
            </a:extLst>
          </p:cNvPr>
          <p:cNvSpPr>
            <a:spLocks noGrp="1"/>
          </p:cNvSpPr>
          <p:nvPr>
            <p:ph type="ftr" sz="quarter" idx="17"/>
          </p:nvPr>
        </p:nvSpPr>
        <p:spPr/>
        <p:txBody>
          <a:bodyPr/>
          <a:lstStyle/>
          <a:p>
            <a:r>
              <a:rPr lang="de-DE">
                <a:latin typeface="Corbel" charset="0"/>
                <a:ea typeface="Corbel" charset="0"/>
                <a:cs typeface="Corbel" charset="0"/>
              </a:rPr>
              <a:t>Präsentationstitel | Frau Prof. Beispiel-Mustermann | Klinik/Institut/Zentrum | Datum/Ort</a:t>
            </a:r>
            <a:endParaRPr lang="de-DE" dirty="0">
              <a:latin typeface="Corbel" charset="0"/>
              <a:ea typeface="Corbel" charset="0"/>
              <a:cs typeface="Corbel" charset="0"/>
            </a:endParaRPr>
          </a:p>
        </p:txBody>
      </p:sp>
      <p:sp>
        <p:nvSpPr>
          <p:cNvPr id="4" name="Foliennummernplatzhalter 3">
            <a:extLst>
              <a:ext uri="{FF2B5EF4-FFF2-40B4-BE49-F238E27FC236}">
                <a16:creationId xmlns:a16="http://schemas.microsoft.com/office/drawing/2014/main" id="{4E312BC8-E603-4D59-AA49-519B414FE89F}"/>
              </a:ext>
            </a:extLst>
          </p:cNvPr>
          <p:cNvSpPr>
            <a:spLocks noGrp="1"/>
          </p:cNvSpPr>
          <p:nvPr>
            <p:ph type="sldNum" sz="quarter" idx="18"/>
          </p:nvPr>
        </p:nvSpPr>
        <p:spPr/>
        <p:txBody>
          <a:bodyPr/>
          <a:lstStyle/>
          <a:p>
            <a:fld id="{43AA54D9-B87A-F84D-86CD-6E00C338952B}" type="slidenum">
              <a:rPr lang="de-DE" smtClean="0"/>
              <a:pPr/>
              <a:t>‹Nr.›</a:t>
            </a:fld>
            <a:endParaRPr lang="de-DE" dirty="0"/>
          </a:p>
        </p:txBody>
      </p:sp>
      <p:sp>
        <p:nvSpPr>
          <p:cNvPr id="8" name="Textplatzhalter 5">
            <a:extLst>
              <a:ext uri="{FF2B5EF4-FFF2-40B4-BE49-F238E27FC236}">
                <a16:creationId xmlns:a16="http://schemas.microsoft.com/office/drawing/2014/main" id="{ACE5EA98-F36D-439E-93E1-FAAFD51C7F9B}"/>
              </a:ext>
            </a:extLst>
          </p:cNvPr>
          <p:cNvSpPr>
            <a:spLocks noGrp="1"/>
          </p:cNvSpPr>
          <p:nvPr>
            <p:ph type="body" sz="quarter" idx="20" hasCustomPrompt="1"/>
          </p:nvPr>
        </p:nvSpPr>
        <p:spPr>
          <a:xfrm>
            <a:off x="1134000" y="1846800"/>
            <a:ext cx="6642000" cy="432000"/>
          </a:xfrm>
        </p:spPr>
        <p:txBody>
          <a:bodyPr tIns="0" bIns="0">
            <a:noAutofit/>
          </a:bodyPr>
          <a:lstStyle>
            <a:lvl1pPr marL="0" indent="0">
              <a:spcBef>
                <a:spcPts val="0"/>
              </a:spcBef>
              <a:buNone/>
              <a:defRPr sz="1350"/>
            </a:lvl1pPr>
          </a:lstStyle>
          <a:p>
            <a:pPr lvl="0"/>
            <a:r>
              <a:rPr lang="de-DE" dirty="0"/>
              <a:t>Unterüberschrift/</a:t>
            </a:r>
            <a:r>
              <a:rPr lang="de-DE" dirty="0" err="1"/>
              <a:t>Subhead</a:t>
            </a:r>
            <a:endParaRPr lang="de-DE" dirty="0"/>
          </a:p>
        </p:txBody>
      </p:sp>
    </p:spTree>
    <p:extLst>
      <p:ext uri="{BB962C8B-B14F-4D97-AF65-F5344CB8AC3E}">
        <p14:creationId xmlns:p14="http://schemas.microsoft.com/office/powerpoint/2010/main" val="2051011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 breit">
    <p:spTree>
      <p:nvGrpSpPr>
        <p:cNvPr id="1" name=""/>
        <p:cNvGrpSpPr/>
        <p:nvPr/>
      </p:nvGrpSpPr>
      <p:grpSpPr>
        <a:xfrm>
          <a:off x="0" y="0"/>
          <a:ext cx="0" cy="0"/>
          <a:chOff x="0" y="0"/>
          <a:chExt cx="0" cy="0"/>
        </a:xfrm>
      </p:grpSpPr>
      <p:sp>
        <p:nvSpPr>
          <p:cNvPr id="7" name="Textplatzhalter 6"/>
          <p:cNvSpPr>
            <a:spLocks noGrp="1"/>
          </p:cNvSpPr>
          <p:nvPr>
            <p:ph type="body" sz="quarter" idx="13" hasCustomPrompt="1"/>
          </p:nvPr>
        </p:nvSpPr>
        <p:spPr>
          <a:xfrm>
            <a:off x="351000" y="666000"/>
            <a:ext cx="6480000" cy="324000"/>
          </a:xfrm>
        </p:spPr>
        <p:txBody>
          <a:bodyPr lIns="0"/>
          <a:lstStyle>
            <a:lvl1pPr marL="0" indent="0">
              <a:buFontTx/>
              <a:buNone/>
              <a:defRPr>
                <a:solidFill>
                  <a:schemeClr val="tx1"/>
                </a:solidFill>
              </a:defRPr>
            </a:lvl1pPr>
          </a:lstStyle>
          <a:p>
            <a:r>
              <a:rPr lang="de-DE" sz="1200" dirty="0">
                <a:latin typeface="Corbel" charset="0"/>
                <a:ea typeface="Corbel" charset="0"/>
                <a:cs typeface="Corbel" charset="0"/>
              </a:rPr>
              <a:t>Kapitel | Thema oder Titel hinzufügen</a:t>
            </a:r>
          </a:p>
        </p:txBody>
      </p:sp>
      <p:cxnSp>
        <p:nvCxnSpPr>
          <p:cNvPr id="10" name="Gerade Verbindung 4"/>
          <p:cNvCxnSpPr/>
          <p:nvPr userDrawn="1"/>
        </p:nvCxnSpPr>
        <p:spPr>
          <a:xfrm>
            <a:off x="351000" y="1160463"/>
            <a:ext cx="847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Inhaltsplatzhalter 3">
            <a:extLst>
              <a:ext uri="{FF2B5EF4-FFF2-40B4-BE49-F238E27FC236}">
                <a16:creationId xmlns:a16="http://schemas.microsoft.com/office/drawing/2014/main" id="{39DC763C-9109-40EB-B107-DEF08FC9DE09}"/>
              </a:ext>
            </a:extLst>
          </p:cNvPr>
          <p:cNvSpPr>
            <a:spLocks noGrp="1"/>
          </p:cNvSpPr>
          <p:nvPr>
            <p:ph sz="quarter" idx="14"/>
          </p:nvPr>
        </p:nvSpPr>
        <p:spPr>
          <a:xfrm>
            <a:off x="350999" y="2376000"/>
            <a:ext cx="8478000" cy="3852000"/>
          </a:xfrm>
        </p:spPr>
        <p:txBody>
          <a:bodyPr l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a:extLst>
              <a:ext uri="{FF2B5EF4-FFF2-40B4-BE49-F238E27FC236}">
                <a16:creationId xmlns:a16="http://schemas.microsoft.com/office/drawing/2014/main" id="{545D6F1E-C195-42B7-AFF3-71B55E1D076C}"/>
              </a:ext>
            </a:extLst>
          </p:cNvPr>
          <p:cNvSpPr>
            <a:spLocks noGrp="1"/>
          </p:cNvSpPr>
          <p:nvPr>
            <p:ph type="title" hasCustomPrompt="1"/>
          </p:nvPr>
        </p:nvSpPr>
        <p:spPr>
          <a:xfrm>
            <a:off x="351000" y="1404003"/>
            <a:ext cx="8478000" cy="792163"/>
          </a:xfrm>
        </p:spPr>
        <p:txBody>
          <a:bodyPr>
            <a:noAutofit/>
          </a:bodyPr>
          <a:lstStyle>
            <a:lvl1pPr>
              <a:defRPr/>
            </a:lvl1pPr>
          </a:lstStyle>
          <a:p>
            <a:r>
              <a:rPr lang="de-DE" dirty="0"/>
              <a:t>Überschrift/Header</a:t>
            </a:r>
          </a:p>
        </p:txBody>
      </p:sp>
      <p:sp>
        <p:nvSpPr>
          <p:cNvPr id="3" name="Fußzeilenplatzhalter 2">
            <a:extLst>
              <a:ext uri="{FF2B5EF4-FFF2-40B4-BE49-F238E27FC236}">
                <a16:creationId xmlns:a16="http://schemas.microsoft.com/office/drawing/2014/main" id="{991490E6-971D-4E89-9E84-6F890741D81B}"/>
              </a:ext>
            </a:extLst>
          </p:cNvPr>
          <p:cNvSpPr>
            <a:spLocks noGrp="1"/>
          </p:cNvSpPr>
          <p:nvPr>
            <p:ph type="ftr" sz="quarter" idx="15"/>
          </p:nvPr>
        </p:nvSpPr>
        <p:spPr/>
        <p:txBody>
          <a:bodyPr/>
          <a:lstStyle/>
          <a:p>
            <a:r>
              <a:rPr lang="de-DE">
                <a:latin typeface="Corbel" charset="0"/>
                <a:ea typeface="Corbel" charset="0"/>
                <a:cs typeface="Corbel" charset="0"/>
              </a:rPr>
              <a:t>Präsentationstitel | Frau Prof. Beispiel-Mustermann | Klinik/Institut/Zentrum | Datum/Ort</a:t>
            </a:r>
            <a:endParaRPr lang="de-DE" dirty="0">
              <a:latin typeface="Corbel" charset="0"/>
              <a:ea typeface="Corbel" charset="0"/>
              <a:cs typeface="Corbel" charset="0"/>
            </a:endParaRPr>
          </a:p>
        </p:txBody>
      </p:sp>
      <p:sp>
        <p:nvSpPr>
          <p:cNvPr id="8" name="Foliennummernplatzhalter 7">
            <a:extLst>
              <a:ext uri="{FF2B5EF4-FFF2-40B4-BE49-F238E27FC236}">
                <a16:creationId xmlns:a16="http://schemas.microsoft.com/office/drawing/2014/main" id="{877D1712-14C1-4677-BA26-9E6FAEF6F1E0}"/>
              </a:ext>
            </a:extLst>
          </p:cNvPr>
          <p:cNvSpPr>
            <a:spLocks noGrp="1"/>
          </p:cNvSpPr>
          <p:nvPr>
            <p:ph type="sldNum" sz="quarter" idx="16"/>
          </p:nvPr>
        </p:nvSpPr>
        <p:spPr/>
        <p:txBody>
          <a:bodyPr/>
          <a:lstStyle/>
          <a:p>
            <a:fld id="{43AA54D9-B87A-F84D-86CD-6E00C338952B}" type="slidenum">
              <a:rPr lang="de-DE" smtClean="0"/>
              <a:pPr/>
              <a:t>‹Nr.›</a:t>
            </a:fld>
            <a:endParaRPr lang="de-DE" dirty="0"/>
          </a:p>
        </p:txBody>
      </p:sp>
    </p:spTree>
    <p:extLst>
      <p:ext uri="{BB962C8B-B14F-4D97-AF65-F5344CB8AC3E}">
        <p14:creationId xmlns:p14="http://schemas.microsoft.com/office/powerpoint/2010/main" val="411704661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bschnitt">
    <p:spTree>
      <p:nvGrpSpPr>
        <p:cNvPr id="1" name=""/>
        <p:cNvGrpSpPr/>
        <p:nvPr/>
      </p:nvGrpSpPr>
      <p:grpSpPr>
        <a:xfrm>
          <a:off x="0" y="0"/>
          <a:ext cx="0" cy="0"/>
          <a:chOff x="0" y="0"/>
          <a:chExt cx="0" cy="0"/>
        </a:xfrm>
      </p:grpSpPr>
      <p:sp>
        <p:nvSpPr>
          <p:cNvPr id="9" name="Freihandform 5">
            <a:extLst>
              <a:ext uri="{FF2B5EF4-FFF2-40B4-BE49-F238E27FC236}">
                <a16:creationId xmlns:a16="http://schemas.microsoft.com/office/drawing/2014/main" id="{07EBC887-D79E-4B96-B622-59A85798066F}"/>
              </a:ext>
            </a:extLst>
          </p:cNvPr>
          <p:cNvSpPr/>
          <p:nvPr userDrawn="1"/>
        </p:nvSpPr>
        <p:spPr>
          <a:xfrm>
            <a:off x="340849" y="1233935"/>
            <a:ext cx="8496872" cy="5007225"/>
          </a:xfrm>
          <a:custGeom>
            <a:avLst/>
            <a:gdLst>
              <a:gd name="connsiteX0" fmla="*/ 1878201 w 8405403"/>
              <a:gd name="connsiteY0" fmla="*/ 0 h 5019140"/>
              <a:gd name="connsiteX1" fmla="*/ 8405403 w 8405403"/>
              <a:gd name="connsiteY1" fmla="*/ 0 h 5019140"/>
              <a:gd name="connsiteX2" fmla="*/ 8405403 w 8405403"/>
              <a:gd name="connsiteY2" fmla="*/ 5019140 h 5019140"/>
              <a:gd name="connsiteX3" fmla="*/ 1892301 w 8405403"/>
              <a:gd name="connsiteY3" fmla="*/ 5019140 h 5019140"/>
              <a:gd name="connsiteX4" fmla="*/ 1878201 w 8405403"/>
              <a:gd name="connsiteY4" fmla="*/ 5019140 h 5019140"/>
              <a:gd name="connsiteX5" fmla="*/ 1878201 w 8405403"/>
              <a:gd name="connsiteY5" fmla="*/ 5018511 h 5019140"/>
              <a:gd name="connsiteX6" fmla="*/ 1698824 w 8405403"/>
              <a:gd name="connsiteY6" fmla="*/ 5010507 h 5019140"/>
              <a:gd name="connsiteX7" fmla="*/ 0 w 8405403"/>
              <a:gd name="connsiteY7" fmla="*/ 3347028 h 5019140"/>
              <a:gd name="connsiteX8" fmla="*/ 844 w 8405403"/>
              <a:gd name="connsiteY8" fmla="*/ 3332267 h 5019140"/>
              <a:gd name="connsiteX9" fmla="*/ 0 w 8405403"/>
              <a:gd name="connsiteY9" fmla="*/ 3332267 h 5019140"/>
              <a:gd name="connsiteX10" fmla="*/ 0 w 8405403"/>
              <a:gd name="connsiteY10" fmla="*/ 1 h 5019140"/>
              <a:gd name="connsiteX11" fmla="*/ 1878201 w 8405403"/>
              <a:gd name="connsiteY11" fmla="*/ 1 h 5019140"/>
              <a:gd name="connsiteX0" fmla="*/ 1878201 w 11283775"/>
              <a:gd name="connsiteY0" fmla="*/ 0 h 5019140"/>
              <a:gd name="connsiteX1" fmla="*/ 11283775 w 11283775"/>
              <a:gd name="connsiteY1" fmla="*/ 15903 h 5019140"/>
              <a:gd name="connsiteX2" fmla="*/ 8405403 w 11283775"/>
              <a:gd name="connsiteY2" fmla="*/ 5019140 h 5019140"/>
              <a:gd name="connsiteX3" fmla="*/ 1892301 w 11283775"/>
              <a:gd name="connsiteY3" fmla="*/ 5019140 h 5019140"/>
              <a:gd name="connsiteX4" fmla="*/ 1878201 w 11283775"/>
              <a:gd name="connsiteY4" fmla="*/ 5019140 h 5019140"/>
              <a:gd name="connsiteX5" fmla="*/ 1878201 w 11283775"/>
              <a:gd name="connsiteY5" fmla="*/ 5018511 h 5019140"/>
              <a:gd name="connsiteX6" fmla="*/ 1698824 w 11283775"/>
              <a:gd name="connsiteY6" fmla="*/ 5010507 h 5019140"/>
              <a:gd name="connsiteX7" fmla="*/ 0 w 11283775"/>
              <a:gd name="connsiteY7" fmla="*/ 3347028 h 5019140"/>
              <a:gd name="connsiteX8" fmla="*/ 844 w 11283775"/>
              <a:gd name="connsiteY8" fmla="*/ 3332267 h 5019140"/>
              <a:gd name="connsiteX9" fmla="*/ 0 w 11283775"/>
              <a:gd name="connsiteY9" fmla="*/ 3332267 h 5019140"/>
              <a:gd name="connsiteX10" fmla="*/ 0 w 11283775"/>
              <a:gd name="connsiteY10" fmla="*/ 1 h 5019140"/>
              <a:gd name="connsiteX11" fmla="*/ 1878201 w 11283775"/>
              <a:gd name="connsiteY11" fmla="*/ 1 h 5019140"/>
              <a:gd name="connsiteX12" fmla="*/ 1878201 w 11283775"/>
              <a:gd name="connsiteY12" fmla="*/ 0 h 5019140"/>
              <a:gd name="connsiteX0" fmla="*/ 1878201 w 11292710"/>
              <a:gd name="connsiteY0" fmla="*/ 0 h 5019140"/>
              <a:gd name="connsiteX1" fmla="*/ 11292710 w 11292710"/>
              <a:gd name="connsiteY1" fmla="*/ 12924 h 5019140"/>
              <a:gd name="connsiteX2" fmla="*/ 8405403 w 11292710"/>
              <a:gd name="connsiteY2" fmla="*/ 5019140 h 5019140"/>
              <a:gd name="connsiteX3" fmla="*/ 1892301 w 11292710"/>
              <a:gd name="connsiteY3" fmla="*/ 5019140 h 5019140"/>
              <a:gd name="connsiteX4" fmla="*/ 1878201 w 11292710"/>
              <a:gd name="connsiteY4" fmla="*/ 5019140 h 5019140"/>
              <a:gd name="connsiteX5" fmla="*/ 1878201 w 11292710"/>
              <a:gd name="connsiteY5" fmla="*/ 5018511 h 5019140"/>
              <a:gd name="connsiteX6" fmla="*/ 1698824 w 11292710"/>
              <a:gd name="connsiteY6" fmla="*/ 5010507 h 5019140"/>
              <a:gd name="connsiteX7" fmla="*/ 0 w 11292710"/>
              <a:gd name="connsiteY7" fmla="*/ 3347028 h 5019140"/>
              <a:gd name="connsiteX8" fmla="*/ 844 w 11292710"/>
              <a:gd name="connsiteY8" fmla="*/ 3332267 h 5019140"/>
              <a:gd name="connsiteX9" fmla="*/ 0 w 11292710"/>
              <a:gd name="connsiteY9" fmla="*/ 3332267 h 5019140"/>
              <a:gd name="connsiteX10" fmla="*/ 0 w 11292710"/>
              <a:gd name="connsiteY10" fmla="*/ 1 h 5019140"/>
              <a:gd name="connsiteX11" fmla="*/ 1878201 w 11292710"/>
              <a:gd name="connsiteY11" fmla="*/ 1 h 5019140"/>
              <a:gd name="connsiteX12" fmla="*/ 1878201 w 11292710"/>
              <a:gd name="connsiteY12" fmla="*/ 0 h 5019140"/>
              <a:gd name="connsiteX0" fmla="*/ 1878201 w 11292710"/>
              <a:gd name="connsiteY0" fmla="*/ 0 h 5019139"/>
              <a:gd name="connsiteX1" fmla="*/ 11292710 w 11292710"/>
              <a:gd name="connsiteY1" fmla="*/ 12923 h 5019139"/>
              <a:gd name="connsiteX2" fmla="*/ 8405403 w 11292710"/>
              <a:gd name="connsiteY2" fmla="*/ 5019139 h 5019139"/>
              <a:gd name="connsiteX3" fmla="*/ 1892301 w 11292710"/>
              <a:gd name="connsiteY3" fmla="*/ 5019139 h 5019139"/>
              <a:gd name="connsiteX4" fmla="*/ 1878201 w 11292710"/>
              <a:gd name="connsiteY4" fmla="*/ 5019139 h 5019139"/>
              <a:gd name="connsiteX5" fmla="*/ 1878201 w 11292710"/>
              <a:gd name="connsiteY5" fmla="*/ 5018510 h 5019139"/>
              <a:gd name="connsiteX6" fmla="*/ 1698824 w 11292710"/>
              <a:gd name="connsiteY6" fmla="*/ 5010506 h 5019139"/>
              <a:gd name="connsiteX7" fmla="*/ 0 w 11292710"/>
              <a:gd name="connsiteY7" fmla="*/ 3347027 h 5019139"/>
              <a:gd name="connsiteX8" fmla="*/ 844 w 11292710"/>
              <a:gd name="connsiteY8" fmla="*/ 3332266 h 5019139"/>
              <a:gd name="connsiteX9" fmla="*/ 0 w 11292710"/>
              <a:gd name="connsiteY9" fmla="*/ 3332266 h 5019139"/>
              <a:gd name="connsiteX10" fmla="*/ 0 w 11292710"/>
              <a:gd name="connsiteY10" fmla="*/ 0 h 5019139"/>
              <a:gd name="connsiteX11" fmla="*/ 1878201 w 11292710"/>
              <a:gd name="connsiteY11" fmla="*/ 0 h 5019139"/>
              <a:gd name="connsiteX0" fmla="*/ 0 w 11292710"/>
              <a:gd name="connsiteY0" fmla="*/ 0 h 5019139"/>
              <a:gd name="connsiteX1" fmla="*/ 11292710 w 11292710"/>
              <a:gd name="connsiteY1" fmla="*/ 12923 h 5019139"/>
              <a:gd name="connsiteX2" fmla="*/ 8405403 w 11292710"/>
              <a:gd name="connsiteY2" fmla="*/ 5019139 h 5019139"/>
              <a:gd name="connsiteX3" fmla="*/ 1892301 w 11292710"/>
              <a:gd name="connsiteY3" fmla="*/ 5019139 h 5019139"/>
              <a:gd name="connsiteX4" fmla="*/ 1878201 w 11292710"/>
              <a:gd name="connsiteY4" fmla="*/ 5019139 h 5019139"/>
              <a:gd name="connsiteX5" fmla="*/ 1878201 w 11292710"/>
              <a:gd name="connsiteY5" fmla="*/ 5018510 h 5019139"/>
              <a:gd name="connsiteX6" fmla="*/ 1698824 w 11292710"/>
              <a:gd name="connsiteY6" fmla="*/ 5010506 h 5019139"/>
              <a:gd name="connsiteX7" fmla="*/ 0 w 11292710"/>
              <a:gd name="connsiteY7" fmla="*/ 3347027 h 5019139"/>
              <a:gd name="connsiteX8" fmla="*/ 844 w 11292710"/>
              <a:gd name="connsiteY8" fmla="*/ 3332266 h 5019139"/>
              <a:gd name="connsiteX9" fmla="*/ 0 w 11292710"/>
              <a:gd name="connsiteY9" fmla="*/ 3332266 h 5019139"/>
              <a:gd name="connsiteX10" fmla="*/ 0 w 11292710"/>
              <a:gd name="connsiteY10" fmla="*/ 0 h 5019139"/>
              <a:gd name="connsiteX0" fmla="*/ 0 w 11295689"/>
              <a:gd name="connsiteY0" fmla="*/ 0 h 5019139"/>
              <a:gd name="connsiteX1" fmla="*/ 11295689 w 11295689"/>
              <a:gd name="connsiteY1" fmla="*/ 12923 h 5019139"/>
              <a:gd name="connsiteX2" fmla="*/ 8408382 w 11295689"/>
              <a:gd name="connsiteY2" fmla="*/ 5019139 h 5019139"/>
              <a:gd name="connsiteX3" fmla="*/ 1895280 w 11295689"/>
              <a:gd name="connsiteY3" fmla="*/ 5019139 h 5019139"/>
              <a:gd name="connsiteX4" fmla="*/ 1881180 w 11295689"/>
              <a:gd name="connsiteY4" fmla="*/ 5019139 h 5019139"/>
              <a:gd name="connsiteX5" fmla="*/ 1881180 w 11295689"/>
              <a:gd name="connsiteY5" fmla="*/ 5018510 h 5019139"/>
              <a:gd name="connsiteX6" fmla="*/ 1701803 w 11295689"/>
              <a:gd name="connsiteY6" fmla="*/ 5010506 h 5019139"/>
              <a:gd name="connsiteX7" fmla="*/ 2979 w 11295689"/>
              <a:gd name="connsiteY7" fmla="*/ 3347027 h 5019139"/>
              <a:gd name="connsiteX8" fmla="*/ 3823 w 11295689"/>
              <a:gd name="connsiteY8" fmla="*/ 3332266 h 5019139"/>
              <a:gd name="connsiteX9" fmla="*/ 2979 w 11295689"/>
              <a:gd name="connsiteY9" fmla="*/ 3332266 h 5019139"/>
              <a:gd name="connsiteX10" fmla="*/ 0 w 11295689"/>
              <a:gd name="connsiteY10" fmla="*/ 0 h 5019139"/>
              <a:gd name="connsiteX0" fmla="*/ 0 w 11295689"/>
              <a:gd name="connsiteY0" fmla="*/ 0 h 5022117"/>
              <a:gd name="connsiteX1" fmla="*/ 11295689 w 11295689"/>
              <a:gd name="connsiteY1" fmla="*/ 15901 h 5022117"/>
              <a:gd name="connsiteX2" fmla="*/ 8408382 w 11295689"/>
              <a:gd name="connsiteY2" fmla="*/ 5022117 h 5022117"/>
              <a:gd name="connsiteX3" fmla="*/ 1895280 w 11295689"/>
              <a:gd name="connsiteY3" fmla="*/ 5022117 h 5022117"/>
              <a:gd name="connsiteX4" fmla="*/ 1881180 w 11295689"/>
              <a:gd name="connsiteY4" fmla="*/ 5022117 h 5022117"/>
              <a:gd name="connsiteX5" fmla="*/ 1881180 w 11295689"/>
              <a:gd name="connsiteY5" fmla="*/ 5021488 h 5022117"/>
              <a:gd name="connsiteX6" fmla="*/ 1701803 w 11295689"/>
              <a:gd name="connsiteY6" fmla="*/ 5013484 h 5022117"/>
              <a:gd name="connsiteX7" fmla="*/ 2979 w 11295689"/>
              <a:gd name="connsiteY7" fmla="*/ 3350005 h 5022117"/>
              <a:gd name="connsiteX8" fmla="*/ 3823 w 11295689"/>
              <a:gd name="connsiteY8" fmla="*/ 3335244 h 5022117"/>
              <a:gd name="connsiteX9" fmla="*/ 2979 w 11295689"/>
              <a:gd name="connsiteY9" fmla="*/ 3335244 h 5022117"/>
              <a:gd name="connsiteX10" fmla="*/ 0 w 11295689"/>
              <a:gd name="connsiteY10" fmla="*/ 0 h 5022117"/>
              <a:gd name="connsiteX0" fmla="*/ 0 w 11295689"/>
              <a:gd name="connsiteY0" fmla="*/ 0 h 5022117"/>
              <a:gd name="connsiteX1" fmla="*/ 11295689 w 11295689"/>
              <a:gd name="connsiteY1" fmla="*/ 15901 h 5022117"/>
              <a:gd name="connsiteX2" fmla="*/ 8408382 w 11295689"/>
              <a:gd name="connsiteY2" fmla="*/ 5022117 h 5022117"/>
              <a:gd name="connsiteX3" fmla="*/ 1895280 w 11295689"/>
              <a:gd name="connsiteY3" fmla="*/ 5022117 h 5022117"/>
              <a:gd name="connsiteX4" fmla="*/ 1881180 w 11295689"/>
              <a:gd name="connsiteY4" fmla="*/ 5022117 h 5022117"/>
              <a:gd name="connsiteX5" fmla="*/ 1881180 w 11295689"/>
              <a:gd name="connsiteY5" fmla="*/ 5021488 h 5022117"/>
              <a:gd name="connsiteX6" fmla="*/ 1701803 w 11295689"/>
              <a:gd name="connsiteY6" fmla="*/ 5013484 h 5022117"/>
              <a:gd name="connsiteX7" fmla="*/ 2979 w 11295689"/>
              <a:gd name="connsiteY7" fmla="*/ 3350005 h 5022117"/>
              <a:gd name="connsiteX8" fmla="*/ 3823 w 11295689"/>
              <a:gd name="connsiteY8" fmla="*/ 3335244 h 5022117"/>
              <a:gd name="connsiteX9" fmla="*/ 2979 w 11295689"/>
              <a:gd name="connsiteY9" fmla="*/ 3335244 h 5022117"/>
              <a:gd name="connsiteX10" fmla="*/ 0 w 11295689"/>
              <a:gd name="connsiteY10" fmla="*/ 0 h 5022117"/>
              <a:gd name="connsiteX0" fmla="*/ 0 w 11295689"/>
              <a:gd name="connsiteY0" fmla="*/ 0 h 5007225"/>
              <a:gd name="connsiteX1" fmla="*/ 11295689 w 11295689"/>
              <a:gd name="connsiteY1" fmla="*/ 1009 h 5007225"/>
              <a:gd name="connsiteX2" fmla="*/ 8408382 w 11295689"/>
              <a:gd name="connsiteY2" fmla="*/ 5007225 h 5007225"/>
              <a:gd name="connsiteX3" fmla="*/ 1895280 w 11295689"/>
              <a:gd name="connsiteY3" fmla="*/ 5007225 h 5007225"/>
              <a:gd name="connsiteX4" fmla="*/ 1881180 w 11295689"/>
              <a:gd name="connsiteY4" fmla="*/ 5007225 h 5007225"/>
              <a:gd name="connsiteX5" fmla="*/ 1881180 w 11295689"/>
              <a:gd name="connsiteY5" fmla="*/ 5006596 h 5007225"/>
              <a:gd name="connsiteX6" fmla="*/ 1701803 w 11295689"/>
              <a:gd name="connsiteY6" fmla="*/ 4998592 h 5007225"/>
              <a:gd name="connsiteX7" fmla="*/ 2979 w 11295689"/>
              <a:gd name="connsiteY7" fmla="*/ 3335113 h 5007225"/>
              <a:gd name="connsiteX8" fmla="*/ 3823 w 11295689"/>
              <a:gd name="connsiteY8" fmla="*/ 3320352 h 5007225"/>
              <a:gd name="connsiteX9" fmla="*/ 2979 w 11295689"/>
              <a:gd name="connsiteY9" fmla="*/ 3320352 h 5007225"/>
              <a:gd name="connsiteX10" fmla="*/ 0 w 11295689"/>
              <a:gd name="connsiteY10" fmla="*/ 0 h 5007225"/>
              <a:gd name="connsiteX0" fmla="*/ 0 w 11295689"/>
              <a:gd name="connsiteY0" fmla="*/ 0 h 5007225"/>
              <a:gd name="connsiteX1" fmla="*/ 11295689 w 11295689"/>
              <a:gd name="connsiteY1" fmla="*/ 1009 h 5007225"/>
              <a:gd name="connsiteX2" fmla="*/ 11294550 w 11295689"/>
              <a:gd name="connsiteY2" fmla="*/ 5001268 h 5007225"/>
              <a:gd name="connsiteX3" fmla="*/ 1895280 w 11295689"/>
              <a:gd name="connsiteY3" fmla="*/ 5007225 h 5007225"/>
              <a:gd name="connsiteX4" fmla="*/ 1881180 w 11295689"/>
              <a:gd name="connsiteY4" fmla="*/ 5007225 h 5007225"/>
              <a:gd name="connsiteX5" fmla="*/ 1881180 w 11295689"/>
              <a:gd name="connsiteY5" fmla="*/ 5006596 h 5007225"/>
              <a:gd name="connsiteX6" fmla="*/ 1701803 w 11295689"/>
              <a:gd name="connsiteY6" fmla="*/ 4998592 h 5007225"/>
              <a:gd name="connsiteX7" fmla="*/ 2979 w 11295689"/>
              <a:gd name="connsiteY7" fmla="*/ 3335113 h 5007225"/>
              <a:gd name="connsiteX8" fmla="*/ 3823 w 11295689"/>
              <a:gd name="connsiteY8" fmla="*/ 3320352 h 5007225"/>
              <a:gd name="connsiteX9" fmla="*/ 2979 w 11295689"/>
              <a:gd name="connsiteY9" fmla="*/ 3320352 h 5007225"/>
              <a:gd name="connsiteX10" fmla="*/ 0 w 11295689"/>
              <a:gd name="connsiteY10" fmla="*/ 0 h 5007225"/>
              <a:gd name="connsiteX0" fmla="*/ 0 w 11299336"/>
              <a:gd name="connsiteY0" fmla="*/ 0 h 5007225"/>
              <a:gd name="connsiteX1" fmla="*/ 11295689 w 11299336"/>
              <a:gd name="connsiteY1" fmla="*/ 1009 h 5007225"/>
              <a:gd name="connsiteX2" fmla="*/ 11299313 w 11299336"/>
              <a:gd name="connsiteY2" fmla="*/ 5006031 h 5007225"/>
              <a:gd name="connsiteX3" fmla="*/ 1895280 w 11299336"/>
              <a:gd name="connsiteY3" fmla="*/ 5007225 h 5007225"/>
              <a:gd name="connsiteX4" fmla="*/ 1881180 w 11299336"/>
              <a:gd name="connsiteY4" fmla="*/ 5007225 h 5007225"/>
              <a:gd name="connsiteX5" fmla="*/ 1881180 w 11299336"/>
              <a:gd name="connsiteY5" fmla="*/ 5006596 h 5007225"/>
              <a:gd name="connsiteX6" fmla="*/ 1701803 w 11299336"/>
              <a:gd name="connsiteY6" fmla="*/ 4998592 h 5007225"/>
              <a:gd name="connsiteX7" fmla="*/ 2979 w 11299336"/>
              <a:gd name="connsiteY7" fmla="*/ 3335113 h 5007225"/>
              <a:gd name="connsiteX8" fmla="*/ 3823 w 11299336"/>
              <a:gd name="connsiteY8" fmla="*/ 3320352 h 5007225"/>
              <a:gd name="connsiteX9" fmla="*/ 2979 w 11299336"/>
              <a:gd name="connsiteY9" fmla="*/ 3320352 h 5007225"/>
              <a:gd name="connsiteX10" fmla="*/ 0 w 11299336"/>
              <a:gd name="connsiteY10" fmla="*/ 0 h 5007225"/>
              <a:gd name="connsiteX0" fmla="*/ 0 w 11299336"/>
              <a:gd name="connsiteY0" fmla="*/ 0 h 5007225"/>
              <a:gd name="connsiteX1" fmla="*/ 11295689 w 11299336"/>
              <a:gd name="connsiteY1" fmla="*/ 1009 h 5007225"/>
              <a:gd name="connsiteX2" fmla="*/ 11299313 w 11299336"/>
              <a:gd name="connsiteY2" fmla="*/ 5006031 h 5007225"/>
              <a:gd name="connsiteX3" fmla="*/ 1895280 w 11299336"/>
              <a:gd name="connsiteY3" fmla="*/ 5007225 h 5007225"/>
              <a:gd name="connsiteX4" fmla="*/ 1881180 w 11299336"/>
              <a:gd name="connsiteY4" fmla="*/ 5007225 h 5007225"/>
              <a:gd name="connsiteX5" fmla="*/ 1881180 w 11299336"/>
              <a:gd name="connsiteY5" fmla="*/ 5006596 h 5007225"/>
              <a:gd name="connsiteX6" fmla="*/ 1701803 w 11299336"/>
              <a:gd name="connsiteY6" fmla="*/ 4998592 h 5007225"/>
              <a:gd name="connsiteX7" fmla="*/ 2979 w 11299336"/>
              <a:gd name="connsiteY7" fmla="*/ 3335113 h 5007225"/>
              <a:gd name="connsiteX8" fmla="*/ 3823 w 11299336"/>
              <a:gd name="connsiteY8" fmla="*/ 3320352 h 5007225"/>
              <a:gd name="connsiteX9" fmla="*/ 2979 w 11299336"/>
              <a:gd name="connsiteY9" fmla="*/ 3320352 h 5007225"/>
              <a:gd name="connsiteX10" fmla="*/ 0 w 11299336"/>
              <a:gd name="connsiteY10" fmla="*/ 0 h 5007225"/>
              <a:gd name="connsiteX0" fmla="*/ 0 w 11328452"/>
              <a:gd name="connsiteY0" fmla="*/ 0 h 5007225"/>
              <a:gd name="connsiteX1" fmla="*/ 11328452 w 11328452"/>
              <a:gd name="connsiteY1" fmla="*/ 3988 h 5007225"/>
              <a:gd name="connsiteX2" fmla="*/ 11299313 w 11328452"/>
              <a:gd name="connsiteY2" fmla="*/ 5006031 h 5007225"/>
              <a:gd name="connsiteX3" fmla="*/ 1895280 w 11328452"/>
              <a:gd name="connsiteY3" fmla="*/ 5007225 h 5007225"/>
              <a:gd name="connsiteX4" fmla="*/ 1881180 w 11328452"/>
              <a:gd name="connsiteY4" fmla="*/ 5007225 h 5007225"/>
              <a:gd name="connsiteX5" fmla="*/ 1881180 w 11328452"/>
              <a:gd name="connsiteY5" fmla="*/ 5006596 h 5007225"/>
              <a:gd name="connsiteX6" fmla="*/ 1701803 w 11328452"/>
              <a:gd name="connsiteY6" fmla="*/ 4998592 h 5007225"/>
              <a:gd name="connsiteX7" fmla="*/ 2979 w 11328452"/>
              <a:gd name="connsiteY7" fmla="*/ 3335113 h 5007225"/>
              <a:gd name="connsiteX8" fmla="*/ 3823 w 11328452"/>
              <a:gd name="connsiteY8" fmla="*/ 3320352 h 5007225"/>
              <a:gd name="connsiteX9" fmla="*/ 2979 w 11328452"/>
              <a:gd name="connsiteY9" fmla="*/ 3320352 h 5007225"/>
              <a:gd name="connsiteX10" fmla="*/ 0 w 11328452"/>
              <a:gd name="connsiteY10" fmla="*/ 0 h 5007225"/>
              <a:gd name="connsiteX0" fmla="*/ 0 w 11329163"/>
              <a:gd name="connsiteY0" fmla="*/ 0 h 5011988"/>
              <a:gd name="connsiteX1" fmla="*/ 11328452 w 11329163"/>
              <a:gd name="connsiteY1" fmla="*/ 3988 h 5011988"/>
              <a:gd name="connsiteX2" fmla="*/ 11329098 w 11329163"/>
              <a:gd name="connsiteY2" fmla="*/ 5011988 h 5011988"/>
              <a:gd name="connsiteX3" fmla="*/ 1895280 w 11329163"/>
              <a:gd name="connsiteY3" fmla="*/ 5007225 h 5011988"/>
              <a:gd name="connsiteX4" fmla="*/ 1881180 w 11329163"/>
              <a:gd name="connsiteY4" fmla="*/ 5007225 h 5011988"/>
              <a:gd name="connsiteX5" fmla="*/ 1881180 w 11329163"/>
              <a:gd name="connsiteY5" fmla="*/ 5006596 h 5011988"/>
              <a:gd name="connsiteX6" fmla="*/ 1701803 w 11329163"/>
              <a:gd name="connsiteY6" fmla="*/ 4998592 h 5011988"/>
              <a:gd name="connsiteX7" fmla="*/ 2979 w 11329163"/>
              <a:gd name="connsiteY7" fmla="*/ 3335113 h 5011988"/>
              <a:gd name="connsiteX8" fmla="*/ 3823 w 11329163"/>
              <a:gd name="connsiteY8" fmla="*/ 3320352 h 5011988"/>
              <a:gd name="connsiteX9" fmla="*/ 2979 w 11329163"/>
              <a:gd name="connsiteY9" fmla="*/ 3320352 h 5011988"/>
              <a:gd name="connsiteX10" fmla="*/ 0 w 11329163"/>
              <a:gd name="connsiteY10" fmla="*/ 0 h 5011988"/>
              <a:gd name="connsiteX0" fmla="*/ 0 w 11329163"/>
              <a:gd name="connsiteY0" fmla="*/ 0 h 5011988"/>
              <a:gd name="connsiteX1" fmla="*/ 11328452 w 11329163"/>
              <a:gd name="connsiteY1" fmla="*/ 3988 h 5011988"/>
              <a:gd name="connsiteX2" fmla="*/ 11329098 w 11329163"/>
              <a:gd name="connsiteY2" fmla="*/ 5011988 h 5011988"/>
              <a:gd name="connsiteX3" fmla="*/ 1895280 w 11329163"/>
              <a:gd name="connsiteY3" fmla="*/ 5007225 h 5011988"/>
              <a:gd name="connsiteX4" fmla="*/ 1881180 w 11329163"/>
              <a:gd name="connsiteY4" fmla="*/ 5007225 h 5011988"/>
              <a:gd name="connsiteX5" fmla="*/ 1881180 w 11329163"/>
              <a:gd name="connsiteY5" fmla="*/ 5006596 h 5011988"/>
              <a:gd name="connsiteX6" fmla="*/ 1701803 w 11329163"/>
              <a:gd name="connsiteY6" fmla="*/ 4998592 h 5011988"/>
              <a:gd name="connsiteX7" fmla="*/ 2979 w 11329163"/>
              <a:gd name="connsiteY7" fmla="*/ 3335113 h 5011988"/>
              <a:gd name="connsiteX8" fmla="*/ 3823 w 11329163"/>
              <a:gd name="connsiteY8" fmla="*/ 3320352 h 5011988"/>
              <a:gd name="connsiteX9" fmla="*/ 2979 w 11329163"/>
              <a:gd name="connsiteY9" fmla="*/ 3320352 h 5011988"/>
              <a:gd name="connsiteX10" fmla="*/ 0 w 11329163"/>
              <a:gd name="connsiteY10" fmla="*/ 0 h 5011988"/>
              <a:gd name="connsiteX0" fmla="*/ 0 w 11329163"/>
              <a:gd name="connsiteY0" fmla="*/ 0 h 5011988"/>
              <a:gd name="connsiteX1" fmla="*/ 11328452 w 11329163"/>
              <a:gd name="connsiteY1" fmla="*/ 3988 h 5011988"/>
              <a:gd name="connsiteX2" fmla="*/ 11329098 w 11329163"/>
              <a:gd name="connsiteY2" fmla="*/ 5011988 h 5011988"/>
              <a:gd name="connsiteX3" fmla="*/ 1895280 w 11329163"/>
              <a:gd name="connsiteY3" fmla="*/ 5007225 h 5011988"/>
              <a:gd name="connsiteX4" fmla="*/ 1881180 w 11329163"/>
              <a:gd name="connsiteY4" fmla="*/ 5007225 h 5011988"/>
              <a:gd name="connsiteX5" fmla="*/ 1881180 w 11329163"/>
              <a:gd name="connsiteY5" fmla="*/ 5006596 h 5011988"/>
              <a:gd name="connsiteX6" fmla="*/ 1701803 w 11329163"/>
              <a:gd name="connsiteY6" fmla="*/ 4998592 h 5011988"/>
              <a:gd name="connsiteX7" fmla="*/ 2979 w 11329163"/>
              <a:gd name="connsiteY7" fmla="*/ 3335113 h 5011988"/>
              <a:gd name="connsiteX8" fmla="*/ 3823 w 11329163"/>
              <a:gd name="connsiteY8" fmla="*/ 3320352 h 5011988"/>
              <a:gd name="connsiteX9" fmla="*/ 2979 w 11329163"/>
              <a:gd name="connsiteY9" fmla="*/ 3320352 h 5011988"/>
              <a:gd name="connsiteX10" fmla="*/ 0 w 11329163"/>
              <a:gd name="connsiteY10" fmla="*/ 0 h 5011988"/>
              <a:gd name="connsiteX0" fmla="*/ 0 w 11329163"/>
              <a:gd name="connsiteY0" fmla="*/ 0 h 5007225"/>
              <a:gd name="connsiteX1" fmla="*/ 11328452 w 11329163"/>
              <a:gd name="connsiteY1" fmla="*/ 3988 h 5007225"/>
              <a:gd name="connsiteX2" fmla="*/ 11329098 w 11329163"/>
              <a:gd name="connsiteY2" fmla="*/ 5006031 h 5007225"/>
              <a:gd name="connsiteX3" fmla="*/ 1895280 w 11329163"/>
              <a:gd name="connsiteY3" fmla="*/ 5007225 h 5007225"/>
              <a:gd name="connsiteX4" fmla="*/ 1881180 w 11329163"/>
              <a:gd name="connsiteY4" fmla="*/ 5007225 h 5007225"/>
              <a:gd name="connsiteX5" fmla="*/ 1881180 w 11329163"/>
              <a:gd name="connsiteY5" fmla="*/ 5006596 h 5007225"/>
              <a:gd name="connsiteX6" fmla="*/ 1701803 w 11329163"/>
              <a:gd name="connsiteY6" fmla="*/ 4998592 h 5007225"/>
              <a:gd name="connsiteX7" fmla="*/ 2979 w 11329163"/>
              <a:gd name="connsiteY7" fmla="*/ 3335113 h 5007225"/>
              <a:gd name="connsiteX8" fmla="*/ 3823 w 11329163"/>
              <a:gd name="connsiteY8" fmla="*/ 3320352 h 5007225"/>
              <a:gd name="connsiteX9" fmla="*/ 2979 w 11329163"/>
              <a:gd name="connsiteY9" fmla="*/ 3320352 h 5007225"/>
              <a:gd name="connsiteX10" fmla="*/ 0 w 11329163"/>
              <a:gd name="connsiteY10" fmla="*/ 0 h 500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9163" h="5007225">
                <a:moveTo>
                  <a:pt x="0" y="0"/>
                </a:moveTo>
                <a:lnTo>
                  <a:pt x="11328452" y="3988"/>
                </a:lnTo>
                <a:cubicBezTo>
                  <a:pt x="11328072" y="1670741"/>
                  <a:pt x="11329478" y="3339278"/>
                  <a:pt x="11329098" y="5006031"/>
                </a:cubicBezTo>
                <a:lnTo>
                  <a:pt x="1895280" y="5007225"/>
                </a:lnTo>
                <a:lnTo>
                  <a:pt x="1881180" y="5007225"/>
                </a:lnTo>
                <a:lnTo>
                  <a:pt x="1881180" y="5006596"/>
                </a:lnTo>
                <a:lnTo>
                  <a:pt x="1701803" y="4998592"/>
                </a:lnTo>
                <a:cubicBezTo>
                  <a:pt x="747599" y="4912963"/>
                  <a:pt x="2979" y="4200878"/>
                  <a:pt x="2979" y="3335113"/>
                </a:cubicBezTo>
                <a:cubicBezTo>
                  <a:pt x="3260" y="3330193"/>
                  <a:pt x="3542" y="3325272"/>
                  <a:pt x="3823" y="3320352"/>
                </a:cubicBezTo>
                <a:lnTo>
                  <a:pt x="2979" y="332035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de-DE" sz="1200" dirty="0">
              <a:latin typeface="Corbel" charset="0"/>
              <a:ea typeface="Corbel" charset="0"/>
              <a:cs typeface="Corbel" charset="0"/>
            </a:endParaRPr>
          </a:p>
        </p:txBody>
      </p:sp>
      <p:sp>
        <p:nvSpPr>
          <p:cNvPr id="2" name="Title 1"/>
          <p:cNvSpPr>
            <a:spLocks noGrp="1"/>
          </p:cNvSpPr>
          <p:nvPr>
            <p:ph type="title" hasCustomPrompt="1"/>
          </p:nvPr>
        </p:nvSpPr>
        <p:spPr>
          <a:xfrm>
            <a:off x="1134001" y="2520000"/>
            <a:ext cx="3375422" cy="1657350"/>
          </a:xfrm>
          <a:prstGeom prst="rect">
            <a:avLst/>
          </a:prstGeom>
        </p:spPr>
        <p:txBody>
          <a:bodyPr anchor="b">
            <a:noAutofit/>
          </a:bodyPr>
          <a:lstStyle>
            <a:lvl1pPr>
              <a:defRPr sz="2100" b="1">
                <a:solidFill>
                  <a:schemeClr val="bg1"/>
                </a:solidFill>
                <a:effectLst/>
                <a:latin typeface="Corbel" panose="020B0503020204020204" pitchFamily="34" charset="0"/>
              </a:defRPr>
            </a:lvl1pPr>
          </a:lstStyle>
          <a:p>
            <a:r>
              <a:rPr lang="de-DE" dirty="0"/>
              <a:t>Kapiteltrennseite </a:t>
            </a:r>
            <a:br>
              <a:rPr lang="de-DE" dirty="0"/>
            </a:br>
            <a:r>
              <a:rPr lang="de-DE" dirty="0"/>
              <a:t>Überschrift</a:t>
            </a:r>
            <a:endParaRPr lang="en-US" dirty="0"/>
          </a:p>
        </p:txBody>
      </p:sp>
      <p:sp>
        <p:nvSpPr>
          <p:cNvPr id="5" name="Fußzeilenplatzhalter 4">
            <a:extLst>
              <a:ext uri="{FF2B5EF4-FFF2-40B4-BE49-F238E27FC236}">
                <a16:creationId xmlns:a16="http://schemas.microsoft.com/office/drawing/2014/main" id="{BDED1755-F7E3-458B-B84A-ACF3900B2EF1}"/>
              </a:ext>
            </a:extLst>
          </p:cNvPr>
          <p:cNvSpPr>
            <a:spLocks noGrp="1"/>
          </p:cNvSpPr>
          <p:nvPr>
            <p:ph type="ftr" sz="quarter" idx="10"/>
          </p:nvPr>
        </p:nvSpPr>
        <p:spPr/>
        <p:txBody>
          <a:bodyPr/>
          <a:lstStyle/>
          <a:p>
            <a:r>
              <a:rPr lang="de-DE">
                <a:latin typeface="Corbel" charset="0"/>
                <a:ea typeface="Corbel" charset="0"/>
                <a:cs typeface="Corbel" charset="0"/>
              </a:rPr>
              <a:t>Präsentationstitel | Frau Prof. Beispiel-Mustermann | Klinik/Institut/Zentrum | Datum/Ort</a:t>
            </a:r>
            <a:endParaRPr lang="de-DE" dirty="0">
              <a:latin typeface="Corbel" charset="0"/>
              <a:ea typeface="Corbel" charset="0"/>
              <a:cs typeface="Corbel" charset="0"/>
            </a:endParaRPr>
          </a:p>
        </p:txBody>
      </p:sp>
      <p:sp>
        <p:nvSpPr>
          <p:cNvPr id="6" name="Foliennummernplatzhalter 5">
            <a:extLst>
              <a:ext uri="{FF2B5EF4-FFF2-40B4-BE49-F238E27FC236}">
                <a16:creationId xmlns:a16="http://schemas.microsoft.com/office/drawing/2014/main" id="{06D2BD45-97FE-4A6D-8C53-C9F2D40E8DAD}"/>
              </a:ext>
            </a:extLst>
          </p:cNvPr>
          <p:cNvSpPr>
            <a:spLocks noGrp="1"/>
          </p:cNvSpPr>
          <p:nvPr>
            <p:ph type="sldNum" sz="quarter" idx="11"/>
          </p:nvPr>
        </p:nvSpPr>
        <p:spPr/>
        <p:txBody>
          <a:bodyPr/>
          <a:lstStyle/>
          <a:p>
            <a:fld id="{43AA54D9-B87A-F84D-86CD-6E00C338952B}" type="slidenum">
              <a:rPr lang="de-DE" smtClean="0"/>
              <a:pPr/>
              <a:t>‹Nr.›</a:t>
            </a:fld>
            <a:endParaRPr lang="de-DE" dirty="0"/>
          </a:p>
        </p:txBody>
      </p:sp>
    </p:spTree>
    <p:extLst>
      <p:ext uri="{BB962C8B-B14F-4D97-AF65-F5344CB8AC3E}">
        <p14:creationId xmlns:p14="http://schemas.microsoft.com/office/powerpoint/2010/main" val="152316959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bschnitt+Bild">
    <p:spTree>
      <p:nvGrpSpPr>
        <p:cNvPr id="1" name=""/>
        <p:cNvGrpSpPr/>
        <p:nvPr/>
      </p:nvGrpSpPr>
      <p:grpSpPr>
        <a:xfrm>
          <a:off x="0" y="0"/>
          <a:ext cx="0" cy="0"/>
          <a:chOff x="0" y="0"/>
          <a:chExt cx="0" cy="0"/>
        </a:xfrm>
      </p:grpSpPr>
      <p:sp>
        <p:nvSpPr>
          <p:cNvPr id="7" name="Freihandform 9">
            <a:extLst>
              <a:ext uri="{FF2B5EF4-FFF2-40B4-BE49-F238E27FC236}">
                <a16:creationId xmlns:a16="http://schemas.microsoft.com/office/drawing/2014/main" id="{AF795161-2799-45AA-A09B-5DACF83C708E}"/>
              </a:ext>
            </a:extLst>
          </p:cNvPr>
          <p:cNvSpPr/>
          <p:nvPr userDrawn="1"/>
        </p:nvSpPr>
        <p:spPr>
          <a:xfrm>
            <a:off x="339853" y="1230068"/>
            <a:ext cx="8496900" cy="5007225"/>
          </a:xfrm>
          <a:custGeom>
            <a:avLst/>
            <a:gdLst>
              <a:gd name="connsiteX0" fmla="*/ 1878201 w 8405403"/>
              <a:gd name="connsiteY0" fmla="*/ 0 h 5019140"/>
              <a:gd name="connsiteX1" fmla="*/ 8405403 w 8405403"/>
              <a:gd name="connsiteY1" fmla="*/ 0 h 5019140"/>
              <a:gd name="connsiteX2" fmla="*/ 8405403 w 8405403"/>
              <a:gd name="connsiteY2" fmla="*/ 5019140 h 5019140"/>
              <a:gd name="connsiteX3" fmla="*/ 1892301 w 8405403"/>
              <a:gd name="connsiteY3" fmla="*/ 5019140 h 5019140"/>
              <a:gd name="connsiteX4" fmla="*/ 1878201 w 8405403"/>
              <a:gd name="connsiteY4" fmla="*/ 5019140 h 5019140"/>
              <a:gd name="connsiteX5" fmla="*/ 1878201 w 8405403"/>
              <a:gd name="connsiteY5" fmla="*/ 5018511 h 5019140"/>
              <a:gd name="connsiteX6" fmla="*/ 1698824 w 8405403"/>
              <a:gd name="connsiteY6" fmla="*/ 5010507 h 5019140"/>
              <a:gd name="connsiteX7" fmla="*/ 0 w 8405403"/>
              <a:gd name="connsiteY7" fmla="*/ 3347028 h 5019140"/>
              <a:gd name="connsiteX8" fmla="*/ 844 w 8405403"/>
              <a:gd name="connsiteY8" fmla="*/ 3332267 h 5019140"/>
              <a:gd name="connsiteX9" fmla="*/ 0 w 8405403"/>
              <a:gd name="connsiteY9" fmla="*/ 3332267 h 5019140"/>
              <a:gd name="connsiteX10" fmla="*/ 0 w 8405403"/>
              <a:gd name="connsiteY10" fmla="*/ 1 h 5019140"/>
              <a:gd name="connsiteX11" fmla="*/ 1878201 w 8405403"/>
              <a:gd name="connsiteY11" fmla="*/ 1 h 5019140"/>
              <a:gd name="connsiteX0" fmla="*/ 1878201 w 11283775"/>
              <a:gd name="connsiteY0" fmla="*/ 0 h 5019140"/>
              <a:gd name="connsiteX1" fmla="*/ 11283775 w 11283775"/>
              <a:gd name="connsiteY1" fmla="*/ 15903 h 5019140"/>
              <a:gd name="connsiteX2" fmla="*/ 8405403 w 11283775"/>
              <a:gd name="connsiteY2" fmla="*/ 5019140 h 5019140"/>
              <a:gd name="connsiteX3" fmla="*/ 1892301 w 11283775"/>
              <a:gd name="connsiteY3" fmla="*/ 5019140 h 5019140"/>
              <a:gd name="connsiteX4" fmla="*/ 1878201 w 11283775"/>
              <a:gd name="connsiteY4" fmla="*/ 5019140 h 5019140"/>
              <a:gd name="connsiteX5" fmla="*/ 1878201 w 11283775"/>
              <a:gd name="connsiteY5" fmla="*/ 5018511 h 5019140"/>
              <a:gd name="connsiteX6" fmla="*/ 1698824 w 11283775"/>
              <a:gd name="connsiteY6" fmla="*/ 5010507 h 5019140"/>
              <a:gd name="connsiteX7" fmla="*/ 0 w 11283775"/>
              <a:gd name="connsiteY7" fmla="*/ 3347028 h 5019140"/>
              <a:gd name="connsiteX8" fmla="*/ 844 w 11283775"/>
              <a:gd name="connsiteY8" fmla="*/ 3332267 h 5019140"/>
              <a:gd name="connsiteX9" fmla="*/ 0 w 11283775"/>
              <a:gd name="connsiteY9" fmla="*/ 3332267 h 5019140"/>
              <a:gd name="connsiteX10" fmla="*/ 0 w 11283775"/>
              <a:gd name="connsiteY10" fmla="*/ 1 h 5019140"/>
              <a:gd name="connsiteX11" fmla="*/ 1878201 w 11283775"/>
              <a:gd name="connsiteY11" fmla="*/ 1 h 5019140"/>
              <a:gd name="connsiteX12" fmla="*/ 1878201 w 11283775"/>
              <a:gd name="connsiteY12" fmla="*/ 0 h 5019140"/>
              <a:gd name="connsiteX0" fmla="*/ 1878201 w 11292710"/>
              <a:gd name="connsiteY0" fmla="*/ 0 h 5019140"/>
              <a:gd name="connsiteX1" fmla="*/ 11292710 w 11292710"/>
              <a:gd name="connsiteY1" fmla="*/ 12924 h 5019140"/>
              <a:gd name="connsiteX2" fmla="*/ 8405403 w 11292710"/>
              <a:gd name="connsiteY2" fmla="*/ 5019140 h 5019140"/>
              <a:gd name="connsiteX3" fmla="*/ 1892301 w 11292710"/>
              <a:gd name="connsiteY3" fmla="*/ 5019140 h 5019140"/>
              <a:gd name="connsiteX4" fmla="*/ 1878201 w 11292710"/>
              <a:gd name="connsiteY4" fmla="*/ 5019140 h 5019140"/>
              <a:gd name="connsiteX5" fmla="*/ 1878201 w 11292710"/>
              <a:gd name="connsiteY5" fmla="*/ 5018511 h 5019140"/>
              <a:gd name="connsiteX6" fmla="*/ 1698824 w 11292710"/>
              <a:gd name="connsiteY6" fmla="*/ 5010507 h 5019140"/>
              <a:gd name="connsiteX7" fmla="*/ 0 w 11292710"/>
              <a:gd name="connsiteY7" fmla="*/ 3347028 h 5019140"/>
              <a:gd name="connsiteX8" fmla="*/ 844 w 11292710"/>
              <a:gd name="connsiteY8" fmla="*/ 3332267 h 5019140"/>
              <a:gd name="connsiteX9" fmla="*/ 0 w 11292710"/>
              <a:gd name="connsiteY9" fmla="*/ 3332267 h 5019140"/>
              <a:gd name="connsiteX10" fmla="*/ 0 w 11292710"/>
              <a:gd name="connsiteY10" fmla="*/ 1 h 5019140"/>
              <a:gd name="connsiteX11" fmla="*/ 1878201 w 11292710"/>
              <a:gd name="connsiteY11" fmla="*/ 1 h 5019140"/>
              <a:gd name="connsiteX12" fmla="*/ 1878201 w 11292710"/>
              <a:gd name="connsiteY12" fmla="*/ 0 h 5019140"/>
              <a:gd name="connsiteX0" fmla="*/ 1878201 w 11292710"/>
              <a:gd name="connsiteY0" fmla="*/ 0 h 5019139"/>
              <a:gd name="connsiteX1" fmla="*/ 11292710 w 11292710"/>
              <a:gd name="connsiteY1" fmla="*/ 12923 h 5019139"/>
              <a:gd name="connsiteX2" fmla="*/ 8405403 w 11292710"/>
              <a:gd name="connsiteY2" fmla="*/ 5019139 h 5019139"/>
              <a:gd name="connsiteX3" fmla="*/ 1892301 w 11292710"/>
              <a:gd name="connsiteY3" fmla="*/ 5019139 h 5019139"/>
              <a:gd name="connsiteX4" fmla="*/ 1878201 w 11292710"/>
              <a:gd name="connsiteY4" fmla="*/ 5019139 h 5019139"/>
              <a:gd name="connsiteX5" fmla="*/ 1878201 w 11292710"/>
              <a:gd name="connsiteY5" fmla="*/ 5018510 h 5019139"/>
              <a:gd name="connsiteX6" fmla="*/ 1698824 w 11292710"/>
              <a:gd name="connsiteY6" fmla="*/ 5010506 h 5019139"/>
              <a:gd name="connsiteX7" fmla="*/ 0 w 11292710"/>
              <a:gd name="connsiteY7" fmla="*/ 3347027 h 5019139"/>
              <a:gd name="connsiteX8" fmla="*/ 844 w 11292710"/>
              <a:gd name="connsiteY8" fmla="*/ 3332266 h 5019139"/>
              <a:gd name="connsiteX9" fmla="*/ 0 w 11292710"/>
              <a:gd name="connsiteY9" fmla="*/ 3332266 h 5019139"/>
              <a:gd name="connsiteX10" fmla="*/ 0 w 11292710"/>
              <a:gd name="connsiteY10" fmla="*/ 0 h 5019139"/>
              <a:gd name="connsiteX11" fmla="*/ 1878201 w 11292710"/>
              <a:gd name="connsiteY11" fmla="*/ 0 h 5019139"/>
              <a:gd name="connsiteX0" fmla="*/ 0 w 11292710"/>
              <a:gd name="connsiteY0" fmla="*/ 0 h 5019139"/>
              <a:gd name="connsiteX1" fmla="*/ 11292710 w 11292710"/>
              <a:gd name="connsiteY1" fmla="*/ 12923 h 5019139"/>
              <a:gd name="connsiteX2" fmla="*/ 8405403 w 11292710"/>
              <a:gd name="connsiteY2" fmla="*/ 5019139 h 5019139"/>
              <a:gd name="connsiteX3" fmla="*/ 1892301 w 11292710"/>
              <a:gd name="connsiteY3" fmla="*/ 5019139 h 5019139"/>
              <a:gd name="connsiteX4" fmla="*/ 1878201 w 11292710"/>
              <a:gd name="connsiteY4" fmla="*/ 5019139 h 5019139"/>
              <a:gd name="connsiteX5" fmla="*/ 1878201 w 11292710"/>
              <a:gd name="connsiteY5" fmla="*/ 5018510 h 5019139"/>
              <a:gd name="connsiteX6" fmla="*/ 1698824 w 11292710"/>
              <a:gd name="connsiteY6" fmla="*/ 5010506 h 5019139"/>
              <a:gd name="connsiteX7" fmla="*/ 0 w 11292710"/>
              <a:gd name="connsiteY7" fmla="*/ 3347027 h 5019139"/>
              <a:gd name="connsiteX8" fmla="*/ 844 w 11292710"/>
              <a:gd name="connsiteY8" fmla="*/ 3332266 h 5019139"/>
              <a:gd name="connsiteX9" fmla="*/ 0 w 11292710"/>
              <a:gd name="connsiteY9" fmla="*/ 3332266 h 5019139"/>
              <a:gd name="connsiteX10" fmla="*/ 0 w 11292710"/>
              <a:gd name="connsiteY10" fmla="*/ 0 h 5019139"/>
              <a:gd name="connsiteX0" fmla="*/ 0 w 11295689"/>
              <a:gd name="connsiteY0" fmla="*/ 0 h 5019139"/>
              <a:gd name="connsiteX1" fmla="*/ 11295689 w 11295689"/>
              <a:gd name="connsiteY1" fmla="*/ 12923 h 5019139"/>
              <a:gd name="connsiteX2" fmla="*/ 8408382 w 11295689"/>
              <a:gd name="connsiteY2" fmla="*/ 5019139 h 5019139"/>
              <a:gd name="connsiteX3" fmla="*/ 1895280 w 11295689"/>
              <a:gd name="connsiteY3" fmla="*/ 5019139 h 5019139"/>
              <a:gd name="connsiteX4" fmla="*/ 1881180 w 11295689"/>
              <a:gd name="connsiteY4" fmla="*/ 5019139 h 5019139"/>
              <a:gd name="connsiteX5" fmla="*/ 1881180 w 11295689"/>
              <a:gd name="connsiteY5" fmla="*/ 5018510 h 5019139"/>
              <a:gd name="connsiteX6" fmla="*/ 1701803 w 11295689"/>
              <a:gd name="connsiteY6" fmla="*/ 5010506 h 5019139"/>
              <a:gd name="connsiteX7" fmla="*/ 2979 w 11295689"/>
              <a:gd name="connsiteY7" fmla="*/ 3347027 h 5019139"/>
              <a:gd name="connsiteX8" fmla="*/ 3823 w 11295689"/>
              <a:gd name="connsiteY8" fmla="*/ 3332266 h 5019139"/>
              <a:gd name="connsiteX9" fmla="*/ 2979 w 11295689"/>
              <a:gd name="connsiteY9" fmla="*/ 3332266 h 5019139"/>
              <a:gd name="connsiteX10" fmla="*/ 0 w 11295689"/>
              <a:gd name="connsiteY10" fmla="*/ 0 h 5019139"/>
              <a:gd name="connsiteX0" fmla="*/ 0 w 11295689"/>
              <a:gd name="connsiteY0" fmla="*/ 0 h 5022117"/>
              <a:gd name="connsiteX1" fmla="*/ 11295689 w 11295689"/>
              <a:gd name="connsiteY1" fmla="*/ 15901 h 5022117"/>
              <a:gd name="connsiteX2" fmla="*/ 8408382 w 11295689"/>
              <a:gd name="connsiteY2" fmla="*/ 5022117 h 5022117"/>
              <a:gd name="connsiteX3" fmla="*/ 1895280 w 11295689"/>
              <a:gd name="connsiteY3" fmla="*/ 5022117 h 5022117"/>
              <a:gd name="connsiteX4" fmla="*/ 1881180 w 11295689"/>
              <a:gd name="connsiteY4" fmla="*/ 5022117 h 5022117"/>
              <a:gd name="connsiteX5" fmla="*/ 1881180 w 11295689"/>
              <a:gd name="connsiteY5" fmla="*/ 5021488 h 5022117"/>
              <a:gd name="connsiteX6" fmla="*/ 1701803 w 11295689"/>
              <a:gd name="connsiteY6" fmla="*/ 5013484 h 5022117"/>
              <a:gd name="connsiteX7" fmla="*/ 2979 w 11295689"/>
              <a:gd name="connsiteY7" fmla="*/ 3350005 h 5022117"/>
              <a:gd name="connsiteX8" fmla="*/ 3823 w 11295689"/>
              <a:gd name="connsiteY8" fmla="*/ 3335244 h 5022117"/>
              <a:gd name="connsiteX9" fmla="*/ 2979 w 11295689"/>
              <a:gd name="connsiteY9" fmla="*/ 3335244 h 5022117"/>
              <a:gd name="connsiteX10" fmla="*/ 0 w 11295689"/>
              <a:gd name="connsiteY10" fmla="*/ 0 h 5022117"/>
              <a:gd name="connsiteX0" fmla="*/ 0 w 11295689"/>
              <a:gd name="connsiteY0" fmla="*/ 0 h 5022117"/>
              <a:gd name="connsiteX1" fmla="*/ 11295689 w 11295689"/>
              <a:gd name="connsiteY1" fmla="*/ 15901 h 5022117"/>
              <a:gd name="connsiteX2" fmla="*/ 8408382 w 11295689"/>
              <a:gd name="connsiteY2" fmla="*/ 5022117 h 5022117"/>
              <a:gd name="connsiteX3" fmla="*/ 1895280 w 11295689"/>
              <a:gd name="connsiteY3" fmla="*/ 5022117 h 5022117"/>
              <a:gd name="connsiteX4" fmla="*/ 1881180 w 11295689"/>
              <a:gd name="connsiteY4" fmla="*/ 5022117 h 5022117"/>
              <a:gd name="connsiteX5" fmla="*/ 1881180 w 11295689"/>
              <a:gd name="connsiteY5" fmla="*/ 5021488 h 5022117"/>
              <a:gd name="connsiteX6" fmla="*/ 1701803 w 11295689"/>
              <a:gd name="connsiteY6" fmla="*/ 5013484 h 5022117"/>
              <a:gd name="connsiteX7" fmla="*/ 2979 w 11295689"/>
              <a:gd name="connsiteY7" fmla="*/ 3350005 h 5022117"/>
              <a:gd name="connsiteX8" fmla="*/ 3823 w 11295689"/>
              <a:gd name="connsiteY8" fmla="*/ 3335244 h 5022117"/>
              <a:gd name="connsiteX9" fmla="*/ 2979 w 11295689"/>
              <a:gd name="connsiteY9" fmla="*/ 3335244 h 5022117"/>
              <a:gd name="connsiteX10" fmla="*/ 0 w 11295689"/>
              <a:gd name="connsiteY10" fmla="*/ 0 h 5022117"/>
              <a:gd name="connsiteX0" fmla="*/ 0 w 11295689"/>
              <a:gd name="connsiteY0" fmla="*/ 0 h 5007225"/>
              <a:gd name="connsiteX1" fmla="*/ 11295689 w 11295689"/>
              <a:gd name="connsiteY1" fmla="*/ 1009 h 5007225"/>
              <a:gd name="connsiteX2" fmla="*/ 8408382 w 11295689"/>
              <a:gd name="connsiteY2" fmla="*/ 5007225 h 5007225"/>
              <a:gd name="connsiteX3" fmla="*/ 1895280 w 11295689"/>
              <a:gd name="connsiteY3" fmla="*/ 5007225 h 5007225"/>
              <a:gd name="connsiteX4" fmla="*/ 1881180 w 11295689"/>
              <a:gd name="connsiteY4" fmla="*/ 5007225 h 5007225"/>
              <a:gd name="connsiteX5" fmla="*/ 1881180 w 11295689"/>
              <a:gd name="connsiteY5" fmla="*/ 5006596 h 5007225"/>
              <a:gd name="connsiteX6" fmla="*/ 1701803 w 11295689"/>
              <a:gd name="connsiteY6" fmla="*/ 4998592 h 5007225"/>
              <a:gd name="connsiteX7" fmla="*/ 2979 w 11295689"/>
              <a:gd name="connsiteY7" fmla="*/ 3335113 h 5007225"/>
              <a:gd name="connsiteX8" fmla="*/ 3823 w 11295689"/>
              <a:gd name="connsiteY8" fmla="*/ 3320352 h 5007225"/>
              <a:gd name="connsiteX9" fmla="*/ 2979 w 11295689"/>
              <a:gd name="connsiteY9" fmla="*/ 3320352 h 5007225"/>
              <a:gd name="connsiteX10" fmla="*/ 0 w 11295689"/>
              <a:gd name="connsiteY10" fmla="*/ 0 h 5007225"/>
              <a:gd name="connsiteX0" fmla="*/ 0 w 11295689"/>
              <a:gd name="connsiteY0" fmla="*/ 0 h 5007225"/>
              <a:gd name="connsiteX1" fmla="*/ 11295689 w 11295689"/>
              <a:gd name="connsiteY1" fmla="*/ 1009 h 5007225"/>
              <a:gd name="connsiteX2" fmla="*/ 11294550 w 11295689"/>
              <a:gd name="connsiteY2" fmla="*/ 5001268 h 5007225"/>
              <a:gd name="connsiteX3" fmla="*/ 1895280 w 11295689"/>
              <a:gd name="connsiteY3" fmla="*/ 5007225 h 5007225"/>
              <a:gd name="connsiteX4" fmla="*/ 1881180 w 11295689"/>
              <a:gd name="connsiteY4" fmla="*/ 5007225 h 5007225"/>
              <a:gd name="connsiteX5" fmla="*/ 1881180 w 11295689"/>
              <a:gd name="connsiteY5" fmla="*/ 5006596 h 5007225"/>
              <a:gd name="connsiteX6" fmla="*/ 1701803 w 11295689"/>
              <a:gd name="connsiteY6" fmla="*/ 4998592 h 5007225"/>
              <a:gd name="connsiteX7" fmla="*/ 2979 w 11295689"/>
              <a:gd name="connsiteY7" fmla="*/ 3335113 h 5007225"/>
              <a:gd name="connsiteX8" fmla="*/ 3823 w 11295689"/>
              <a:gd name="connsiteY8" fmla="*/ 3320352 h 5007225"/>
              <a:gd name="connsiteX9" fmla="*/ 2979 w 11295689"/>
              <a:gd name="connsiteY9" fmla="*/ 3320352 h 5007225"/>
              <a:gd name="connsiteX10" fmla="*/ 0 w 11295689"/>
              <a:gd name="connsiteY10" fmla="*/ 0 h 5007225"/>
              <a:gd name="connsiteX0" fmla="*/ 0 w 11299336"/>
              <a:gd name="connsiteY0" fmla="*/ 0 h 5007225"/>
              <a:gd name="connsiteX1" fmla="*/ 11295689 w 11299336"/>
              <a:gd name="connsiteY1" fmla="*/ 1009 h 5007225"/>
              <a:gd name="connsiteX2" fmla="*/ 11299313 w 11299336"/>
              <a:gd name="connsiteY2" fmla="*/ 5006031 h 5007225"/>
              <a:gd name="connsiteX3" fmla="*/ 1895280 w 11299336"/>
              <a:gd name="connsiteY3" fmla="*/ 5007225 h 5007225"/>
              <a:gd name="connsiteX4" fmla="*/ 1881180 w 11299336"/>
              <a:gd name="connsiteY4" fmla="*/ 5007225 h 5007225"/>
              <a:gd name="connsiteX5" fmla="*/ 1881180 w 11299336"/>
              <a:gd name="connsiteY5" fmla="*/ 5006596 h 5007225"/>
              <a:gd name="connsiteX6" fmla="*/ 1701803 w 11299336"/>
              <a:gd name="connsiteY6" fmla="*/ 4998592 h 5007225"/>
              <a:gd name="connsiteX7" fmla="*/ 2979 w 11299336"/>
              <a:gd name="connsiteY7" fmla="*/ 3335113 h 5007225"/>
              <a:gd name="connsiteX8" fmla="*/ 3823 w 11299336"/>
              <a:gd name="connsiteY8" fmla="*/ 3320352 h 5007225"/>
              <a:gd name="connsiteX9" fmla="*/ 2979 w 11299336"/>
              <a:gd name="connsiteY9" fmla="*/ 3320352 h 5007225"/>
              <a:gd name="connsiteX10" fmla="*/ 0 w 11299336"/>
              <a:gd name="connsiteY10" fmla="*/ 0 h 500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99336" h="5007225">
                <a:moveTo>
                  <a:pt x="0" y="0"/>
                </a:moveTo>
                <a:lnTo>
                  <a:pt x="11295689" y="1009"/>
                </a:lnTo>
                <a:cubicBezTo>
                  <a:pt x="11295309" y="1667762"/>
                  <a:pt x="11299693" y="3339278"/>
                  <a:pt x="11299313" y="5006031"/>
                </a:cubicBezTo>
                <a:lnTo>
                  <a:pt x="1895280" y="5007225"/>
                </a:lnTo>
                <a:lnTo>
                  <a:pt x="1881180" y="5007225"/>
                </a:lnTo>
                <a:lnTo>
                  <a:pt x="1881180" y="5006596"/>
                </a:lnTo>
                <a:lnTo>
                  <a:pt x="1701803" y="4998592"/>
                </a:lnTo>
                <a:cubicBezTo>
                  <a:pt x="747599" y="4912963"/>
                  <a:pt x="2979" y="4200878"/>
                  <a:pt x="2979" y="3335113"/>
                </a:cubicBezTo>
                <a:cubicBezTo>
                  <a:pt x="3260" y="3330193"/>
                  <a:pt x="3542" y="3325272"/>
                  <a:pt x="3823" y="3320352"/>
                </a:cubicBezTo>
                <a:lnTo>
                  <a:pt x="2979" y="3320352"/>
                </a:lnTo>
                <a:lnTo>
                  <a:pt x="0" y="0"/>
                </a:lnTo>
                <a:close/>
              </a:path>
            </a:pathLst>
          </a:custGeom>
          <a:blipFill dpi="0" rotWithShape="1">
            <a:blip r:embed="rId2"/>
            <a:srcRect/>
            <a:stretch>
              <a:fillRect l="-1135" t="-686" r="-1774" b="-395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de-DE" sz="1200" dirty="0">
              <a:latin typeface="Corbel" charset="0"/>
              <a:ea typeface="Corbel" charset="0"/>
              <a:cs typeface="Corbel" charset="0"/>
            </a:endParaRPr>
          </a:p>
        </p:txBody>
      </p:sp>
      <p:sp>
        <p:nvSpPr>
          <p:cNvPr id="2" name="Title 1"/>
          <p:cNvSpPr>
            <a:spLocks noGrp="1"/>
          </p:cNvSpPr>
          <p:nvPr>
            <p:ph type="title" hasCustomPrompt="1"/>
          </p:nvPr>
        </p:nvSpPr>
        <p:spPr>
          <a:xfrm>
            <a:off x="1134001" y="2520000"/>
            <a:ext cx="3375422" cy="1657350"/>
          </a:xfrm>
          <a:prstGeom prst="rect">
            <a:avLst/>
          </a:prstGeom>
        </p:spPr>
        <p:txBody>
          <a:bodyPr anchor="b">
            <a:noAutofit/>
          </a:bodyPr>
          <a:lstStyle>
            <a:lvl1pPr>
              <a:defRPr sz="2100" b="1">
                <a:solidFill>
                  <a:schemeClr val="bg1"/>
                </a:solidFill>
                <a:effectLst/>
                <a:latin typeface="Corbel" panose="020B0503020204020204" pitchFamily="34" charset="0"/>
              </a:defRPr>
            </a:lvl1pPr>
          </a:lstStyle>
          <a:p>
            <a:r>
              <a:rPr lang="de-DE" dirty="0"/>
              <a:t>Kapiteltrennseite </a:t>
            </a:r>
            <a:br>
              <a:rPr lang="de-DE" dirty="0"/>
            </a:br>
            <a:r>
              <a:rPr lang="de-DE" dirty="0"/>
              <a:t>Überschrift</a:t>
            </a:r>
            <a:endParaRPr lang="en-US" dirty="0"/>
          </a:p>
        </p:txBody>
      </p:sp>
      <p:sp>
        <p:nvSpPr>
          <p:cNvPr id="3" name="Fußzeilenplatzhalter 2">
            <a:extLst>
              <a:ext uri="{FF2B5EF4-FFF2-40B4-BE49-F238E27FC236}">
                <a16:creationId xmlns:a16="http://schemas.microsoft.com/office/drawing/2014/main" id="{60CFCC66-E397-42BC-8A71-C0329DD830A4}"/>
              </a:ext>
            </a:extLst>
          </p:cNvPr>
          <p:cNvSpPr>
            <a:spLocks noGrp="1"/>
          </p:cNvSpPr>
          <p:nvPr>
            <p:ph type="ftr" sz="quarter" idx="10"/>
          </p:nvPr>
        </p:nvSpPr>
        <p:spPr/>
        <p:txBody>
          <a:bodyPr/>
          <a:lstStyle/>
          <a:p>
            <a:r>
              <a:rPr lang="de-DE">
                <a:latin typeface="Corbel" charset="0"/>
                <a:ea typeface="Corbel" charset="0"/>
                <a:cs typeface="Corbel" charset="0"/>
              </a:rPr>
              <a:t>Präsentationstitel | Frau Prof. Beispiel-Mustermann | Klinik/Institut/Zentrum | Datum/Ort</a:t>
            </a:r>
            <a:endParaRPr lang="de-DE" dirty="0">
              <a:latin typeface="Corbel" charset="0"/>
              <a:ea typeface="Corbel" charset="0"/>
              <a:cs typeface="Corbel" charset="0"/>
            </a:endParaRPr>
          </a:p>
        </p:txBody>
      </p:sp>
      <p:sp>
        <p:nvSpPr>
          <p:cNvPr id="4" name="Foliennummernplatzhalter 3">
            <a:extLst>
              <a:ext uri="{FF2B5EF4-FFF2-40B4-BE49-F238E27FC236}">
                <a16:creationId xmlns:a16="http://schemas.microsoft.com/office/drawing/2014/main" id="{360BB2A2-0080-46B1-A7DA-D97774E0E20E}"/>
              </a:ext>
            </a:extLst>
          </p:cNvPr>
          <p:cNvSpPr>
            <a:spLocks noGrp="1"/>
          </p:cNvSpPr>
          <p:nvPr>
            <p:ph type="sldNum" sz="quarter" idx="11"/>
          </p:nvPr>
        </p:nvSpPr>
        <p:spPr/>
        <p:txBody>
          <a:bodyPr/>
          <a:lstStyle/>
          <a:p>
            <a:fld id="{43AA54D9-B87A-F84D-86CD-6E00C338952B}" type="slidenum">
              <a:rPr lang="de-DE" smtClean="0"/>
              <a:pPr/>
              <a:t>‹Nr.›</a:t>
            </a:fld>
            <a:endParaRPr lang="de-DE" dirty="0"/>
          </a:p>
        </p:txBody>
      </p:sp>
    </p:spTree>
    <p:extLst>
      <p:ext uri="{BB962C8B-B14F-4D97-AF65-F5344CB8AC3E}">
        <p14:creationId xmlns:p14="http://schemas.microsoft.com/office/powerpoint/2010/main" val="356021125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Text">
    <p:spTree>
      <p:nvGrpSpPr>
        <p:cNvPr id="1" name=""/>
        <p:cNvGrpSpPr/>
        <p:nvPr/>
      </p:nvGrpSpPr>
      <p:grpSpPr>
        <a:xfrm>
          <a:off x="0" y="0"/>
          <a:ext cx="0" cy="0"/>
          <a:chOff x="0" y="0"/>
          <a:chExt cx="0" cy="0"/>
        </a:xfrm>
      </p:grpSpPr>
      <p:sp>
        <p:nvSpPr>
          <p:cNvPr id="10" name="Textplatzhalter 6"/>
          <p:cNvSpPr>
            <a:spLocks noGrp="1"/>
          </p:cNvSpPr>
          <p:nvPr>
            <p:ph type="body" sz="quarter" idx="14" hasCustomPrompt="1"/>
          </p:nvPr>
        </p:nvSpPr>
        <p:spPr>
          <a:xfrm>
            <a:off x="351000" y="665431"/>
            <a:ext cx="6480000" cy="324000"/>
          </a:xfrm>
        </p:spPr>
        <p:txBody>
          <a:bodyPr lIns="0"/>
          <a:lstStyle>
            <a:lvl1pPr marL="0" indent="0">
              <a:buFontTx/>
              <a:buNone/>
              <a:defRPr>
                <a:solidFill>
                  <a:schemeClr val="tx1"/>
                </a:solidFill>
              </a:defRPr>
            </a:lvl1pPr>
          </a:lstStyle>
          <a:p>
            <a:r>
              <a:rPr lang="de-DE" sz="1200" dirty="0">
                <a:latin typeface="Corbel" charset="0"/>
                <a:ea typeface="Corbel" charset="0"/>
                <a:cs typeface="Corbel" charset="0"/>
              </a:rPr>
              <a:t>Kapitel | Thema oder Titel hinzufügen</a:t>
            </a:r>
          </a:p>
        </p:txBody>
      </p:sp>
      <p:sp>
        <p:nvSpPr>
          <p:cNvPr id="3" name="Inhaltsplatzhalter 2">
            <a:extLst>
              <a:ext uri="{FF2B5EF4-FFF2-40B4-BE49-F238E27FC236}">
                <a16:creationId xmlns:a16="http://schemas.microsoft.com/office/drawing/2014/main" id="{EDDE6B40-236C-46B1-B57C-53AB51179F44}"/>
              </a:ext>
            </a:extLst>
          </p:cNvPr>
          <p:cNvSpPr>
            <a:spLocks noGrp="1"/>
          </p:cNvSpPr>
          <p:nvPr>
            <p:ph sz="quarter" idx="15"/>
          </p:nvPr>
        </p:nvSpPr>
        <p:spPr>
          <a:xfrm>
            <a:off x="350999" y="1295999"/>
            <a:ext cx="8478000" cy="5004000"/>
          </a:xfrm>
        </p:spPr>
        <p:txBody>
          <a:bodyPr lIns="180000" rIns="180000"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1AE7D8D9-E49D-47F4-B7EE-5D2B513B2D7B}"/>
              </a:ext>
            </a:extLst>
          </p:cNvPr>
          <p:cNvSpPr>
            <a:spLocks noGrp="1"/>
          </p:cNvSpPr>
          <p:nvPr>
            <p:ph type="ftr" sz="quarter" idx="16"/>
          </p:nvPr>
        </p:nvSpPr>
        <p:spPr/>
        <p:txBody>
          <a:bodyPr/>
          <a:lstStyle/>
          <a:p>
            <a:r>
              <a:rPr lang="de-DE">
                <a:latin typeface="Corbel" charset="0"/>
                <a:ea typeface="Corbel" charset="0"/>
                <a:cs typeface="Corbel" charset="0"/>
              </a:rPr>
              <a:t>Präsentationstitel | Frau Prof. Beispiel-Mustermann | Klinik/Institut/Zentrum | Datum/Ort</a:t>
            </a:r>
            <a:endParaRPr lang="de-DE" dirty="0">
              <a:latin typeface="Corbel" charset="0"/>
              <a:ea typeface="Corbel" charset="0"/>
              <a:cs typeface="Corbel" charset="0"/>
            </a:endParaRPr>
          </a:p>
        </p:txBody>
      </p:sp>
      <p:sp>
        <p:nvSpPr>
          <p:cNvPr id="4" name="Foliennummernplatzhalter 3">
            <a:extLst>
              <a:ext uri="{FF2B5EF4-FFF2-40B4-BE49-F238E27FC236}">
                <a16:creationId xmlns:a16="http://schemas.microsoft.com/office/drawing/2014/main" id="{91BDC61B-D6D1-4B4C-99AF-8B3B17458A17}"/>
              </a:ext>
            </a:extLst>
          </p:cNvPr>
          <p:cNvSpPr>
            <a:spLocks noGrp="1"/>
          </p:cNvSpPr>
          <p:nvPr>
            <p:ph type="sldNum" sz="quarter" idx="17"/>
          </p:nvPr>
        </p:nvSpPr>
        <p:spPr/>
        <p:txBody>
          <a:bodyPr/>
          <a:lstStyle/>
          <a:p>
            <a:fld id="{43AA54D9-B87A-F84D-86CD-6E00C338952B}" type="slidenum">
              <a:rPr lang="de-DE" smtClean="0"/>
              <a:pPr/>
              <a:t>‹Nr.›</a:t>
            </a:fld>
            <a:endParaRPr lang="de-DE" dirty="0"/>
          </a:p>
        </p:txBody>
      </p:sp>
    </p:spTree>
    <p:extLst>
      <p:ext uri="{BB962C8B-B14F-4D97-AF65-F5344CB8AC3E}">
        <p14:creationId xmlns:p14="http://schemas.microsoft.com/office/powerpoint/2010/main" val="886153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50999" y="6498000"/>
            <a:ext cx="6345000" cy="230878"/>
          </a:xfrm>
          <a:prstGeom prst="rect">
            <a:avLst/>
          </a:prstGeom>
        </p:spPr>
        <p:txBody>
          <a:bodyPr vert="horz" lIns="0" tIns="45720" rIns="91440" bIns="45720" rtlCol="0" anchor="ctr"/>
          <a:lstStyle>
            <a:lvl1pPr algn="l">
              <a:defRPr sz="675">
                <a:solidFill>
                  <a:schemeClr val="tx1"/>
                </a:solidFill>
                <a:latin typeface="Corbel" panose="020B0503020204020204" pitchFamily="34" charset="0"/>
              </a:defRPr>
            </a:lvl1pPr>
          </a:lstStyle>
          <a:p>
            <a:r>
              <a:rPr lang="de-DE" dirty="0"/>
              <a:t>Einflussfaktoren auf den Erhalt professioneller Hilfe | Katrin Chauviré-Geib | Universitätsklinikum Ulm | 24.02.2024/Wien</a:t>
            </a:r>
          </a:p>
        </p:txBody>
      </p:sp>
      <p:sp>
        <p:nvSpPr>
          <p:cNvPr id="3" name="Text Placeholder 2"/>
          <p:cNvSpPr>
            <a:spLocks noGrp="1"/>
          </p:cNvSpPr>
          <p:nvPr>
            <p:ph type="body" idx="1"/>
          </p:nvPr>
        </p:nvSpPr>
        <p:spPr>
          <a:xfrm>
            <a:off x="1134000" y="2340000"/>
            <a:ext cx="6642000" cy="3852000"/>
          </a:xfrm>
          <a:prstGeom prst="rect">
            <a:avLst/>
          </a:prstGeom>
        </p:spPr>
        <p:txBody>
          <a:bodyPr vert="horz" lIns="0" tIns="54000" rIns="0" bIns="3600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4"/>
          </p:nvPr>
        </p:nvSpPr>
        <p:spPr>
          <a:xfrm>
            <a:off x="7830000" y="6498000"/>
            <a:ext cx="1026318" cy="230878"/>
          </a:xfrm>
          <a:prstGeom prst="rect">
            <a:avLst/>
          </a:prstGeom>
        </p:spPr>
        <p:txBody>
          <a:bodyPr vert="horz" lIns="91440" tIns="45720" rIns="18000" bIns="45720" rtlCol="0" anchor="ctr"/>
          <a:lstStyle>
            <a:lvl1pPr algn="r">
              <a:defRPr sz="675">
                <a:solidFill>
                  <a:schemeClr val="tx1"/>
                </a:solidFill>
                <a:latin typeface="Corbel" panose="020B0503020204020204" pitchFamily="34" charset="0"/>
              </a:defRPr>
            </a:lvl1pPr>
          </a:lstStyle>
          <a:p>
            <a:fld id="{43AA54D9-B87A-F84D-86CD-6E00C338952B}" type="slidenum">
              <a:rPr lang="de-DE" smtClean="0"/>
              <a:pPr/>
              <a:t>‹Nr.›</a:t>
            </a:fld>
            <a:endParaRPr lang="de-DE" dirty="0"/>
          </a:p>
        </p:txBody>
      </p:sp>
      <p:sp>
        <p:nvSpPr>
          <p:cNvPr id="10" name="Titelplatzhalter 9"/>
          <p:cNvSpPr>
            <a:spLocks noGrp="1"/>
          </p:cNvSpPr>
          <p:nvPr>
            <p:ph type="title"/>
          </p:nvPr>
        </p:nvSpPr>
        <p:spPr>
          <a:xfrm>
            <a:off x="1134000" y="1404003"/>
            <a:ext cx="6642000" cy="792163"/>
          </a:xfrm>
          <a:prstGeom prst="rect">
            <a:avLst/>
          </a:prstGeom>
        </p:spPr>
        <p:txBody>
          <a:bodyPr vert="horz" lIns="0" tIns="45720" rIns="0" bIns="45720" rtlCol="0" anchor="b">
            <a:normAutofit/>
          </a:bodyPr>
          <a:lstStyle/>
          <a:p>
            <a:r>
              <a:rPr lang="de-DE" dirty="0"/>
              <a:t>Titelmasterformat durch Klicken bearbeiten</a:t>
            </a:r>
          </a:p>
        </p:txBody>
      </p:sp>
      <p:pic>
        <p:nvPicPr>
          <p:cNvPr id="8" name="Bild 5"/>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352100" y="333511"/>
            <a:ext cx="1485903" cy="505207"/>
          </a:xfrm>
          <a:prstGeom prst="rect">
            <a:avLst/>
          </a:prstGeom>
        </p:spPr>
      </p:pic>
    </p:spTree>
    <p:extLst>
      <p:ext uri="{BB962C8B-B14F-4D97-AF65-F5344CB8AC3E}">
        <p14:creationId xmlns:p14="http://schemas.microsoft.com/office/powerpoint/2010/main" val="2653900170"/>
      </p:ext>
    </p:extLst>
  </p:cSld>
  <p:clrMap bg1="lt1" tx1="dk1" bg2="lt2" tx2="dk2" accent1="accent1" accent2="accent2" accent3="accent3" accent4="accent4" accent5="accent5" accent6="accent6" hlink="hlink" folHlink="folHlink"/>
  <p:sldLayoutIdLst>
    <p:sldLayoutId id="2147483749" r:id="rId1"/>
    <p:sldLayoutId id="2147483773" r:id="rId2"/>
    <p:sldLayoutId id="2147483765" r:id="rId3"/>
    <p:sldLayoutId id="2147483772" r:id="rId4"/>
    <p:sldLayoutId id="2147483757" r:id="rId5"/>
    <p:sldLayoutId id="2147483760" r:id="rId6"/>
    <p:sldLayoutId id="2147483751" r:id="rId7"/>
    <p:sldLayoutId id="2147483759" r:id="rId8"/>
    <p:sldLayoutId id="2147483752" r:id="rId9"/>
    <p:sldLayoutId id="2147483753" r:id="rId10"/>
    <p:sldLayoutId id="2147483770" r:id="rId11"/>
    <p:sldLayoutId id="2147483767" r:id="rId12"/>
    <p:sldLayoutId id="2147483768" r:id="rId13"/>
    <p:sldLayoutId id="2147483758" r:id="rId14"/>
    <p:sldLayoutId id="2147483771" r:id="rId15"/>
    <p:sldLayoutId id="2147483774" r:id="rId16"/>
  </p:sldLayoutIdLst>
  <p:hf sldNum="0" hdr="0" dt="0"/>
  <p:txStyles>
    <p:titleStyle>
      <a:lvl1pPr algn="l" defTabSz="685766" rtl="0" eaLnBrk="1" latinLnBrk="0" hangingPunct="1">
        <a:lnSpc>
          <a:spcPct val="90000"/>
        </a:lnSpc>
        <a:spcBef>
          <a:spcPct val="0"/>
        </a:spcBef>
        <a:buNone/>
        <a:defRPr sz="1500" b="1" kern="1200">
          <a:solidFill>
            <a:schemeClr val="tx1"/>
          </a:solidFill>
          <a:latin typeface="Corbel" panose="020B0503020204020204" pitchFamily="34" charset="0"/>
          <a:ea typeface="+mj-ea"/>
          <a:cs typeface="+mj-cs"/>
        </a:defRPr>
      </a:lvl1pPr>
    </p:titleStyle>
    <p:bodyStyle>
      <a:lvl1pPr marL="134997" indent="-134997" algn="l" defTabSz="685766" rtl="0" eaLnBrk="1" latinLnBrk="0" hangingPunct="1">
        <a:lnSpc>
          <a:spcPct val="100000"/>
        </a:lnSpc>
        <a:spcBef>
          <a:spcPts val="450"/>
        </a:spcBef>
        <a:buFont typeface="Arial" panose="020B0604020202020204" pitchFamily="34" charset="0"/>
        <a:buChar char="•"/>
        <a:defRPr lang="de-DE" sz="1200" b="0" kern="1200" dirty="0" smtClean="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516" userDrawn="1">
          <p15:clr>
            <a:srgbClr val="F26B43"/>
          </p15:clr>
        </p15:guide>
        <p15:guide id="1" orient="horz" pos="210" userDrawn="1">
          <p15:clr>
            <a:srgbClr val="F26B43"/>
          </p15:clr>
        </p15:guide>
        <p15:guide id="2" orient="horz" pos="890" userDrawn="1">
          <p15:clr>
            <a:srgbClr val="F26B43"/>
          </p15:clr>
        </p15:guide>
        <p15:guide id="3" orient="horz" pos="731" userDrawn="1">
          <p15:clr>
            <a:srgbClr val="F26B43"/>
          </p15:clr>
        </p15:guide>
        <p15:guide id="4" orient="horz" pos="572" userDrawn="1">
          <p15:clr>
            <a:srgbClr val="F26B43"/>
          </p15:clr>
        </p15:guide>
        <p15:guide id="5" pos="2931" userDrawn="1">
          <p15:clr>
            <a:srgbClr val="F26B43"/>
          </p15:clr>
        </p15:guide>
        <p15:guide id="6" orient="horz" pos="1480" userDrawn="1">
          <p15:clr>
            <a:srgbClr val="F26B43"/>
          </p15:clr>
        </p15:guide>
        <p15:guide id="7" orient="horz" pos="1389" userDrawn="1">
          <p15:clr>
            <a:srgbClr val="F26B43"/>
          </p15:clr>
        </p15:guide>
        <p15:guide id="8" pos="244" userDrawn="1">
          <p15:clr>
            <a:srgbClr val="F26B43"/>
          </p15:clr>
        </p15:guide>
        <p15:guide id="9" orient="horz" pos="3997" userDrawn="1">
          <p15:clr>
            <a:srgbClr val="F26B43"/>
          </p15:clr>
        </p15:guide>
        <p15:guide id="10" pos="5006" userDrawn="1">
          <p15:clr>
            <a:srgbClr val="F26B43"/>
          </p15:clr>
        </p15:guide>
        <p15:guide id="11" pos="754" userDrawn="1">
          <p15:clr>
            <a:srgbClr val="F26B43"/>
          </p15:clr>
        </p15:guide>
        <p15:guide id="12" pos="2829" userDrawn="1">
          <p15:clr>
            <a:srgbClr val="F26B43"/>
          </p15:clr>
        </p15:guide>
        <p15:guide id="13" orient="horz" pos="2409" userDrawn="1">
          <p15:clr>
            <a:srgbClr val="F26B43"/>
          </p15:clr>
        </p15:guide>
        <p15:guide id="14" orient="horz" pos="231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3.sv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svg"/><Relationship Id="rId9"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3.emf"/><Relationship Id="rId7" Type="http://schemas.openxmlformats.org/officeDocument/2006/relationships/image" Target="../media/image30.jpeg"/><Relationship Id="rId12" Type="http://schemas.openxmlformats.org/officeDocument/2006/relationships/image" Target="../media/image35.emf"/><Relationship Id="rId17" Type="http://schemas.openxmlformats.org/officeDocument/2006/relationships/image" Target="../media/image40.emf"/><Relationship Id="rId2" Type="http://schemas.openxmlformats.org/officeDocument/2006/relationships/notesSlide" Target="../notesSlides/notesSlide20.xml"/><Relationship Id="rId16" Type="http://schemas.openxmlformats.org/officeDocument/2006/relationships/image" Target="../media/image39.jpeg"/><Relationship Id="rId20"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emf"/><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jpg"/><Relationship Id="rId14" Type="http://schemas.openxmlformats.org/officeDocument/2006/relationships/image" Target="../media/image37.png"/><Relationship Id="rId22"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doi.org/10.3238/arztebl.2011.0287" TargetMode="External"/><Relationship Id="rId3" Type="http://schemas.openxmlformats.org/officeDocument/2006/relationships/hyperlink" Target="https://doi.org/10.1177/1524838017697312" TargetMode="External"/><Relationship Id="rId7" Type="http://schemas.openxmlformats.org/officeDocument/2006/relationships/hyperlink" Target="https://doi.org/10.1016/j.chiabu.2018.03.031"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doi.org/10.1037/a0034223" TargetMode="External"/><Relationship Id="rId5" Type="http://schemas.openxmlformats.org/officeDocument/2006/relationships/hyperlink" Target="https://protectchildren.ca/pdfs/C3P_SurvivorsSurveyExecutiveSummary2017_en.pdf" TargetMode="External"/><Relationship Id="rId10" Type="http://schemas.openxmlformats.org/officeDocument/2006/relationships/hyperlink" Target="https://www.researchgate.net/publication/329671651_Psychometric_analysis_of_the_czech_version_of_childhood_trauma_questionnaire_CTQ_with_the_sociodemografic_differences_in_traumatization_of_czech_adults" TargetMode="External"/><Relationship Id="rId4" Type="http://schemas.openxmlformats.org/officeDocument/2006/relationships/hyperlink" Target="https://doi.org/10.1007/s00038-012-0426-1" TargetMode="External"/><Relationship Id="rId9" Type="http://schemas.openxmlformats.org/officeDocument/2006/relationships/hyperlink" Target="https://orbi.uliege.be/bitstream/2268/317224/1/&#201;tude%20de%20la%20pr&#233;valence%20de%20la%20maltraitance%20infantile%20et%20des%20exp&#233;riences%20de%20vie%20n&#233;gatives%20dans%20une%20population%20d%27adolescents%20en%20F&#233;d&#233;ration%20Wallonie-Bruxelles.pd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016/j.cpr.2009.02.007" TargetMode="External"/><Relationship Id="rId2" Type="http://schemas.openxmlformats.org/officeDocument/2006/relationships/hyperlink" Target="https://doi.org/10.1080/10683160902776850" TargetMode="External"/><Relationship Id="rId1" Type="http://schemas.openxmlformats.org/officeDocument/2006/relationships/slideLayout" Target="../slideLayouts/slideLayout2.xml"/><Relationship Id="rId5" Type="http://schemas.openxmlformats.org/officeDocument/2006/relationships/hyperlink" Target="https://doi.org/10.1186/s13034-017-0185-0" TargetMode="External"/><Relationship Id="rId4" Type="http://schemas.openxmlformats.org/officeDocument/2006/relationships/hyperlink" Target="https://doi.org/10.1177/107755951140392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CEB9A-D3D3-4CAF-90F7-3E8754A5826F}"/>
              </a:ext>
            </a:extLst>
          </p:cNvPr>
          <p:cNvSpPr>
            <a:spLocks noGrp="1"/>
          </p:cNvSpPr>
          <p:nvPr>
            <p:ph type="ctrTitle"/>
          </p:nvPr>
        </p:nvSpPr>
        <p:spPr>
          <a:xfrm>
            <a:off x="1295400" y="2648103"/>
            <a:ext cx="6553200" cy="1117832"/>
          </a:xfrm>
        </p:spPr>
        <p:txBody>
          <a:bodyPr anchor="ctr">
            <a:normAutofit/>
          </a:bodyPr>
          <a:lstStyle/>
          <a:p>
            <a:pPr indent="-342900"/>
            <a:r>
              <a:rPr lang="de-DE" sz="2400" dirty="0"/>
              <a:t>Doppeltes Risiko? Vernachlässigung und sexualisierte Gewalt in Kindheit und Jugend</a:t>
            </a:r>
          </a:p>
        </p:txBody>
      </p:sp>
      <p:sp>
        <p:nvSpPr>
          <p:cNvPr id="3" name="Untertitel 2">
            <a:extLst>
              <a:ext uri="{FF2B5EF4-FFF2-40B4-BE49-F238E27FC236}">
                <a16:creationId xmlns:a16="http://schemas.microsoft.com/office/drawing/2014/main" id="{6842E3B6-7D92-464F-AC23-91B9A9E25867}"/>
              </a:ext>
            </a:extLst>
          </p:cNvPr>
          <p:cNvSpPr>
            <a:spLocks noGrp="1"/>
          </p:cNvSpPr>
          <p:nvPr>
            <p:ph type="subTitle" idx="1"/>
          </p:nvPr>
        </p:nvSpPr>
        <p:spPr>
          <a:xfrm>
            <a:off x="1295400" y="4124836"/>
            <a:ext cx="6553200" cy="867584"/>
          </a:xfrm>
        </p:spPr>
        <p:txBody>
          <a:bodyPr>
            <a:normAutofit/>
          </a:bodyPr>
          <a:lstStyle/>
          <a:p>
            <a:r>
              <a:rPr lang="de-DE" sz="1400" dirty="0"/>
              <a:t>Jelena Gerke &amp; Katrin Chauviré-Geib</a:t>
            </a:r>
          </a:p>
          <a:p>
            <a:r>
              <a:rPr lang="de-DE" sz="1400" dirty="0"/>
              <a:t>Fachtag der Medizinischen Kinderschutzhotline</a:t>
            </a:r>
          </a:p>
          <a:p>
            <a:r>
              <a:rPr lang="de-DE" sz="1400" dirty="0"/>
              <a:t>Berlin, 04.09.2024</a:t>
            </a:r>
          </a:p>
        </p:txBody>
      </p:sp>
    </p:spTree>
    <p:extLst>
      <p:ext uri="{BB962C8B-B14F-4D97-AF65-F5344CB8AC3E}">
        <p14:creationId xmlns:p14="http://schemas.microsoft.com/office/powerpoint/2010/main" val="308532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859CEFC0-DB8B-D012-DD31-C0AFCB3C1D88}"/>
              </a:ext>
            </a:extLst>
          </p:cNvPr>
          <p:cNvGraphicFramePr>
            <a:graphicFrameLocks noGrp="1"/>
          </p:cNvGraphicFramePr>
          <p:nvPr>
            <p:ph idx="1"/>
            <p:extLst>
              <p:ext uri="{D42A27DB-BD31-4B8C-83A1-F6EECF244321}">
                <p14:modId xmlns:p14="http://schemas.microsoft.com/office/powerpoint/2010/main" val="881308103"/>
              </p:ext>
            </p:extLst>
          </p:nvPr>
        </p:nvGraphicFramePr>
        <p:xfrm>
          <a:off x="359587" y="2084815"/>
          <a:ext cx="8387371" cy="4332763"/>
        </p:xfrm>
        <a:graphic>
          <a:graphicData uri="http://schemas.openxmlformats.org/drawingml/2006/chart">
            <c:chart xmlns:c="http://schemas.openxmlformats.org/drawingml/2006/chart" xmlns:r="http://schemas.openxmlformats.org/officeDocument/2006/relationships" r:id="rId3"/>
          </a:graphicData>
        </a:graphic>
      </p:graphicFrame>
      <p:sp>
        <p:nvSpPr>
          <p:cNvPr id="3" name="Fußzeilenplatzhalter 2">
            <a:extLst>
              <a:ext uri="{FF2B5EF4-FFF2-40B4-BE49-F238E27FC236}">
                <a16:creationId xmlns:a16="http://schemas.microsoft.com/office/drawing/2014/main" id="{7BE1C1D5-4568-89DC-FC68-7169822B2165}"/>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a:t>
            </a:r>
            <a:r>
              <a:rPr lang="de-DE" dirty="0" err="1">
                <a:solidFill>
                  <a:schemeClr val="accent2"/>
                </a:solidFill>
              </a:rPr>
              <a:t>Chauviré</a:t>
            </a:r>
            <a:r>
              <a:rPr lang="de-DE" dirty="0">
                <a:solidFill>
                  <a:schemeClr val="accent2"/>
                </a:solidFill>
              </a:rPr>
              <a:t>-Geib | Universitätsklinikum Ulm | 04.09.2024/Berlin</a:t>
            </a:r>
          </a:p>
        </p:txBody>
      </p:sp>
      <p:sp>
        <p:nvSpPr>
          <p:cNvPr id="9" name="Inhaltsplatzhalter 1">
            <a:extLst>
              <a:ext uri="{FF2B5EF4-FFF2-40B4-BE49-F238E27FC236}">
                <a16:creationId xmlns:a16="http://schemas.microsoft.com/office/drawing/2014/main" id="{F1C93CA2-8828-0972-9A00-E06436E727BE}"/>
              </a:ext>
            </a:extLst>
          </p:cNvPr>
          <p:cNvSpPr txBox="1">
            <a:spLocks/>
          </p:cNvSpPr>
          <p:nvPr/>
        </p:nvSpPr>
        <p:spPr>
          <a:xfrm>
            <a:off x="1134002" y="1477108"/>
            <a:ext cx="7011708"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Sexueller Missbrauch in Gesamtbevölkerung und Community-Samples</a:t>
            </a:r>
          </a:p>
        </p:txBody>
      </p:sp>
      <p:sp>
        <p:nvSpPr>
          <p:cNvPr id="12" name="Textplatzhalter 3">
            <a:extLst>
              <a:ext uri="{FF2B5EF4-FFF2-40B4-BE49-F238E27FC236}">
                <a16:creationId xmlns:a16="http://schemas.microsoft.com/office/drawing/2014/main" id="{6EFB80E6-3EDC-C696-36BA-5EEEC34981AD}"/>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Stand der Forschung</a:t>
            </a:r>
          </a:p>
        </p:txBody>
      </p:sp>
    </p:spTree>
    <p:extLst>
      <p:ext uri="{BB962C8B-B14F-4D97-AF65-F5344CB8AC3E}">
        <p14:creationId xmlns:p14="http://schemas.microsoft.com/office/powerpoint/2010/main" val="4162852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3">
            <a:extLst>
              <a:ext uri="{FF2B5EF4-FFF2-40B4-BE49-F238E27FC236}">
                <a16:creationId xmlns:a16="http://schemas.microsoft.com/office/drawing/2014/main" id="{7B9BFFE3-D1BC-41E7-A8CC-F4A6004B9C1E}"/>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Stand der Forschung</a:t>
            </a:r>
          </a:p>
        </p:txBody>
      </p:sp>
      <p:sp>
        <p:nvSpPr>
          <p:cNvPr id="9" name="Inhaltsplatzhalter 1">
            <a:extLst>
              <a:ext uri="{FF2B5EF4-FFF2-40B4-BE49-F238E27FC236}">
                <a16:creationId xmlns:a16="http://schemas.microsoft.com/office/drawing/2014/main" id="{57D44C5F-04AB-4BED-BA93-9E3380CDB5F5}"/>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Sexueller Kindesmissbrauch – Täter*innen</a:t>
            </a:r>
          </a:p>
        </p:txBody>
      </p:sp>
      <p:sp>
        <p:nvSpPr>
          <p:cNvPr id="10" name="Fußzeilenplatzhalter 2">
            <a:extLst>
              <a:ext uri="{FF2B5EF4-FFF2-40B4-BE49-F238E27FC236}">
                <a16:creationId xmlns:a16="http://schemas.microsoft.com/office/drawing/2014/main" id="{1FF209B9-D3A5-46E0-85D0-1EE4BBE63A03}"/>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2"/>
                </a:solidFill>
              </a:rPr>
              <a:t>Doppeltes Risiko? Vernachlässigung und sexualisierte Gewalt in Kindheit und Jugend | Jelena Gerke &amp; Katrin Chauviré-Geib | Universitätsklinikum Ulm | 04.09.2024/Berlin</a:t>
            </a:r>
          </a:p>
        </p:txBody>
      </p:sp>
      <p:grpSp>
        <p:nvGrpSpPr>
          <p:cNvPr id="13" name="Gruppieren 12">
            <a:extLst>
              <a:ext uri="{FF2B5EF4-FFF2-40B4-BE49-F238E27FC236}">
                <a16:creationId xmlns:a16="http://schemas.microsoft.com/office/drawing/2014/main" id="{D9F9E1AA-5213-45BC-9203-A0576E87FBD5}"/>
              </a:ext>
            </a:extLst>
          </p:cNvPr>
          <p:cNvGrpSpPr/>
          <p:nvPr/>
        </p:nvGrpSpPr>
        <p:grpSpPr>
          <a:xfrm>
            <a:off x="3191284" y="4765083"/>
            <a:ext cx="2719507" cy="1429949"/>
            <a:chOff x="4339606" y="4659563"/>
            <a:chExt cx="3458686" cy="1544900"/>
          </a:xfrm>
        </p:grpSpPr>
        <p:grpSp>
          <p:nvGrpSpPr>
            <p:cNvPr id="14" name="Gruppieren 13">
              <a:extLst>
                <a:ext uri="{FF2B5EF4-FFF2-40B4-BE49-F238E27FC236}">
                  <a16:creationId xmlns:a16="http://schemas.microsoft.com/office/drawing/2014/main" id="{CB0FE2B1-76A2-4C14-96E7-69E52B8DCC24}"/>
                </a:ext>
              </a:extLst>
            </p:cNvPr>
            <p:cNvGrpSpPr/>
            <p:nvPr/>
          </p:nvGrpSpPr>
          <p:grpSpPr>
            <a:xfrm>
              <a:off x="4339606" y="4665868"/>
              <a:ext cx="1789477" cy="1538595"/>
              <a:chOff x="4339606" y="4665868"/>
              <a:chExt cx="1789477" cy="1538595"/>
            </a:xfrm>
          </p:grpSpPr>
          <p:grpSp>
            <p:nvGrpSpPr>
              <p:cNvPr id="76" name="Gruppieren 75">
                <a:extLst>
                  <a:ext uri="{FF2B5EF4-FFF2-40B4-BE49-F238E27FC236}">
                    <a16:creationId xmlns:a16="http://schemas.microsoft.com/office/drawing/2014/main" id="{BD6F53CD-9F8D-41D4-967A-E96434AD38E0}"/>
                  </a:ext>
                </a:extLst>
              </p:cNvPr>
              <p:cNvGrpSpPr/>
              <p:nvPr/>
            </p:nvGrpSpPr>
            <p:grpSpPr>
              <a:xfrm>
                <a:off x="4339606" y="5905437"/>
                <a:ext cx="1789477" cy="299026"/>
                <a:chOff x="4258354" y="5645506"/>
                <a:chExt cx="1789477" cy="299026"/>
              </a:xfrm>
            </p:grpSpPr>
            <p:pic>
              <p:nvPicPr>
                <p:cNvPr id="125" name="Grafik 124" descr="Mann">
                  <a:extLst>
                    <a:ext uri="{FF2B5EF4-FFF2-40B4-BE49-F238E27FC236}">
                      <a16:creationId xmlns:a16="http://schemas.microsoft.com/office/drawing/2014/main" id="{08F81FD2-4708-47F0-9151-9C902844C1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6682" y="5645508"/>
                  <a:ext cx="297833" cy="297833"/>
                </a:xfrm>
                <a:prstGeom prst="rect">
                  <a:avLst/>
                </a:prstGeom>
              </p:spPr>
            </p:pic>
            <p:grpSp>
              <p:nvGrpSpPr>
                <p:cNvPr id="126" name="Gruppieren 125">
                  <a:extLst>
                    <a:ext uri="{FF2B5EF4-FFF2-40B4-BE49-F238E27FC236}">
                      <a16:creationId xmlns:a16="http://schemas.microsoft.com/office/drawing/2014/main" id="{7587AF24-BE05-4F04-B156-4368BE2E88F5}"/>
                    </a:ext>
                  </a:extLst>
                </p:cNvPr>
                <p:cNvGrpSpPr/>
                <p:nvPr/>
              </p:nvGrpSpPr>
              <p:grpSpPr>
                <a:xfrm>
                  <a:off x="4258354" y="5645506"/>
                  <a:ext cx="1789477" cy="299026"/>
                  <a:chOff x="4283751" y="6000699"/>
                  <a:chExt cx="1789477" cy="299026"/>
                </a:xfrm>
              </p:grpSpPr>
              <p:pic>
                <p:nvPicPr>
                  <p:cNvPr id="127" name="Grafik 126" descr="Mann">
                    <a:extLst>
                      <a:ext uri="{FF2B5EF4-FFF2-40B4-BE49-F238E27FC236}">
                        <a16:creationId xmlns:a16="http://schemas.microsoft.com/office/drawing/2014/main" id="{9ED77123-F554-4ADD-9BB8-3B0BD2726A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3751" y="6001892"/>
                    <a:ext cx="297833" cy="297833"/>
                  </a:xfrm>
                  <a:prstGeom prst="rect">
                    <a:avLst/>
                  </a:prstGeom>
                </p:spPr>
              </p:pic>
              <p:pic>
                <p:nvPicPr>
                  <p:cNvPr id="128" name="Grafik 127" descr="Mann">
                    <a:extLst>
                      <a:ext uri="{FF2B5EF4-FFF2-40B4-BE49-F238E27FC236}">
                        <a16:creationId xmlns:a16="http://schemas.microsoft.com/office/drawing/2014/main" id="{2FA399AD-8609-4512-94C8-C98C79103B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8459" y="6001296"/>
                    <a:ext cx="297833" cy="297833"/>
                  </a:xfrm>
                  <a:prstGeom prst="rect">
                    <a:avLst/>
                  </a:prstGeom>
                </p:spPr>
              </p:pic>
              <p:pic>
                <p:nvPicPr>
                  <p:cNvPr id="129" name="Grafik 128" descr="Mann">
                    <a:extLst>
                      <a:ext uri="{FF2B5EF4-FFF2-40B4-BE49-F238E27FC236}">
                        <a16:creationId xmlns:a16="http://schemas.microsoft.com/office/drawing/2014/main" id="{A37716D1-FA39-4EC6-B744-EE53C4C21D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78975" y="6000701"/>
                    <a:ext cx="297833" cy="297833"/>
                  </a:xfrm>
                  <a:prstGeom prst="rect">
                    <a:avLst/>
                  </a:prstGeom>
                </p:spPr>
              </p:pic>
              <p:pic>
                <p:nvPicPr>
                  <p:cNvPr id="130" name="Grafik 129" descr="Mann">
                    <a:extLst>
                      <a:ext uri="{FF2B5EF4-FFF2-40B4-BE49-F238E27FC236}">
                        <a16:creationId xmlns:a16="http://schemas.microsoft.com/office/drawing/2014/main" id="{A1D0AA94-1163-47AA-AFDB-BF2DFA7A1E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139" y="6000701"/>
                    <a:ext cx="297833" cy="297833"/>
                  </a:xfrm>
                  <a:prstGeom prst="rect">
                    <a:avLst/>
                  </a:prstGeom>
                </p:spPr>
              </p:pic>
              <p:pic>
                <p:nvPicPr>
                  <p:cNvPr id="131" name="Grafik 130" descr="Mann">
                    <a:extLst>
                      <a:ext uri="{FF2B5EF4-FFF2-40B4-BE49-F238E27FC236}">
                        <a16:creationId xmlns:a16="http://schemas.microsoft.com/office/drawing/2014/main" id="{975B9095-4E9E-40DF-8395-BA444CD3FD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2915" y="6001296"/>
                    <a:ext cx="297833" cy="297833"/>
                  </a:xfrm>
                  <a:prstGeom prst="rect">
                    <a:avLst/>
                  </a:prstGeom>
                </p:spPr>
              </p:pic>
              <p:pic>
                <p:nvPicPr>
                  <p:cNvPr id="132" name="Grafik 131" descr="Mann">
                    <a:extLst>
                      <a:ext uri="{FF2B5EF4-FFF2-40B4-BE49-F238E27FC236}">
                        <a16:creationId xmlns:a16="http://schemas.microsoft.com/office/drawing/2014/main" id="{5683A027-1B7C-494E-8F2E-F0B39422E0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4248" y="6000701"/>
                    <a:ext cx="297833" cy="297833"/>
                  </a:xfrm>
                  <a:prstGeom prst="rect">
                    <a:avLst/>
                  </a:prstGeom>
                </p:spPr>
              </p:pic>
              <p:pic>
                <p:nvPicPr>
                  <p:cNvPr id="133" name="Grafik 132" descr="Mann">
                    <a:extLst>
                      <a:ext uri="{FF2B5EF4-FFF2-40B4-BE49-F238E27FC236}">
                        <a16:creationId xmlns:a16="http://schemas.microsoft.com/office/drawing/2014/main" id="{86084439-ED6E-4D1A-91BA-6EA72A126D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1297" y="6000700"/>
                    <a:ext cx="297833" cy="297833"/>
                  </a:xfrm>
                  <a:prstGeom prst="rect">
                    <a:avLst/>
                  </a:prstGeom>
                </p:spPr>
              </p:pic>
              <p:pic>
                <p:nvPicPr>
                  <p:cNvPr id="134" name="Grafik 133" descr="Mann">
                    <a:extLst>
                      <a:ext uri="{FF2B5EF4-FFF2-40B4-BE49-F238E27FC236}">
                        <a16:creationId xmlns:a16="http://schemas.microsoft.com/office/drawing/2014/main" id="{BBC1F6C6-A403-4384-A958-2BA9CE2CD4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5395" y="6000699"/>
                    <a:ext cx="297833" cy="297833"/>
                  </a:xfrm>
                  <a:prstGeom prst="rect">
                    <a:avLst/>
                  </a:prstGeom>
                </p:spPr>
              </p:pic>
              <p:pic>
                <p:nvPicPr>
                  <p:cNvPr id="135" name="Grafik 134" descr="Mann">
                    <a:extLst>
                      <a:ext uri="{FF2B5EF4-FFF2-40B4-BE49-F238E27FC236}">
                        <a16:creationId xmlns:a16="http://schemas.microsoft.com/office/drawing/2014/main" id="{2C8F3405-A19A-4143-914D-BD17CA759A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8346" y="6000699"/>
                    <a:ext cx="297833" cy="297833"/>
                  </a:xfrm>
                  <a:prstGeom prst="rect">
                    <a:avLst/>
                  </a:prstGeom>
                </p:spPr>
              </p:pic>
            </p:grpSp>
          </p:grpSp>
          <p:grpSp>
            <p:nvGrpSpPr>
              <p:cNvPr id="77" name="Gruppieren 76">
                <a:extLst>
                  <a:ext uri="{FF2B5EF4-FFF2-40B4-BE49-F238E27FC236}">
                    <a16:creationId xmlns:a16="http://schemas.microsoft.com/office/drawing/2014/main" id="{BA046F00-4B51-4075-849C-A593AC2B3BBC}"/>
                  </a:ext>
                </a:extLst>
              </p:cNvPr>
              <p:cNvGrpSpPr/>
              <p:nvPr/>
            </p:nvGrpSpPr>
            <p:grpSpPr>
              <a:xfrm>
                <a:off x="4339606" y="5602993"/>
                <a:ext cx="1789477" cy="299026"/>
                <a:chOff x="4258354" y="5645506"/>
                <a:chExt cx="1789477" cy="299026"/>
              </a:xfrm>
            </p:grpSpPr>
            <p:pic>
              <p:nvPicPr>
                <p:cNvPr id="114" name="Grafik 113" descr="Mann">
                  <a:extLst>
                    <a:ext uri="{FF2B5EF4-FFF2-40B4-BE49-F238E27FC236}">
                      <a16:creationId xmlns:a16="http://schemas.microsoft.com/office/drawing/2014/main" id="{F648A178-AF2D-492F-A18A-0FA5B0F3F0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6682" y="5645508"/>
                  <a:ext cx="297833" cy="297833"/>
                </a:xfrm>
                <a:prstGeom prst="rect">
                  <a:avLst/>
                </a:prstGeom>
              </p:spPr>
            </p:pic>
            <p:grpSp>
              <p:nvGrpSpPr>
                <p:cNvPr id="115" name="Gruppieren 114">
                  <a:extLst>
                    <a:ext uri="{FF2B5EF4-FFF2-40B4-BE49-F238E27FC236}">
                      <a16:creationId xmlns:a16="http://schemas.microsoft.com/office/drawing/2014/main" id="{E4B2D450-1A55-4505-8D3A-E6A4479B24DA}"/>
                    </a:ext>
                  </a:extLst>
                </p:cNvPr>
                <p:cNvGrpSpPr/>
                <p:nvPr/>
              </p:nvGrpSpPr>
              <p:grpSpPr>
                <a:xfrm>
                  <a:off x="4258354" y="5645506"/>
                  <a:ext cx="1789477" cy="299026"/>
                  <a:chOff x="4283751" y="6000699"/>
                  <a:chExt cx="1789477" cy="299026"/>
                </a:xfrm>
              </p:grpSpPr>
              <p:pic>
                <p:nvPicPr>
                  <p:cNvPr id="116" name="Grafik 115" descr="Mann">
                    <a:extLst>
                      <a:ext uri="{FF2B5EF4-FFF2-40B4-BE49-F238E27FC236}">
                        <a16:creationId xmlns:a16="http://schemas.microsoft.com/office/drawing/2014/main" id="{70EE4346-8617-4178-BDA6-A84D55693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3751" y="6001892"/>
                    <a:ext cx="297833" cy="297833"/>
                  </a:xfrm>
                  <a:prstGeom prst="rect">
                    <a:avLst/>
                  </a:prstGeom>
                </p:spPr>
              </p:pic>
              <p:pic>
                <p:nvPicPr>
                  <p:cNvPr id="117" name="Grafik 116" descr="Mann">
                    <a:extLst>
                      <a:ext uri="{FF2B5EF4-FFF2-40B4-BE49-F238E27FC236}">
                        <a16:creationId xmlns:a16="http://schemas.microsoft.com/office/drawing/2014/main" id="{891DB324-6E2B-4AEF-B3E4-F69751262F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8459" y="6001296"/>
                    <a:ext cx="297833" cy="297833"/>
                  </a:xfrm>
                  <a:prstGeom prst="rect">
                    <a:avLst/>
                  </a:prstGeom>
                </p:spPr>
              </p:pic>
              <p:pic>
                <p:nvPicPr>
                  <p:cNvPr id="118" name="Grafik 117" descr="Mann">
                    <a:extLst>
                      <a:ext uri="{FF2B5EF4-FFF2-40B4-BE49-F238E27FC236}">
                        <a16:creationId xmlns:a16="http://schemas.microsoft.com/office/drawing/2014/main" id="{636FF32A-E0E1-433F-B0AA-76655556AE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78975" y="6000701"/>
                    <a:ext cx="297833" cy="297833"/>
                  </a:xfrm>
                  <a:prstGeom prst="rect">
                    <a:avLst/>
                  </a:prstGeom>
                </p:spPr>
              </p:pic>
              <p:pic>
                <p:nvPicPr>
                  <p:cNvPr id="119" name="Grafik 118" descr="Mann">
                    <a:extLst>
                      <a:ext uri="{FF2B5EF4-FFF2-40B4-BE49-F238E27FC236}">
                        <a16:creationId xmlns:a16="http://schemas.microsoft.com/office/drawing/2014/main" id="{B24F2064-0DF7-448F-9346-2D56FF5847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139" y="6000701"/>
                    <a:ext cx="297833" cy="297833"/>
                  </a:xfrm>
                  <a:prstGeom prst="rect">
                    <a:avLst/>
                  </a:prstGeom>
                </p:spPr>
              </p:pic>
              <p:pic>
                <p:nvPicPr>
                  <p:cNvPr id="120" name="Grafik 119" descr="Mann">
                    <a:extLst>
                      <a:ext uri="{FF2B5EF4-FFF2-40B4-BE49-F238E27FC236}">
                        <a16:creationId xmlns:a16="http://schemas.microsoft.com/office/drawing/2014/main" id="{6F9A8074-EAEE-4B1E-B2A8-611F4EC80F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2915" y="6001296"/>
                    <a:ext cx="297833" cy="297833"/>
                  </a:xfrm>
                  <a:prstGeom prst="rect">
                    <a:avLst/>
                  </a:prstGeom>
                </p:spPr>
              </p:pic>
              <p:pic>
                <p:nvPicPr>
                  <p:cNvPr id="121" name="Grafik 120" descr="Mann">
                    <a:extLst>
                      <a:ext uri="{FF2B5EF4-FFF2-40B4-BE49-F238E27FC236}">
                        <a16:creationId xmlns:a16="http://schemas.microsoft.com/office/drawing/2014/main" id="{9E4C4C1E-332D-4282-9818-EF901DB2F6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4248" y="6000701"/>
                    <a:ext cx="297833" cy="297833"/>
                  </a:xfrm>
                  <a:prstGeom prst="rect">
                    <a:avLst/>
                  </a:prstGeom>
                </p:spPr>
              </p:pic>
              <p:pic>
                <p:nvPicPr>
                  <p:cNvPr id="122" name="Grafik 121" descr="Mann">
                    <a:extLst>
                      <a:ext uri="{FF2B5EF4-FFF2-40B4-BE49-F238E27FC236}">
                        <a16:creationId xmlns:a16="http://schemas.microsoft.com/office/drawing/2014/main" id="{D3BA8C49-95FA-44DE-AF4A-1F68045C7B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1297" y="6000700"/>
                    <a:ext cx="297833" cy="297833"/>
                  </a:xfrm>
                  <a:prstGeom prst="rect">
                    <a:avLst/>
                  </a:prstGeom>
                </p:spPr>
              </p:pic>
              <p:pic>
                <p:nvPicPr>
                  <p:cNvPr id="123" name="Grafik 122" descr="Mann">
                    <a:extLst>
                      <a:ext uri="{FF2B5EF4-FFF2-40B4-BE49-F238E27FC236}">
                        <a16:creationId xmlns:a16="http://schemas.microsoft.com/office/drawing/2014/main" id="{97CA3C47-0AF8-461E-A7CF-2D99554C6A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5395" y="6000699"/>
                    <a:ext cx="297833" cy="297833"/>
                  </a:xfrm>
                  <a:prstGeom prst="rect">
                    <a:avLst/>
                  </a:prstGeom>
                </p:spPr>
              </p:pic>
              <p:pic>
                <p:nvPicPr>
                  <p:cNvPr id="124" name="Grafik 123" descr="Mann">
                    <a:extLst>
                      <a:ext uri="{FF2B5EF4-FFF2-40B4-BE49-F238E27FC236}">
                        <a16:creationId xmlns:a16="http://schemas.microsoft.com/office/drawing/2014/main" id="{C111BCC3-FEC3-49E2-BF09-6AD5014726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8346" y="6000699"/>
                    <a:ext cx="297833" cy="297833"/>
                  </a:xfrm>
                  <a:prstGeom prst="rect">
                    <a:avLst/>
                  </a:prstGeom>
                </p:spPr>
              </p:pic>
            </p:grpSp>
          </p:grpSp>
          <p:grpSp>
            <p:nvGrpSpPr>
              <p:cNvPr id="78" name="Gruppieren 77">
                <a:extLst>
                  <a:ext uri="{FF2B5EF4-FFF2-40B4-BE49-F238E27FC236}">
                    <a16:creationId xmlns:a16="http://schemas.microsoft.com/office/drawing/2014/main" id="{F2B5C584-A769-446F-9660-1DBAB49C5E00}"/>
                  </a:ext>
                </a:extLst>
              </p:cNvPr>
              <p:cNvGrpSpPr/>
              <p:nvPr/>
            </p:nvGrpSpPr>
            <p:grpSpPr>
              <a:xfrm>
                <a:off x="4339606" y="5279945"/>
                <a:ext cx="1789477" cy="299026"/>
                <a:chOff x="4258354" y="5645506"/>
                <a:chExt cx="1789477" cy="299026"/>
              </a:xfrm>
            </p:grpSpPr>
            <p:pic>
              <p:nvPicPr>
                <p:cNvPr id="103" name="Grafik 102" descr="Mann">
                  <a:extLst>
                    <a:ext uri="{FF2B5EF4-FFF2-40B4-BE49-F238E27FC236}">
                      <a16:creationId xmlns:a16="http://schemas.microsoft.com/office/drawing/2014/main" id="{5DB3B3BC-38E5-46AA-AA43-E7470A9A86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6682" y="5645508"/>
                  <a:ext cx="297833" cy="297833"/>
                </a:xfrm>
                <a:prstGeom prst="rect">
                  <a:avLst/>
                </a:prstGeom>
              </p:spPr>
            </p:pic>
            <p:grpSp>
              <p:nvGrpSpPr>
                <p:cNvPr id="104" name="Gruppieren 103">
                  <a:extLst>
                    <a:ext uri="{FF2B5EF4-FFF2-40B4-BE49-F238E27FC236}">
                      <a16:creationId xmlns:a16="http://schemas.microsoft.com/office/drawing/2014/main" id="{60540DB2-94E9-4406-88D7-D855B5FFF885}"/>
                    </a:ext>
                  </a:extLst>
                </p:cNvPr>
                <p:cNvGrpSpPr/>
                <p:nvPr/>
              </p:nvGrpSpPr>
              <p:grpSpPr>
                <a:xfrm>
                  <a:off x="4258354" y="5645506"/>
                  <a:ext cx="1789477" cy="299026"/>
                  <a:chOff x="4283751" y="6000699"/>
                  <a:chExt cx="1789477" cy="299026"/>
                </a:xfrm>
              </p:grpSpPr>
              <p:pic>
                <p:nvPicPr>
                  <p:cNvPr id="105" name="Grafik 104" descr="Mann">
                    <a:extLst>
                      <a:ext uri="{FF2B5EF4-FFF2-40B4-BE49-F238E27FC236}">
                        <a16:creationId xmlns:a16="http://schemas.microsoft.com/office/drawing/2014/main" id="{6F7119E3-B6D1-4386-AFAE-3420A07462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3751" y="6001892"/>
                    <a:ext cx="297833" cy="297833"/>
                  </a:xfrm>
                  <a:prstGeom prst="rect">
                    <a:avLst/>
                  </a:prstGeom>
                </p:spPr>
              </p:pic>
              <p:pic>
                <p:nvPicPr>
                  <p:cNvPr id="106" name="Grafik 105" descr="Mann">
                    <a:extLst>
                      <a:ext uri="{FF2B5EF4-FFF2-40B4-BE49-F238E27FC236}">
                        <a16:creationId xmlns:a16="http://schemas.microsoft.com/office/drawing/2014/main" id="{28883801-2344-45D7-9FA6-7F2409B213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8459" y="6001296"/>
                    <a:ext cx="297833" cy="297833"/>
                  </a:xfrm>
                  <a:prstGeom prst="rect">
                    <a:avLst/>
                  </a:prstGeom>
                </p:spPr>
              </p:pic>
              <p:pic>
                <p:nvPicPr>
                  <p:cNvPr id="107" name="Grafik 106" descr="Mann">
                    <a:extLst>
                      <a:ext uri="{FF2B5EF4-FFF2-40B4-BE49-F238E27FC236}">
                        <a16:creationId xmlns:a16="http://schemas.microsoft.com/office/drawing/2014/main" id="{F2CA2288-4239-4B8E-931A-9813FB30E2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78975" y="6000701"/>
                    <a:ext cx="297833" cy="297833"/>
                  </a:xfrm>
                  <a:prstGeom prst="rect">
                    <a:avLst/>
                  </a:prstGeom>
                </p:spPr>
              </p:pic>
              <p:pic>
                <p:nvPicPr>
                  <p:cNvPr id="108" name="Grafik 107" descr="Mann">
                    <a:extLst>
                      <a:ext uri="{FF2B5EF4-FFF2-40B4-BE49-F238E27FC236}">
                        <a16:creationId xmlns:a16="http://schemas.microsoft.com/office/drawing/2014/main" id="{426D4B1B-184B-4787-8219-895E9657EF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139" y="6000701"/>
                    <a:ext cx="297833" cy="297833"/>
                  </a:xfrm>
                  <a:prstGeom prst="rect">
                    <a:avLst/>
                  </a:prstGeom>
                </p:spPr>
              </p:pic>
              <p:pic>
                <p:nvPicPr>
                  <p:cNvPr id="109" name="Grafik 108" descr="Mann">
                    <a:extLst>
                      <a:ext uri="{FF2B5EF4-FFF2-40B4-BE49-F238E27FC236}">
                        <a16:creationId xmlns:a16="http://schemas.microsoft.com/office/drawing/2014/main" id="{639E981D-A6AF-443A-A489-68C5F4541C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2915" y="6001296"/>
                    <a:ext cx="297833" cy="297833"/>
                  </a:xfrm>
                  <a:prstGeom prst="rect">
                    <a:avLst/>
                  </a:prstGeom>
                </p:spPr>
              </p:pic>
              <p:pic>
                <p:nvPicPr>
                  <p:cNvPr id="110" name="Grafik 109" descr="Mann">
                    <a:extLst>
                      <a:ext uri="{FF2B5EF4-FFF2-40B4-BE49-F238E27FC236}">
                        <a16:creationId xmlns:a16="http://schemas.microsoft.com/office/drawing/2014/main" id="{52C08432-A99C-443C-9C18-D105BD9299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4248" y="6000701"/>
                    <a:ext cx="297833" cy="297833"/>
                  </a:xfrm>
                  <a:prstGeom prst="rect">
                    <a:avLst/>
                  </a:prstGeom>
                </p:spPr>
              </p:pic>
              <p:pic>
                <p:nvPicPr>
                  <p:cNvPr id="111" name="Grafik 110" descr="Mann">
                    <a:extLst>
                      <a:ext uri="{FF2B5EF4-FFF2-40B4-BE49-F238E27FC236}">
                        <a16:creationId xmlns:a16="http://schemas.microsoft.com/office/drawing/2014/main" id="{BDCF27D8-B64E-42F9-8C48-9058AEFBA8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1297" y="6000700"/>
                    <a:ext cx="297833" cy="297833"/>
                  </a:xfrm>
                  <a:prstGeom prst="rect">
                    <a:avLst/>
                  </a:prstGeom>
                </p:spPr>
              </p:pic>
              <p:pic>
                <p:nvPicPr>
                  <p:cNvPr id="112" name="Grafik 111" descr="Mann">
                    <a:extLst>
                      <a:ext uri="{FF2B5EF4-FFF2-40B4-BE49-F238E27FC236}">
                        <a16:creationId xmlns:a16="http://schemas.microsoft.com/office/drawing/2014/main" id="{1DC49DA7-FCB0-4EE9-9F23-B42C09B321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5395" y="6000699"/>
                    <a:ext cx="297833" cy="297833"/>
                  </a:xfrm>
                  <a:prstGeom prst="rect">
                    <a:avLst/>
                  </a:prstGeom>
                </p:spPr>
              </p:pic>
              <p:pic>
                <p:nvPicPr>
                  <p:cNvPr id="113" name="Grafik 112" descr="Mann">
                    <a:extLst>
                      <a:ext uri="{FF2B5EF4-FFF2-40B4-BE49-F238E27FC236}">
                        <a16:creationId xmlns:a16="http://schemas.microsoft.com/office/drawing/2014/main" id="{C7845957-4FA7-4622-B1B5-5D2C584E07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8346" y="6000699"/>
                    <a:ext cx="297833" cy="297833"/>
                  </a:xfrm>
                  <a:prstGeom prst="rect">
                    <a:avLst/>
                  </a:prstGeom>
                </p:spPr>
              </p:pic>
            </p:grpSp>
          </p:grpSp>
          <p:grpSp>
            <p:nvGrpSpPr>
              <p:cNvPr id="79" name="Gruppieren 78">
                <a:extLst>
                  <a:ext uri="{FF2B5EF4-FFF2-40B4-BE49-F238E27FC236}">
                    <a16:creationId xmlns:a16="http://schemas.microsoft.com/office/drawing/2014/main" id="{6D30202B-A8C8-41F0-80AA-970CA392112A}"/>
                  </a:ext>
                </a:extLst>
              </p:cNvPr>
              <p:cNvGrpSpPr/>
              <p:nvPr/>
            </p:nvGrpSpPr>
            <p:grpSpPr>
              <a:xfrm>
                <a:off x="4339606" y="4977501"/>
                <a:ext cx="1789477" cy="299026"/>
                <a:chOff x="4258354" y="5645506"/>
                <a:chExt cx="1789477" cy="299026"/>
              </a:xfrm>
            </p:grpSpPr>
            <p:pic>
              <p:nvPicPr>
                <p:cNvPr id="92" name="Grafik 91" descr="Mann">
                  <a:extLst>
                    <a:ext uri="{FF2B5EF4-FFF2-40B4-BE49-F238E27FC236}">
                      <a16:creationId xmlns:a16="http://schemas.microsoft.com/office/drawing/2014/main" id="{2C58E4B2-5A74-4C59-9999-E5ED9AAA4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6682" y="5645508"/>
                  <a:ext cx="297833" cy="297833"/>
                </a:xfrm>
                <a:prstGeom prst="rect">
                  <a:avLst/>
                </a:prstGeom>
              </p:spPr>
            </p:pic>
            <p:grpSp>
              <p:nvGrpSpPr>
                <p:cNvPr id="93" name="Gruppieren 92">
                  <a:extLst>
                    <a:ext uri="{FF2B5EF4-FFF2-40B4-BE49-F238E27FC236}">
                      <a16:creationId xmlns:a16="http://schemas.microsoft.com/office/drawing/2014/main" id="{AACF818E-7009-478D-984E-30E656CD0456}"/>
                    </a:ext>
                  </a:extLst>
                </p:cNvPr>
                <p:cNvGrpSpPr/>
                <p:nvPr/>
              </p:nvGrpSpPr>
              <p:grpSpPr>
                <a:xfrm>
                  <a:off x="4258354" y="5645506"/>
                  <a:ext cx="1789477" cy="299026"/>
                  <a:chOff x="4283751" y="6000699"/>
                  <a:chExt cx="1789477" cy="299026"/>
                </a:xfrm>
              </p:grpSpPr>
              <p:pic>
                <p:nvPicPr>
                  <p:cNvPr id="94" name="Grafik 93" descr="Mann">
                    <a:extLst>
                      <a:ext uri="{FF2B5EF4-FFF2-40B4-BE49-F238E27FC236}">
                        <a16:creationId xmlns:a16="http://schemas.microsoft.com/office/drawing/2014/main" id="{46474892-C445-4282-B6A3-FC0933757A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3751" y="6001892"/>
                    <a:ext cx="297833" cy="297833"/>
                  </a:xfrm>
                  <a:prstGeom prst="rect">
                    <a:avLst/>
                  </a:prstGeom>
                </p:spPr>
              </p:pic>
              <p:pic>
                <p:nvPicPr>
                  <p:cNvPr id="95" name="Grafik 94" descr="Mann">
                    <a:extLst>
                      <a:ext uri="{FF2B5EF4-FFF2-40B4-BE49-F238E27FC236}">
                        <a16:creationId xmlns:a16="http://schemas.microsoft.com/office/drawing/2014/main" id="{DCD5F153-ED56-46EE-B121-7AED37F854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8459" y="6001296"/>
                    <a:ext cx="297833" cy="297833"/>
                  </a:xfrm>
                  <a:prstGeom prst="rect">
                    <a:avLst/>
                  </a:prstGeom>
                </p:spPr>
              </p:pic>
              <p:pic>
                <p:nvPicPr>
                  <p:cNvPr id="96" name="Grafik 95" descr="Mann">
                    <a:extLst>
                      <a:ext uri="{FF2B5EF4-FFF2-40B4-BE49-F238E27FC236}">
                        <a16:creationId xmlns:a16="http://schemas.microsoft.com/office/drawing/2014/main" id="{14F1D587-6F68-4149-A9A8-1051E52437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78975" y="6000701"/>
                    <a:ext cx="297833" cy="297833"/>
                  </a:xfrm>
                  <a:prstGeom prst="rect">
                    <a:avLst/>
                  </a:prstGeom>
                </p:spPr>
              </p:pic>
              <p:pic>
                <p:nvPicPr>
                  <p:cNvPr id="97" name="Grafik 96" descr="Mann">
                    <a:extLst>
                      <a:ext uri="{FF2B5EF4-FFF2-40B4-BE49-F238E27FC236}">
                        <a16:creationId xmlns:a16="http://schemas.microsoft.com/office/drawing/2014/main" id="{EE5DB8DB-D519-47ED-BA98-DEEC92A5F9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139" y="6000701"/>
                    <a:ext cx="297833" cy="297833"/>
                  </a:xfrm>
                  <a:prstGeom prst="rect">
                    <a:avLst/>
                  </a:prstGeom>
                </p:spPr>
              </p:pic>
              <p:pic>
                <p:nvPicPr>
                  <p:cNvPr id="98" name="Grafik 97" descr="Mann">
                    <a:extLst>
                      <a:ext uri="{FF2B5EF4-FFF2-40B4-BE49-F238E27FC236}">
                        <a16:creationId xmlns:a16="http://schemas.microsoft.com/office/drawing/2014/main" id="{4AC7FFE7-59E6-40EE-8880-78D09EC5DA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2915" y="6001296"/>
                    <a:ext cx="297833" cy="297833"/>
                  </a:xfrm>
                  <a:prstGeom prst="rect">
                    <a:avLst/>
                  </a:prstGeom>
                </p:spPr>
              </p:pic>
              <p:pic>
                <p:nvPicPr>
                  <p:cNvPr id="99" name="Grafik 98" descr="Mann">
                    <a:extLst>
                      <a:ext uri="{FF2B5EF4-FFF2-40B4-BE49-F238E27FC236}">
                        <a16:creationId xmlns:a16="http://schemas.microsoft.com/office/drawing/2014/main" id="{FDD9966F-E56A-49BC-B23B-CD7E848F27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4248" y="6000701"/>
                    <a:ext cx="297833" cy="297833"/>
                  </a:xfrm>
                  <a:prstGeom prst="rect">
                    <a:avLst/>
                  </a:prstGeom>
                </p:spPr>
              </p:pic>
              <p:pic>
                <p:nvPicPr>
                  <p:cNvPr id="100" name="Grafik 99" descr="Mann">
                    <a:extLst>
                      <a:ext uri="{FF2B5EF4-FFF2-40B4-BE49-F238E27FC236}">
                        <a16:creationId xmlns:a16="http://schemas.microsoft.com/office/drawing/2014/main" id="{6A4E84BE-A129-42F3-A26C-FADCF08950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1297" y="6000700"/>
                    <a:ext cx="297833" cy="297833"/>
                  </a:xfrm>
                  <a:prstGeom prst="rect">
                    <a:avLst/>
                  </a:prstGeom>
                </p:spPr>
              </p:pic>
              <p:pic>
                <p:nvPicPr>
                  <p:cNvPr id="101" name="Grafik 100" descr="Mann">
                    <a:extLst>
                      <a:ext uri="{FF2B5EF4-FFF2-40B4-BE49-F238E27FC236}">
                        <a16:creationId xmlns:a16="http://schemas.microsoft.com/office/drawing/2014/main" id="{85940FC5-FBD3-43DC-866A-92FC48CAA9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5395" y="6000699"/>
                    <a:ext cx="297833" cy="297833"/>
                  </a:xfrm>
                  <a:prstGeom prst="rect">
                    <a:avLst/>
                  </a:prstGeom>
                </p:spPr>
              </p:pic>
              <p:pic>
                <p:nvPicPr>
                  <p:cNvPr id="102" name="Grafik 101" descr="Mann">
                    <a:extLst>
                      <a:ext uri="{FF2B5EF4-FFF2-40B4-BE49-F238E27FC236}">
                        <a16:creationId xmlns:a16="http://schemas.microsoft.com/office/drawing/2014/main" id="{0BBD871B-6D16-4720-BCB4-3951188D7D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8346" y="6000699"/>
                    <a:ext cx="297833" cy="297833"/>
                  </a:xfrm>
                  <a:prstGeom prst="rect">
                    <a:avLst/>
                  </a:prstGeom>
                </p:spPr>
              </p:pic>
            </p:grpSp>
          </p:grpSp>
          <p:grpSp>
            <p:nvGrpSpPr>
              <p:cNvPr id="80" name="Gruppieren 79">
                <a:extLst>
                  <a:ext uri="{FF2B5EF4-FFF2-40B4-BE49-F238E27FC236}">
                    <a16:creationId xmlns:a16="http://schemas.microsoft.com/office/drawing/2014/main" id="{7A78296E-1019-4070-9F14-EED82038F0F3}"/>
                  </a:ext>
                </a:extLst>
              </p:cNvPr>
              <p:cNvGrpSpPr/>
              <p:nvPr/>
            </p:nvGrpSpPr>
            <p:grpSpPr>
              <a:xfrm>
                <a:off x="4339606" y="4665868"/>
                <a:ext cx="1789477" cy="299026"/>
                <a:chOff x="4258354" y="5645506"/>
                <a:chExt cx="1789477" cy="299026"/>
              </a:xfrm>
            </p:grpSpPr>
            <p:pic>
              <p:nvPicPr>
                <p:cNvPr id="81" name="Grafik 80" descr="Mann">
                  <a:extLst>
                    <a:ext uri="{FF2B5EF4-FFF2-40B4-BE49-F238E27FC236}">
                      <a16:creationId xmlns:a16="http://schemas.microsoft.com/office/drawing/2014/main" id="{C7D3A7AB-67C2-4D3D-8D1D-B912E81D58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6682" y="5645508"/>
                  <a:ext cx="297833" cy="297833"/>
                </a:xfrm>
                <a:prstGeom prst="rect">
                  <a:avLst/>
                </a:prstGeom>
              </p:spPr>
            </p:pic>
            <p:grpSp>
              <p:nvGrpSpPr>
                <p:cNvPr id="82" name="Gruppieren 81">
                  <a:extLst>
                    <a:ext uri="{FF2B5EF4-FFF2-40B4-BE49-F238E27FC236}">
                      <a16:creationId xmlns:a16="http://schemas.microsoft.com/office/drawing/2014/main" id="{364CD0E4-F02E-4135-B41C-1AB941674624}"/>
                    </a:ext>
                  </a:extLst>
                </p:cNvPr>
                <p:cNvGrpSpPr/>
                <p:nvPr/>
              </p:nvGrpSpPr>
              <p:grpSpPr>
                <a:xfrm>
                  <a:off x="4258354" y="5645506"/>
                  <a:ext cx="1789477" cy="299026"/>
                  <a:chOff x="4283751" y="6000699"/>
                  <a:chExt cx="1789477" cy="299026"/>
                </a:xfrm>
              </p:grpSpPr>
              <p:pic>
                <p:nvPicPr>
                  <p:cNvPr id="83" name="Grafik 82" descr="Mann">
                    <a:extLst>
                      <a:ext uri="{FF2B5EF4-FFF2-40B4-BE49-F238E27FC236}">
                        <a16:creationId xmlns:a16="http://schemas.microsoft.com/office/drawing/2014/main" id="{7CF1937A-3BAE-4991-88D1-13428A4371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3751" y="6001892"/>
                    <a:ext cx="297833" cy="297833"/>
                  </a:xfrm>
                  <a:prstGeom prst="rect">
                    <a:avLst/>
                  </a:prstGeom>
                </p:spPr>
              </p:pic>
              <p:pic>
                <p:nvPicPr>
                  <p:cNvPr id="84" name="Grafik 83" descr="Mann">
                    <a:extLst>
                      <a:ext uri="{FF2B5EF4-FFF2-40B4-BE49-F238E27FC236}">
                        <a16:creationId xmlns:a16="http://schemas.microsoft.com/office/drawing/2014/main" id="{4CD93650-FC62-48E2-BBC9-1D8B7C9EFD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8459" y="6001296"/>
                    <a:ext cx="297833" cy="297833"/>
                  </a:xfrm>
                  <a:prstGeom prst="rect">
                    <a:avLst/>
                  </a:prstGeom>
                </p:spPr>
              </p:pic>
              <p:pic>
                <p:nvPicPr>
                  <p:cNvPr id="85" name="Grafik 84" descr="Mann">
                    <a:extLst>
                      <a:ext uri="{FF2B5EF4-FFF2-40B4-BE49-F238E27FC236}">
                        <a16:creationId xmlns:a16="http://schemas.microsoft.com/office/drawing/2014/main" id="{AF50D8C1-FEC8-4F01-B855-AA8D64B0A0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78975" y="6000701"/>
                    <a:ext cx="297833" cy="297833"/>
                  </a:xfrm>
                  <a:prstGeom prst="rect">
                    <a:avLst/>
                  </a:prstGeom>
                </p:spPr>
              </p:pic>
              <p:pic>
                <p:nvPicPr>
                  <p:cNvPr id="86" name="Grafik 85" descr="Mann">
                    <a:extLst>
                      <a:ext uri="{FF2B5EF4-FFF2-40B4-BE49-F238E27FC236}">
                        <a16:creationId xmlns:a16="http://schemas.microsoft.com/office/drawing/2014/main" id="{AC8F6246-9F8B-4BEA-8D51-28211D7A7D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139" y="6000701"/>
                    <a:ext cx="297833" cy="297833"/>
                  </a:xfrm>
                  <a:prstGeom prst="rect">
                    <a:avLst/>
                  </a:prstGeom>
                </p:spPr>
              </p:pic>
              <p:pic>
                <p:nvPicPr>
                  <p:cNvPr id="87" name="Grafik 86" descr="Mann">
                    <a:extLst>
                      <a:ext uri="{FF2B5EF4-FFF2-40B4-BE49-F238E27FC236}">
                        <a16:creationId xmlns:a16="http://schemas.microsoft.com/office/drawing/2014/main" id="{D4CFEC74-C5D7-4A49-A999-08514424E4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2915" y="6001296"/>
                    <a:ext cx="297833" cy="297833"/>
                  </a:xfrm>
                  <a:prstGeom prst="rect">
                    <a:avLst/>
                  </a:prstGeom>
                </p:spPr>
              </p:pic>
              <p:pic>
                <p:nvPicPr>
                  <p:cNvPr id="88" name="Grafik 87" descr="Mann">
                    <a:extLst>
                      <a:ext uri="{FF2B5EF4-FFF2-40B4-BE49-F238E27FC236}">
                        <a16:creationId xmlns:a16="http://schemas.microsoft.com/office/drawing/2014/main" id="{4DF44BF7-EAAD-43A1-B03C-E4B77E350A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4248" y="6000701"/>
                    <a:ext cx="297833" cy="297833"/>
                  </a:xfrm>
                  <a:prstGeom prst="rect">
                    <a:avLst/>
                  </a:prstGeom>
                </p:spPr>
              </p:pic>
              <p:pic>
                <p:nvPicPr>
                  <p:cNvPr id="89" name="Grafik 88" descr="Mann">
                    <a:extLst>
                      <a:ext uri="{FF2B5EF4-FFF2-40B4-BE49-F238E27FC236}">
                        <a16:creationId xmlns:a16="http://schemas.microsoft.com/office/drawing/2014/main" id="{810149CA-49E1-4261-A12E-4889598E25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1297" y="6000700"/>
                    <a:ext cx="297833" cy="297833"/>
                  </a:xfrm>
                  <a:prstGeom prst="rect">
                    <a:avLst/>
                  </a:prstGeom>
                </p:spPr>
              </p:pic>
              <p:pic>
                <p:nvPicPr>
                  <p:cNvPr id="90" name="Grafik 89" descr="Mann">
                    <a:extLst>
                      <a:ext uri="{FF2B5EF4-FFF2-40B4-BE49-F238E27FC236}">
                        <a16:creationId xmlns:a16="http://schemas.microsoft.com/office/drawing/2014/main" id="{D5CB8EAD-0F41-4A08-A587-A3A62179A7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5395" y="6000699"/>
                    <a:ext cx="297833" cy="297833"/>
                  </a:xfrm>
                  <a:prstGeom prst="rect">
                    <a:avLst/>
                  </a:prstGeom>
                </p:spPr>
              </p:pic>
              <p:pic>
                <p:nvPicPr>
                  <p:cNvPr id="91" name="Grafik 90" descr="Mann">
                    <a:extLst>
                      <a:ext uri="{FF2B5EF4-FFF2-40B4-BE49-F238E27FC236}">
                        <a16:creationId xmlns:a16="http://schemas.microsoft.com/office/drawing/2014/main" id="{5AF3DE33-6F21-4C68-9D4E-7B5E97F091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8346" y="6000699"/>
                    <a:ext cx="297833" cy="297833"/>
                  </a:xfrm>
                  <a:prstGeom prst="rect">
                    <a:avLst/>
                  </a:prstGeom>
                </p:spPr>
              </p:pic>
            </p:grpSp>
          </p:grpSp>
        </p:grpSp>
        <p:grpSp>
          <p:nvGrpSpPr>
            <p:cNvPr id="15" name="Gruppieren 14">
              <a:extLst>
                <a:ext uri="{FF2B5EF4-FFF2-40B4-BE49-F238E27FC236}">
                  <a16:creationId xmlns:a16="http://schemas.microsoft.com/office/drawing/2014/main" id="{B0CF8728-6027-46F5-AA82-43A98A8D0025}"/>
                </a:ext>
              </a:extLst>
            </p:cNvPr>
            <p:cNvGrpSpPr/>
            <p:nvPr/>
          </p:nvGrpSpPr>
          <p:grpSpPr>
            <a:xfrm>
              <a:off x="6008815" y="4659563"/>
              <a:ext cx="1789477" cy="1538595"/>
              <a:chOff x="4339606" y="4665868"/>
              <a:chExt cx="1789477" cy="1538595"/>
            </a:xfrm>
          </p:grpSpPr>
          <p:grpSp>
            <p:nvGrpSpPr>
              <p:cNvPr id="16" name="Gruppieren 15">
                <a:extLst>
                  <a:ext uri="{FF2B5EF4-FFF2-40B4-BE49-F238E27FC236}">
                    <a16:creationId xmlns:a16="http://schemas.microsoft.com/office/drawing/2014/main" id="{5C1F5018-0F4D-4505-903E-6E0AA851C601}"/>
                  </a:ext>
                </a:extLst>
              </p:cNvPr>
              <p:cNvGrpSpPr/>
              <p:nvPr/>
            </p:nvGrpSpPr>
            <p:grpSpPr>
              <a:xfrm>
                <a:off x="4339606" y="5905437"/>
                <a:ext cx="1789477" cy="299026"/>
                <a:chOff x="4258354" y="5645506"/>
                <a:chExt cx="1789477" cy="299026"/>
              </a:xfrm>
            </p:grpSpPr>
            <p:pic>
              <p:nvPicPr>
                <p:cNvPr id="65" name="Grafik 64" descr="Mann">
                  <a:extLst>
                    <a:ext uri="{FF2B5EF4-FFF2-40B4-BE49-F238E27FC236}">
                      <a16:creationId xmlns:a16="http://schemas.microsoft.com/office/drawing/2014/main" id="{A5074ED8-15A5-4D5C-A139-D0B196A3AC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6682" y="5645508"/>
                  <a:ext cx="297833" cy="297833"/>
                </a:xfrm>
                <a:prstGeom prst="rect">
                  <a:avLst/>
                </a:prstGeom>
              </p:spPr>
            </p:pic>
            <p:grpSp>
              <p:nvGrpSpPr>
                <p:cNvPr id="66" name="Gruppieren 65">
                  <a:extLst>
                    <a:ext uri="{FF2B5EF4-FFF2-40B4-BE49-F238E27FC236}">
                      <a16:creationId xmlns:a16="http://schemas.microsoft.com/office/drawing/2014/main" id="{BFA172FD-D198-4B65-BA22-92B2E28586E7}"/>
                    </a:ext>
                  </a:extLst>
                </p:cNvPr>
                <p:cNvGrpSpPr/>
                <p:nvPr/>
              </p:nvGrpSpPr>
              <p:grpSpPr>
                <a:xfrm>
                  <a:off x="4258354" y="5645506"/>
                  <a:ext cx="1789477" cy="299026"/>
                  <a:chOff x="4283751" y="6000699"/>
                  <a:chExt cx="1789477" cy="299026"/>
                </a:xfrm>
              </p:grpSpPr>
              <p:pic>
                <p:nvPicPr>
                  <p:cNvPr id="67" name="Grafik 66" descr="Mann">
                    <a:extLst>
                      <a:ext uri="{FF2B5EF4-FFF2-40B4-BE49-F238E27FC236}">
                        <a16:creationId xmlns:a16="http://schemas.microsoft.com/office/drawing/2014/main" id="{2E854295-8418-41F2-9A2E-F0620ACBCF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3751" y="6001892"/>
                    <a:ext cx="297833" cy="297833"/>
                  </a:xfrm>
                  <a:prstGeom prst="rect">
                    <a:avLst/>
                  </a:prstGeom>
                </p:spPr>
              </p:pic>
              <p:pic>
                <p:nvPicPr>
                  <p:cNvPr id="68" name="Grafik 67" descr="Mann">
                    <a:extLst>
                      <a:ext uri="{FF2B5EF4-FFF2-40B4-BE49-F238E27FC236}">
                        <a16:creationId xmlns:a16="http://schemas.microsoft.com/office/drawing/2014/main" id="{B4CA34E5-A970-460C-B7E6-60183C5114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8459" y="6001296"/>
                    <a:ext cx="297833" cy="297833"/>
                  </a:xfrm>
                  <a:prstGeom prst="rect">
                    <a:avLst/>
                  </a:prstGeom>
                </p:spPr>
              </p:pic>
              <p:pic>
                <p:nvPicPr>
                  <p:cNvPr id="69" name="Grafik 68" descr="Mann">
                    <a:extLst>
                      <a:ext uri="{FF2B5EF4-FFF2-40B4-BE49-F238E27FC236}">
                        <a16:creationId xmlns:a16="http://schemas.microsoft.com/office/drawing/2014/main" id="{AB915324-F62B-4629-B8A0-61F1A47E71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78975" y="6000701"/>
                    <a:ext cx="297833" cy="297833"/>
                  </a:xfrm>
                  <a:prstGeom prst="rect">
                    <a:avLst/>
                  </a:prstGeom>
                </p:spPr>
              </p:pic>
              <p:pic>
                <p:nvPicPr>
                  <p:cNvPr id="70" name="Grafik 69" descr="Mann">
                    <a:extLst>
                      <a:ext uri="{FF2B5EF4-FFF2-40B4-BE49-F238E27FC236}">
                        <a16:creationId xmlns:a16="http://schemas.microsoft.com/office/drawing/2014/main" id="{D7868ECE-B84E-4EDF-A381-ECF90D7D75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139" y="6000701"/>
                    <a:ext cx="297833" cy="297833"/>
                  </a:xfrm>
                  <a:prstGeom prst="rect">
                    <a:avLst/>
                  </a:prstGeom>
                </p:spPr>
              </p:pic>
              <p:pic>
                <p:nvPicPr>
                  <p:cNvPr id="71" name="Grafik 70" descr="Mann">
                    <a:extLst>
                      <a:ext uri="{FF2B5EF4-FFF2-40B4-BE49-F238E27FC236}">
                        <a16:creationId xmlns:a16="http://schemas.microsoft.com/office/drawing/2014/main" id="{C02438BB-F3CB-4AE1-90C3-B15C0C696E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2915" y="6001296"/>
                    <a:ext cx="297833" cy="297833"/>
                  </a:xfrm>
                  <a:prstGeom prst="rect">
                    <a:avLst/>
                  </a:prstGeom>
                </p:spPr>
              </p:pic>
              <p:pic>
                <p:nvPicPr>
                  <p:cNvPr id="72" name="Grafik 71" descr="Mann">
                    <a:extLst>
                      <a:ext uri="{FF2B5EF4-FFF2-40B4-BE49-F238E27FC236}">
                        <a16:creationId xmlns:a16="http://schemas.microsoft.com/office/drawing/2014/main" id="{C59B293F-77EA-4524-BB65-54C27CD934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4248" y="6000701"/>
                    <a:ext cx="297833" cy="297833"/>
                  </a:xfrm>
                  <a:prstGeom prst="rect">
                    <a:avLst/>
                  </a:prstGeom>
                </p:spPr>
              </p:pic>
              <p:pic>
                <p:nvPicPr>
                  <p:cNvPr id="73" name="Grafik 72" descr="Mann">
                    <a:extLst>
                      <a:ext uri="{FF2B5EF4-FFF2-40B4-BE49-F238E27FC236}">
                        <a16:creationId xmlns:a16="http://schemas.microsoft.com/office/drawing/2014/main" id="{72BDC523-D5A3-4572-916D-97BD2B218D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1297" y="6000700"/>
                    <a:ext cx="297833" cy="297833"/>
                  </a:xfrm>
                  <a:prstGeom prst="rect">
                    <a:avLst/>
                  </a:prstGeom>
                </p:spPr>
              </p:pic>
              <p:pic>
                <p:nvPicPr>
                  <p:cNvPr id="74" name="Grafik 73" descr="Mann">
                    <a:extLst>
                      <a:ext uri="{FF2B5EF4-FFF2-40B4-BE49-F238E27FC236}">
                        <a16:creationId xmlns:a16="http://schemas.microsoft.com/office/drawing/2014/main" id="{FA9ACECF-8AAD-4DE3-BB9B-1CA17D7B76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5395" y="6000699"/>
                    <a:ext cx="297833" cy="297833"/>
                  </a:xfrm>
                  <a:prstGeom prst="rect">
                    <a:avLst/>
                  </a:prstGeom>
                </p:spPr>
              </p:pic>
              <p:pic>
                <p:nvPicPr>
                  <p:cNvPr id="75" name="Grafik 74" descr="Mann">
                    <a:extLst>
                      <a:ext uri="{FF2B5EF4-FFF2-40B4-BE49-F238E27FC236}">
                        <a16:creationId xmlns:a16="http://schemas.microsoft.com/office/drawing/2014/main" id="{634DB4A1-DEF7-43CB-834D-7A81819874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8346" y="6000699"/>
                    <a:ext cx="297833" cy="297833"/>
                  </a:xfrm>
                  <a:prstGeom prst="rect">
                    <a:avLst/>
                  </a:prstGeom>
                </p:spPr>
              </p:pic>
            </p:grpSp>
          </p:grpSp>
          <p:grpSp>
            <p:nvGrpSpPr>
              <p:cNvPr id="17" name="Gruppieren 16">
                <a:extLst>
                  <a:ext uri="{FF2B5EF4-FFF2-40B4-BE49-F238E27FC236}">
                    <a16:creationId xmlns:a16="http://schemas.microsoft.com/office/drawing/2014/main" id="{A3A39D0F-064F-4C70-B3DC-AD1E5B91A065}"/>
                  </a:ext>
                </a:extLst>
              </p:cNvPr>
              <p:cNvGrpSpPr/>
              <p:nvPr/>
            </p:nvGrpSpPr>
            <p:grpSpPr>
              <a:xfrm>
                <a:off x="4339606" y="5602993"/>
                <a:ext cx="1789477" cy="299026"/>
                <a:chOff x="4258354" y="5645506"/>
                <a:chExt cx="1789477" cy="299026"/>
              </a:xfrm>
            </p:grpSpPr>
            <p:pic>
              <p:nvPicPr>
                <p:cNvPr id="54" name="Grafik 53" descr="Mann">
                  <a:extLst>
                    <a:ext uri="{FF2B5EF4-FFF2-40B4-BE49-F238E27FC236}">
                      <a16:creationId xmlns:a16="http://schemas.microsoft.com/office/drawing/2014/main" id="{0372A7BD-69CC-46B5-BF8D-CAC41C74D4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6682" y="5645508"/>
                  <a:ext cx="297833" cy="297833"/>
                </a:xfrm>
                <a:prstGeom prst="rect">
                  <a:avLst/>
                </a:prstGeom>
              </p:spPr>
            </p:pic>
            <p:grpSp>
              <p:nvGrpSpPr>
                <p:cNvPr id="55" name="Gruppieren 54">
                  <a:extLst>
                    <a:ext uri="{FF2B5EF4-FFF2-40B4-BE49-F238E27FC236}">
                      <a16:creationId xmlns:a16="http://schemas.microsoft.com/office/drawing/2014/main" id="{043D4D08-D400-40E5-9A91-887830EC8482}"/>
                    </a:ext>
                  </a:extLst>
                </p:cNvPr>
                <p:cNvGrpSpPr/>
                <p:nvPr/>
              </p:nvGrpSpPr>
              <p:grpSpPr>
                <a:xfrm>
                  <a:off x="4258354" y="5645506"/>
                  <a:ext cx="1789477" cy="299026"/>
                  <a:chOff x="4283751" y="6000699"/>
                  <a:chExt cx="1789477" cy="299026"/>
                </a:xfrm>
              </p:grpSpPr>
              <p:pic>
                <p:nvPicPr>
                  <p:cNvPr id="56" name="Grafik 55" descr="Mann">
                    <a:extLst>
                      <a:ext uri="{FF2B5EF4-FFF2-40B4-BE49-F238E27FC236}">
                        <a16:creationId xmlns:a16="http://schemas.microsoft.com/office/drawing/2014/main" id="{09A0561B-8136-4D9A-86A1-EDDA7C2ACE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3751" y="6001892"/>
                    <a:ext cx="297833" cy="297833"/>
                  </a:xfrm>
                  <a:prstGeom prst="rect">
                    <a:avLst/>
                  </a:prstGeom>
                </p:spPr>
              </p:pic>
              <p:pic>
                <p:nvPicPr>
                  <p:cNvPr id="57" name="Grafik 56" descr="Mann">
                    <a:extLst>
                      <a:ext uri="{FF2B5EF4-FFF2-40B4-BE49-F238E27FC236}">
                        <a16:creationId xmlns:a16="http://schemas.microsoft.com/office/drawing/2014/main" id="{3C784BC4-822D-40CF-A058-E329088CC5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8459" y="6001296"/>
                    <a:ext cx="297833" cy="297833"/>
                  </a:xfrm>
                  <a:prstGeom prst="rect">
                    <a:avLst/>
                  </a:prstGeom>
                </p:spPr>
              </p:pic>
              <p:pic>
                <p:nvPicPr>
                  <p:cNvPr id="58" name="Grafik 57" descr="Mann">
                    <a:extLst>
                      <a:ext uri="{FF2B5EF4-FFF2-40B4-BE49-F238E27FC236}">
                        <a16:creationId xmlns:a16="http://schemas.microsoft.com/office/drawing/2014/main" id="{D2916282-CA8A-4FFD-AAF5-832A38F172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78975" y="6000701"/>
                    <a:ext cx="297833" cy="297833"/>
                  </a:xfrm>
                  <a:prstGeom prst="rect">
                    <a:avLst/>
                  </a:prstGeom>
                </p:spPr>
              </p:pic>
              <p:pic>
                <p:nvPicPr>
                  <p:cNvPr id="59" name="Grafik 58" descr="Mann">
                    <a:extLst>
                      <a:ext uri="{FF2B5EF4-FFF2-40B4-BE49-F238E27FC236}">
                        <a16:creationId xmlns:a16="http://schemas.microsoft.com/office/drawing/2014/main" id="{BE813D25-AA82-4D1B-BDB2-C8E3E93EEC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139" y="6000701"/>
                    <a:ext cx="297833" cy="297833"/>
                  </a:xfrm>
                  <a:prstGeom prst="rect">
                    <a:avLst/>
                  </a:prstGeom>
                </p:spPr>
              </p:pic>
              <p:pic>
                <p:nvPicPr>
                  <p:cNvPr id="60" name="Grafik 59" descr="Mann">
                    <a:extLst>
                      <a:ext uri="{FF2B5EF4-FFF2-40B4-BE49-F238E27FC236}">
                        <a16:creationId xmlns:a16="http://schemas.microsoft.com/office/drawing/2014/main" id="{00422DA3-9AF1-48D9-9857-54D111A831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2915" y="6001296"/>
                    <a:ext cx="297833" cy="297833"/>
                  </a:xfrm>
                  <a:prstGeom prst="rect">
                    <a:avLst/>
                  </a:prstGeom>
                </p:spPr>
              </p:pic>
              <p:pic>
                <p:nvPicPr>
                  <p:cNvPr id="61" name="Grafik 60" descr="Mann">
                    <a:extLst>
                      <a:ext uri="{FF2B5EF4-FFF2-40B4-BE49-F238E27FC236}">
                        <a16:creationId xmlns:a16="http://schemas.microsoft.com/office/drawing/2014/main" id="{0CBBD474-3D68-4146-9BA6-DB960DB569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4248" y="6000701"/>
                    <a:ext cx="297833" cy="297833"/>
                  </a:xfrm>
                  <a:prstGeom prst="rect">
                    <a:avLst/>
                  </a:prstGeom>
                </p:spPr>
              </p:pic>
              <p:pic>
                <p:nvPicPr>
                  <p:cNvPr id="62" name="Grafik 61" descr="Mann">
                    <a:extLst>
                      <a:ext uri="{FF2B5EF4-FFF2-40B4-BE49-F238E27FC236}">
                        <a16:creationId xmlns:a16="http://schemas.microsoft.com/office/drawing/2014/main" id="{9909BFC5-7731-4FF2-B4BC-C86EBFD804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1297" y="6000700"/>
                    <a:ext cx="297833" cy="297833"/>
                  </a:xfrm>
                  <a:prstGeom prst="rect">
                    <a:avLst/>
                  </a:prstGeom>
                </p:spPr>
              </p:pic>
              <p:pic>
                <p:nvPicPr>
                  <p:cNvPr id="63" name="Grafik 62" descr="Mann">
                    <a:extLst>
                      <a:ext uri="{FF2B5EF4-FFF2-40B4-BE49-F238E27FC236}">
                        <a16:creationId xmlns:a16="http://schemas.microsoft.com/office/drawing/2014/main" id="{64E4ECAE-A0ED-4A69-9DC3-919F3F50B5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5395" y="6000699"/>
                    <a:ext cx="297833" cy="297833"/>
                  </a:xfrm>
                  <a:prstGeom prst="rect">
                    <a:avLst/>
                  </a:prstGeom>
                </p:spPr>
              </p:pic>
              <p:pic>
                <p:nvPicPr>
                  <p:cNvPr id="64" name="Grafik 63" descr="Mann">
                    <a:extLst>
                      <a:ext uri="{FF2B5EF4-FFF2-40B4-BE49-F238E27FC236}">
                        <a16:creationId xmlns:a16="http://schemas.microsoft.com/office/drawing/2014/main" id="{71257C5D-65AC-4F3C-9AF8-6469C3E94C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8346" y="6000699"/>
                    <a:ext cx="297833" cy="297833"/>
                  </a:xfrm>
                  <a:prstGeom prst="rect">
                    <a:avLst/>
                  </a:prstGeom>
                </p:spPr>
              </p:pic>
            </p:grpSp>
          </p:grpSp>
          <p:grpSp>
            <p:nvGrpSpPr>
              <p:cNvPr id="18" name="Gruppieren 17">
                <a:extLst>
                  <a:ext uri="{FF2B5EF4-FFF2-40B4-BE49-F238E27FC236}">
                    <a16:creationId xmlns:a16="http://schemas.microsoft.com/office/drawing/2014/main" id="{0F1EB928-8807-41D3-9B5E-00215CE5FA3D}"/>
                  </a:ext>
                </a:extLst>
              </p:cNvPr>
              <p:cNvGrpSpPr/>
              <p:nvPr/>
            </p:nvGrpSpPr>
            <p:grpSpPr>
              <a:xfrm>
                <a:off x="4339606" y="5279945"/>
                <a:ext cx="1789477" cy="299026"/>
                <a:chOff x="4258354" y="5645506"/>
                <a:chExt cx="1789477" cy="299026"/>
              </a:xfrm>
            </p:grpSpPr>
            <p:pic>
              <p:nvPicPr>
                <p:cNvPr id="43" name="Grafik 42" descr="Mann">
                  <a:extLst>
                    <a:ext uri="{FF2B5EF4-FFF2-40B4-BE49-F238E27FC236}">
                      <a16:creationId xmlns:a16="http://schemas.microsoft.com/office/drawing/2014/main" id="{934E2773-5D94-4C05-8E97-621C1AB905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6682" y="5645508"/>
                  <a:ext cx="297833" cy="297833"/>
                </a:xfrm>
                <a:prstGeom prst="rect">
                  <a:avLst/>
                </a:prstGeom>
              </p:spPr>
            </p:pic>
            <p:grpSp>
              <p:nvGrpSpPr>
                <p:cNvPr id="44" name="Gruppieren 43">
                  <a:extLst>
                    <a:ext uri="{FF2B5EF4-FFF2-40B4-BE49-F238E27FC236}">
                      <a16:creationId xmlns:a16="http://schemas.microsoft.com/office/drawing/2014/main" id="{8996FACC-F8E3-4577-8632-6CD64509A58A}"/>
                    </a:ext>
                  </a:extLst>
                </p:cNvPr>
                <p:cNvGrpSpPr/>
                <p:nvPr/>
              </p:nvGrpSpPr>
              <p:grpSpPr>
                <a:xfrm>
                  <a:off x="4258354" y="5645506"/>
                  <a:ext cx="1789477" cy="299026"/>
                  <a:chOff x="4283751" y="6000699"/>
                  <a:chExt cx="1789477" cy="299026"/>
                </a:xfrm>
              </p:grpSpPr>
              <p:pic>
                <p:nvPicPr>
                  <p:cNvPr id="45" name="Grafik 44" descr="Mann">
                    <a:extLst>
                      <a:ext uri="{FF2B5EF4-FFF2-40B4-BE49-F238E27FC236}">
                        <a16:creationId xmlns:a16="http://schemas.microsoft.com/office/drawing/2014/main" id="{24AC80C4-9F70-4F44-B0C3-AB457F4533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3751" y="6001892"/>
                    <a:ext cx="297833" cy="297833"/>
                  </a:xfrm>
                  <a:prstGeom prst="rect">
                    <a:avLst/>
                  </a:prstGeom>
                </p:spPr>
              </p:pic>
              <p:pic>
                <p:nvPicPr>
                  <p:cNvPr id="46" name="Grafik 45" descr="Mann">
                    <a:extLst>
                      <a:ext uri="{FF2B5EF4-FFF2-40B4-BE49-F238E27FC236}">
                        <a16:creationId xmlns:a16="http://schemas.microsoft.com/office/drawing/2014/main" id="{3C678C9A-5220-4681-97E1-D780015F19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8459" y="6001296"/>
                    <a:ext cx="297833" cy="297833"/>
                  </a:xfrm>
                  <a:prstGeom prst="rect">
                    <a:avLst/>
                  </a:prstGeom>
                </p:spPr>
              </p:pic>
              <p:pic>
                <p:nvPicPr>
                  <p:cNvPr id="47" name="Grafik 46" descr="Mann">
                    <a:extLst>
                      <a:ext uri="{FF2B5EF4-FFF2-40B4-BE49-F238E27FC236}">
                        <a16:creationId xmlns:a16="http://schemas.microsoft.com/office/drawing/2014/main" id="{3371EB3A-4B50-417A-97D8-453EE9F917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78975" y="6000701"/>
                    <a:ext cx="297833" cy="297833"/>
                  </a:xfrm>
                  <a:prstGeom prst="rect">
                    <a:avLst/>
                  </a:prstGeom>
                </p:spPr>
              </p:pic>
              <p:pic>
                <p:nvPicPr>
                  <p:cNvPr id="48" name="Grafik 47" descr="Mann">
                    <a:extLst>
                      <a:ext uri="{FF2B5EF4-FFF2-40B4-BE49-F238E27FC236}">
                        <a16:creationId xmlns:a16="http://schemas.microsoft.com/office/drawing/2014/main" id="{7AFF7E3C-2FEE-4AC3-A42C-F826529F8B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139" y="6000701"/>
                    <a:ext cx="297833" cy="297833"/>
                  </a:xfrm>
                  <a:prstGeom prst="rect">
                    <a:avLst/>
                  </a:prstGeom>
                </p:spPr>
              </p:pic>
              <p:pic>
                <p:nvPicPr>
                  <p:cNvPr id="49" name="Grafik 48" descr="Mann">
                    <a:extLst>
                      <a:ext uri="{FF2B5EF4-FFF2-40B4-BE49-F238E27FC236}">
                        <a16:creationId xmlns:a16="http://schemas.microsoft.com/office/drawing/2014/main" id="{C9764E3F-0939-4167-99F2-CEAD4F9440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2915" y="6001296"/>
                    <a:ext cx="297833" cy="297833"/>
                  </a:xfrm>
                  <a:prstGeom prst="rect">
                    <a:avLst/>
                  </a:prstGeom>
                </p:spPr>
              </p:pic>
              <p:pic>
                <p:nvPicPr>
                  <p:cNvPr id="50" name="Grafik 49" descr="Mann">
                    <a:extLst>
                      <a:ext uri="{FF2B5EF4-FFF2-40B4-BE49-F238E27FC236}">
                        <a16:creationId xmlns:a16="http://schemas.microsoft.com/office/drawing/2014/main" id="{231B1603-0ADA-4BB0-B187-91466F6408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4248" y="6000701"/>
                    <a:ext cx="297833" cy="297833"/>
                  </a:xfrm>
                  <a:prstGeom prst="rect">
                    <a:avLst/>
                  </a:prstGeom>
                </p:spPr>
              </p:pic>
              <p:pic>
                <p:nvPicPr>
                  <p:cNvPr id="51" name="Grafik 50" descr="Mann">
                    <a:extLst>
                      <a:ext uri="{FF2B5EF4-FFF2-40B4-BE49-F238E27FC236}">
                        <a16:creationId xmlns:a16="http://schemas.microsoft.com/office/drawing/2014/main" id="{CE6DE1B3-F055-4CCA-A12D-706C1FFFD8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1297" y="6000700"/>
                    <a:ext cx="297833" cy="297833"/>
                  </a:xfrm>
                  <a:prstGeom prst="rect">
                    <a:avLst/>
                  </a:prstGeom>
                </p:spPr>
              </p:pic>
              <p:pic>
                <p:nvPicPr>
                  <p:cNvPr id="52" name="Grafik 51" descr="Mann">
                    <a:extLst>
                      <a:ext uri="{FF2B5EF4-FFF2-40B4-BE49-F238E27FC236}">
                        <a16:creationId xmlns:a16="http://schemas.microsoft.com/office/drawing/2014/main" id="{5C6D115B-D91C-4E41-9259-E21D0161A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5395" y="6000699"/>
                    <a:ext cx="297833" cy="297833"/>
                  </a:xfrm>
                  <a:prstGeom prst="rect">
                    <a:avLst/>
                  </a:prstGeom>
                </p:spPr>
              </p:pic>
              <p:pic>
                <p:nvPicPr>
                  <p:cNvPr id="53" name="Grafik 52" descr="Mann">
                    <a:extLst>
                      <a:ext uri="{FF2B5EF4-FFF2-40B4-BE49-F238E27FC236}">
                        <a16:creationId xmlns:a16="http://schemas.microsoft.com/office/drawing/2014/main" id="{4C7C6F7C-8197-440F-B288-0E8E73E40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8346" y="6000699"/>
                    <a:ext cx="297833" cy="297833"/>
                  </a:xfrm>
                  <a:prstGeom prst="rect">
                    <a:avLst/>
                  </a:prstGeom>
                </p:spPr>
              </p:pic>
            </p:grpSp>
          </p:grpSp>
          <p:grpSp>
            <p:nvGrpSpPr>
              <p:cNvPr id="19" name="Gruppieren 18">
                <a:extLst>
                  <a:ext uri="{FF2B5EF4-FFF2-40B4-BE49-F238E27FC236}">
                    <a16:creationId xmlns:a16="http://schemas.microsoft.com/office/drawing/2014/main" id="{5918CF1A-AF04-4735-9AB8-74C0819F822E}"/>
                  </a:ext>
                </a:extLst>
              </p:cNvPr>
              <p:cNvGrpSpPr/>
              <p:nvPr/>
            </p:nvGrpSpPr>
            <p:grpSpPr>
              <a:xfrm>
                <a:off x="4339606" y="4977501"/>
                <a:ext cx="1789477" cy="299026"/>
                <a:chOff x="4258354" y="5645506"/>
                <a:chExt cx="1789477" cy="299026"/>
              </a:xfrm>
            </p:grpSpPr>
            <p:pic>
              <p:nvPicPr>
                <p:cNvPr id="32" name="Grafik 31" descr="Mann">
                  <a:extLst>
                    <a:ext uri="{FF2B5EF4-FFF2-40B4-BE49-F238E27FC236}">
                      <a16:creationId xmlns:a16="http://schemas.microsoft.com/office/drawing/2014/main" id="{1BA17DDC-4FEC-4F22-BA98-B1BDC852E1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6682" y="5645508"/>
                  <a:ext cx="297833" cy="297833"/>
                </a:xfrm>
                <a:prstGeom prst="rect">
                  <a:avLst/>
                </a:prstGeom>
              </p:spPr>
            </p:pic>
            <p:grpSp>
              <p:nvGrpSpPr>
                <p:cNvPr id="33" name="Gruppieren 32">
                  <a:extLst>
                    <a:ext uri="{FF2B5EF4-FFF2-40B4-BE49-F238E27FC236}">
                      <a16:creationId xmlns:a16="http://schemas.microsoft.com/office/drawing/2014/main" id="{C2551355-E6E1-4305-987A-993629115AC6}"/>
                    </a:ext>
                  </a:extLst>
                </p:cNvPr>
                <p:cNvGrpSpPr/>
                <p:nvPr/>
              </p:nvGrpSpPr>
              <p:grpSpPr>
                <a:xfrm>
                  <a:off x="4258354" y="5645506"/>
                  <a:ext cx="1789477" cy="299026"/>
                  <a:chOff x="4283751" y="6000699"/>
                  <a:chExt cx="1789477" cy="299026"/>
                </a:xfrm>
              </p:grpSpPr>
              <p:pic>
                <p:nvPicPr>
                  <p:cNvPr id="34" name="Grafik 33" descr="Mann">
                    <a:extLst>
                      <a:ext uri="{FF2B5EF4-FFF2-40B4-BE49-F238E27FC236}">
                        <a16:creationId xmlns:a16="http://schemas.microsoft.com/office/drawing/2014/main" id="{6B6D35A6-4D1C-4A4E-8883-5AB922568B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3751" y="6001892"/>
                    <a:ext cx="297833" cy="297833"/>
                  </a:xfrm>
                  <a:prstGeom prst="rect">
                    <a:avLst/>
                  </a:prstGeom>
                </p:spPr>
              </p:pic>
              <p:pic>
                <p:nvPicPr>
                  <p:cNvPr id="35" name="Grafik 34" descr="Mann">
                    <a:extLst>
                      <a:ext uri="{FF2B5EF4-FFF2-40B4-BE49-F238E27FC236}">
                        <a16:creationId xmlns:a16="http://schemas.microsoft.com/office/drawing/2014/main" id="{0E6B65A3-D596-4064-A460-9947898DA5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8459" y="6001296"/>
                    <a:ext cx="297833" cy="297833"/>
                  </a:xfrm>
                  <a:prstGeom prst="rect">
                    <a:avLst/>
                  </a:prstGeom>
                </p:spPr>
              </p:pic>
              <p:pic>
                <p:nvPicPr>
                  <p:cNvPr id="36" name="Grafik 35" descr="Mann">
                    <a:extLst>
                      <a:ext uri="{FF2B5EF4-FFF2-40B4-BE49-F238E27FC236}">
                        <a16:creationId xmlns:a16="http://schemas.microsoft.com/office/drawing/2014/main" id="{7A679FBE-4F58-49AD-BABD-81F9C03F0D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78975" y="6000701"/>
                    <a:ext cx="297833" cy="297833"/>
                  </a:xfrm>
                  <a:prstGeom prst="rect">
                    <a:avLst/>
                  </a:prstGeom>
                </p:spPr>
              </p:pic>
              <p:pic>
                <p:nvPicPr>
                  <p:cNvPr id="37" name="Grafik 36" descr="Mann">
                    <a:extLst>
                      <a:ext uri="{FF2B5EF4-FFF2-40B4-BE49-F238E27FC236}">
                        <a16:creationId xmlns:a16="http://schemas.microsoft.com/office/drawing/2014/main" id="{C5DA2568-77D8-40B0-91A3-C4B9C3F6ED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139" y="6000701"/>
                    <a:ext cx="297833" cy="297833"/>
                  </a:xfrm>
                  <a:prstGeom prst="rect">
                    <a:avLst/>
                  </a:prstGeom>
                </p:spPr>
              </p:pic>
              <p:pic>
                <p:nvPicPr>
                  <p:cNvPr id="38" name="Grafik 37" descr="Mann">
                    <a:extLst>
                      <a:ext uri="{FF2B5EF4-FFF2-40B4-BE49-F238E27FC236}">
                        <a16:creationId xmlns:a16="http://schemas.microsoft.com/office/drawing/2014/main" id="{9489BC83-404E-4E64-B6C5-51824F48D1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2915" y="6001296"/>
                    <a:ext cx="297833" cy="297833"/>
                  </a:xfrm>
                  <a:prstGeom prst="rect">
                    <a:avLst/>
                  </a:prstGeom>
                </p:spPr>
              </p:pic>
              <p:pic>
                <p:nvPicPr>
                  <p:cNvPr id="39" name="Grafik 38" descr="Mann">
                    <a:extLst>
                      <a:ext uri="{FF2B5EF4-FFF2-40B4-BE49-F238E27FC236}">
                        <a16:creationId xmlns:a16="http://schemas.microsoft.com/office/drawing/2014/main" id="{A2200D93-6971-4773-97E4-C085DE0CC9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4248" y="6000701"/>
                    <a:ext cx="297833" cy="297833"/>
                  </a:xfrm>
                  <a:prstGeom prst="rect">
                    <a:avLst/>
                  </a:prstGeom>
                </p:spPr>
              </p:pic>
              <p:pic>
                <p:nvPicPr>
                  <p:cNvPr id="40" name="Grafik 39" descr="Mann">
                    <a:extLst>
                      <a:ext uri="{FF2B5EF4-FFF2-40B4-BE49-F238E27FC236}">
                        <a16:creationId xmlns:a16="http://schemas.microsoft.com/office/drawing/2014/main" id="{810E1F8D-C08E-4EA2-9C29-275FAECF9D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1297" y="6000700"/>
                    <a:ext cx="297833" cy="297833"/>
                  </a:xfrm>
                  <a:prstGeom prst="rect">
                    <a:avLst/>
                  </a:prstGeom>
                </p:spPr>
              </p:pic>
              <p:pic>
                <p:nvPicPr>
                  <p:cNvPr id="41" name="Grafik 40" descr="Mann">
                    <a:extLst>
                      <a:ext uri="{FF2B5EF4-FFF2-40B4-BE49-F238E27FC236}">
                        <a16:creationId xmlns:a16="http://schemas.microsoft.com/office/drawing/2014/main" id="{BC8FC194-407A-46A0-9567-913AE740DC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5395" y="6000699"/>
                    <a:ext cx="297833" cy="297833"/>
                  </a:xfrm>
                  <a:prstGeom prst="rect">
                    <a:avLst/>
                  </a:prstGeom>
                </p:spPr>
              </p:pic>
              <p:pic>
                <p:nvPicPr>
                  <p:cNvPr id="42" name="Grafik 41" descr="Mann">
                    <a:extLst>
                      <a:ext uri="{FF2B5EF4-FFF2-40B4-BE49-F238E27FC236}">
                        <a16:creationId xmlns:a16="http://schemas.microsoft.com/office/drawing/2014/main" id="{9B51A578-81B0-4B1D-8B73-44BCC052A4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8346" y="6000699"/>
                    <a:ext cx="297833" cy="297833"/>
                  </a:xfrm>
                  <a:prstGeom prst="rect">
                    <a:avLst/>
                  </a:prstGeom>
                </p:spPr>
              </p:pic>
            </p:grpSp>
          </p:grpSp>
          <p:grpSp>
            <p:nvGrpSpPr>
              <p:cNvPr id="20" name="Gruppieren 19">
                <a:extLst>
                  <a:ext uri="{FF2B5EF4-FFF2-40B4-BE49-F238E27FC236}">
                    <a16:creationId xmlns:a16="http://schemas.microsoft.com/office/drawing/2014/main" id="{C196D27E-36D3-4748-BE13-35CA8C7B916D}"/>
                  </a:ext>
                </a:extLst>
              </p:cNvPr>
              <p:cNvGrpSpPr/>
              <p:nvPr/>
            </p:nvGrpSpPr>
            <p:grpSpPr>
              <a:xfrm>
                <a:off x="4339606" y="4665868"/>
                <a:ext cx="1789477" cy="299026"/>
                <a:chOff x="4258354" y="5645506"/>
                <a:chExt cx="1789477" cy="299026"/>
              </a:xfrm>
            </p:grpSpPr>
            <p:pic>
              <p:nvPicPr>
                <p:cNvPr id="21" name="Grafik 20" descr="Mann">
                  <a:extLst>
                    <a:ext uri="{FF2B5EF4-FFF2-40B4-BE49-F238E27FC236}">
                      <a16:creationId xmlns:a16="http://schemas.microsoft.com/office/drawing/2014/main" id="{639AC9BE-F0F9-4F04-BABA-0278B89C79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6682" y="5645508"/>
                  <a:ext cx="297833" cy="297833"/>
                </a:xfrm>
                <a:prstGeom prst="rect">
                  <a:avLst/>
                </a:prstGeom>
              </p:spPr>
            </p:pic>
            <p:grpSp>
              <p:nvGrpSpPr>
                <p:cNvPr id="22" name="Gruppieren 21">
                  <a:extLst>
                    <a:ext uri="{FF2B5EF4-FFF2-40B4-BE49-F238E27FC236}">
                      <a16:creationId xmlns:a16="http://schemas.microsoft.com/office/drawing/2014/main" id="{D72F5B0B-0485-47B8-A796-FF2C60872E58}"/>
                    </a:ext>
                  </a:extLst>
                </p:cNvPr>
                <p:cNvGrpSpPr/>
                <p:nvPr/>
              </p:nvGrpSpPr>
              <p:grpSpPr>
                <a:xfrm>
                  <a:off x="4258354" y="5645506"/>
                  <a:ext cx="1789477" cy="299026"/>
                  <a:chOff x="4283751" y="6000699"/>
                  <a:chExt cx="1789477" cy="299026"/>
                </a:xfrm>
              </p:grpSpPr>
              <p:pic>
                <p:nvPicPr>
                  <p:cNvPr id="23" name="Grafik 22" descr="Mann">
                    <a:extLst>
                      <a:ext uri="{FF2B5EF4-FFF2-40B4-BE49-F238E27FC236}">
                        <a16:creationId xmlns:a16="http://schemas.microsoft.com/office/drawing/2014/main" id="{7AB875CE-C709-443B-B6F8-FD682359E3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3751" y="6001892"/>
                    <a:ext cx="297833" cy="297833"/>
                  </a:xfrm>
                  <a:prstGeom prst="rect">
                    <a:avLst/>
                  </a:prstGeom>
                </p:spPr>
              </p:pic>
              <p:pic>
                <p:nvPicPr>
                  <p:cNvPr id="24" name="Grafik 23" descr="Mann">
                    <a:extLst>
                      <a:ext uri="{FF2B5EF4-FFF2-40B4-BE49-F238E27FC236}">
                        <a16:creationId xmlns:a16="http://schemas.microsoft.com/office/drawing/2014/main" id="{45C34B26-38E9-490B-B7C8-07DED0A8AF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8459" y="6001296"/>
                    <a:ext cx="297833" cy="297833"/>
                  </a:xfrm>
                  <a:prstGeom prst="rect">
                    <a:avLst/>
                  </a:prstGeom>
                </p:spPr>
              </p:pic>
              <p:pic>
                <p:nvPicPr>
                  <p:cNvPr id="25" name="Grafik 24" descr="Mann">
                    <a:extLst>
                      <a:ext uri="{FF2B5EF4-FFF2-40B4-BE49-F238E27FC236}">
                        <a16:creationId xmlns:a16="http://schemas.microsoft.com/office/drawing/2014/main" id="{D69DC1F4-C6D8-4809-89B8-5C361302BA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78975" y="6000701"/>
                    <a:ext cx="297833" cy="297833"/>
                  </a:xfrm>
                  <a:prstGeom prst="rect">
                    <a:avLst/>
                  </a:prstGeom>
                </p:spPr>
              </p:pic>
              <p:pic>
                <p:nvPicPr>
                  <p:cNvPr id="26" name="Grafik 25" descr="Mann">
                    <a:extLst>
                      <a:ext uri="{FF2B5EF4-FFF2-40B4-BE49-F238E27FC236}">
                        <a16:creationId xmlns:a16="http://schemas.microsoft.com/office/drawing/2014/main" id="{C4B9D659-A973-4C6E-AF83-1874996A1C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139" y="6000701"/>
                    <a:ext cx="297833" cy="297833"/>
                  </a:xfrm>
                  <a:prstGeom prst="rect">
                    <a:avLst/>
                  </a:prstGeom>
                </p:spPr>
              </p:pic>
              <p:pic>
                <p:nvPicPr>
                  <p:cNvPr id="27" name="Grafik 26" descr="Mann">
                    <a:extLst>
                      <a:ext uri="{FF2B5EF4-FFF2-40B4-BE49-F238E27FC236}">
                        <a16:creationId xmlns:a16="http://schemas.microsoft.com/office/drawing/2014/main" id="{567A8D24-CCB3-4864-B503-AC9E02E693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2915" y="6001296"/>
                    <a:ext cx="297833" cy="297833"/>
                  </a:xfrm>
                  <a:prstGeom prst="rect">
                    <a:avLst/>
                  </a:prstGeom>
                </p:spPr>
              </p:pic>
              <p:pic>
                <p:nvPicPr>
                  <p:cNvPr id="28" name="Grafik 27" descr="Mann">
                    <a:extLst>
                      <a:ext uri="{FF2B5EF4-FFF2-40B4-BE49-F238E27FC236}">
                        <a16:creationId xmlns:a16="http://schemas.microsoft.com/office/drawing/2014/main" id="{FBAA6CD5-C065-420F-9722-8241DACD67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4248" y="6000701"/>
                    <a:ext cx="297833" cy="297833"/>
                  </a:xfrm>
                  <a:prstGeom prst="rect">
                    <a:avLst/>
                  </a:prstGeom>
                </p:spPr>
              </p:pic>
              <p:pic>
                <p:nvPicPr>
                  <p:cNvPr id="29" name="Grafik 28" descr="Mann">
                    <a:extLst>
                      <a:ext uri="{FF2B5EF4-FFF2-40B4-BE49-F238E27FC236}">
                        <a16:creationId xmlns:a16="http://schemas.microsoft.com/office/drawing/2014/main" id="{8799EC94-8BEB-450C-96A2-7D2507B5F3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1297" y="6000700"/>
                    <a:ext cx="297833" cy="297833"/>
                  </a:xfrm>
                  <a:prstGeom prst="rect">
                    <a:avLst/>
                  </a:prstGeom>
                </p:spPr>
              </p:pic>
              <p:pic>
                <p:nvPicPr>
                  <p:cNvPr id="30" name="Grafik 29" descr="Mann">
                    <a:extLst>
                      <a:ext uri="{FF2B5EF4-FFF2-40B4-BE49-F238E27FC236}">
                        <a16:creationId xmlns:a16="http://schemas.microsoft.com/office/drawing/2014/main" id="{966DE397-48AA-4F4F-AD51-93D8638863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5395" y="6000699"/>
                    <a:ext cx="297833" cy="297833"/>
                  </a:xfrm>
                  <a:prstGeom prst="rect">
                    <a:avLst/>
                  </a:prstGeom>
                </p:spPr>
              </p:pic>
              <p:pic>
                <p:nvPicPr>
                  <p:cNvPr id="31" name="Grafik 30" descr="Mann">
                    <a:extLst>
                      <a:ext uri="{FF2B5EF4-FFF2-40B4-BE49-F238E27FC236}">
                        <a16:creationId xmlns:a16="http://schemas.microsoft.com/office/drawing/2014/main" id="{3335C254-203F-4BF6-B56D-F3C2440BCA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8346" y="6000699"/>
                    <a:ext cx="297833" cy="297833"/>
                  </a:xfrm>
                  <a:prstGeom prst="rect">
                    <a:avLst/>
                  </a:prstGeom>
                </p:spPr>
              </p:pic>
            </p:grpSp>
          </p:grpSp>
        </p:grpSp>
      </p:grpSp>
      <p:graphicFrame>
        <p:nvGraphicFramePr>
          <p:cNvPr id="136" name="Diagramm 135">
            <a:extLst>
              <a:ext uri="{FF2B5EF4-FFF2-40B4-BE49-F238E27FC236}">
                <a16:creationId xmlns:a16="http://schemas.microsoft.com/office/drawing/2014/main" id="{E90C54E8-03B0-49B9-A2EE-5813CDFE643C}"/>
              </a:ext>
            </a:extLst>
          </p:cNvPr>
          <p:cNvGraphicFramePr/>
          <p:nvPr>
            <p:extLst>
              <p:ext uri="{D42A27DB-BD31-4B8C-83A1-F6EECF244321}">
                <p14:modId xmlns:p14="http://schemas.microsoft.com/office/powerpoint/2010/main" val="3794323178"/>
              </p:ext>
            </p:extLst>
          </p:nvPr>
        </p:nvGraphicFramePr>
        <p:xfrm>
          <a:off x="114062" y="2255234"/>
          <a:ext cx="2930202" cy="3787154"/>
        </p:xfrm>
        <a:graphic>
          <a:graphicData uri="http://schemas.openxmlformats.org/drawingml/2006/chart">
            <c:chart xmlns:c="http://schemas.openxmlformats.org/drawingml/2006/chart" xmlns:r="http://schemas.openxmlformats.org/officeDocument/2006/relationships" r:id="rId7"/>
          </a:graphicData>
        </a:graphic>
      </p:graphicFrame>
      <p:sp>
        <p:nvSpPr>
          <p:cNvPr id="137" name="Rechteck 136">
            <a:extLst>
              <a:ext uri="{FF2B5EF4-FFF2-40B4-BE49-F238E27FC236}">
                <a16:creationId xmlns:a16="http://schemas.microsoft.com/office/drawing/2014/main" id="{04526A0F-31A6-4BFE-85FC-48D702446B54}"/>
              </a:ext>
            </a:extLst>
          </p:cNvPr>
          <p:cNvSpPr/>
          <p:nvPr/>
        </p:nvSpPr>
        <p:spPr>
          <a:xfrm>
            <a:off x="3824613" y="3823424"/>
            <a:ext cx="2036724" cy="584775"/>
          </a:xfrm>
          <a:prstGeom prst="rect">
            <a:avLst/>
          </a:prstGeom>
        </p:spPr>
        <p:txBody>
          <a:bodyPr wrap="square">
            <a:spAutoFit/>
          </a:bodyPr>
          <a:lstStyle/>
          <a:p>
            <a:r>
              <a:rPr lang="el-GR" sz="1600" i="1" dirty="0">
                <a:solidFill>
                  <a:schemeClr val="accent2"/>
                </a:solidFill>
                <a:latin typeface="Corbel" panose="020B0503020204020204" pitchFamily="34" charset="0"/>
              </a:rPr>
              <a:t>χ</a:t>
            </a:r>
            <a:r>
              <a:rPr lang="el-GR" sz="1600" baseline="30000" dirty="0">
                <a:solidFill>
                  <a:schemeClr val="accent2"/>
                </a:solidFill>
                <a:latin typeface="Corbel" panose="020B0503020204020204" pitchFamily="34" charset="0"/>
              </a:rPr>
              <a:t>2</a:t>
            </a:r>
            <a:r>
              <a:rPr lang="el-GR" sz="1600" dirty="0">
                <a:solidFill>
                  <a:schemeClr val="accent2"/>
                </a:solidFill>
                <a:latin typeface="Corbel" panose="020B0503020204020204" pitchFamily="34" charset="0"/>
              </a:rPr>
              <a:t>(1) = </a:t>
            </a:r>
            <a:r>
              <a:rPr lang="de-DE" sz="1600" dirty="0">
                <a:solidFill>
                  <a:schemeClr val="accent2"/>
                </a:solidFill>
                <a:latin typeface="Corbel" panose="020B0503020204020204" pitchFamily="34" charset="0"/>
              </a:rPr>
              <a:t>7,042, </a:t>
            </a:r>
            <a:r>
              <a:rPr lang="de-DE" sz="1600" i="1" dirty="0">
                <a:solidFill>
                  <a:schemeClr val="accent2"/>
                </a:solidFill>
                <a:latin typeface="Corbel" panose="020B0503020204020204" pitchFamily="34" charset="0"/>
              </a:rPr>
              <a:t>p</a:t>
            </a:r>
            <a:r>
              <a:rPr lang="de-DE" sz="1600" dirty="0">
                <a:solidFill>
                  <a:schemeClr val="accent2"/>
                </a:solidFill>
                <a:latin typeface="Corbel" panose="020B0503020204020204" pitchFamily="34" charset="0"/>
              </a:rPr>
              <a:t> &lt; ,01</a:t>
            </a:r>
          </a:p>
          <a:p>
            <a:r>
              <a:rPr lang="de-DE" sz="1600" dirty="0">
                <a:solidFill>
                  <a:schemeClr val="accent2"/>
                </a:solidFill>
                <a:latin typeface="Corbel" panose="020B0503020204020204" pitchFamily="34" charset="0"/>
              </a:rPr>
              <a:t>OR = 2,9</a:t>
            </a:r>
            <a:endParaRPr lang="de-DE" sz="1600" dirty="0">
              <a:solidFill>
                <a:schemeClr val="accent2"/>
              </a:solidFill>
            </a:endParaRPr>
          </a:p>
        </p:txBody>
      </p:sp>
      <p:sp>
        <p:nvSpPr>
          <p:cNvPr id="138" name="Rechteck 137">
            <a:extLst>
              <a:ext uri="{FF2B5EF4-FFF2-40B4-BE49-F238E27FC236}">
                <a16:creationId xmlns:a16="http://schemas.microsoft.com/office/drawing/2014/main" id="{6C64144C-C172-418D-AC57-3CD5A47E5844}"/>
              </a:ext>
            </a:extLst>
          </p:cNvPr>
          <p:cNvSpPr/>
          <p:nvPr/>
        </p:nvSpPr>
        <p:spPr>
          <a:xfrm>
            <a:off x="6236749" y="2118736"/>
            <a:ext cx="2725948" cy="3385542"/>
          </a:xfrm>
          <a:prstGeom prst="rect">
            <a:avLst/>
          </a:prstGeom>
        </p:spPr>
        <p:txBody>
          <a:bodyPr wrap="square">
            <a:spAutoFit/>
          </a:bodyPr>
          <a:lstStyle/>
          <a:p>
            <a:r>
              <a:rPr lang="de-DE" dirty="0">
                <a:solidFill>
                  <a:schemeClr val="accent2"/>
                </a:solidFill>
                <a:latin typeface="Corbel" panose="020B0503020204020204" pitchFamily="34" charset="0"/>
              </a:rPr>
              <a:t>Mitwissende/Bystander</a:t>
            </a:r>
          </a:p>
          <a:p>
            <a:endParaRPr lang="de-DE" dirty="0">
              <a:solidFill>
                <a:schemeClr val="accent2"/>
              </a:solidFill>
              <a:latin typeface="Corbel" panose="020B0503020204020204" pitchFamily="34" charset="0"/>
            </a:endParaRPr>
          </a:p>
          <a:p>
            <a:pPr marL="342900" indent="-342900">
              <a:buFontTx/>
              <a:buChar char="-"/>
            </a:pPr>
            <a:r>
              <a:rPr lang="de-DE" dirty="0">
                <a:solidFill>
                  <a:schemeClr val="accent2"/>
                </a:solidFill>
                <a:latin typeface="Corbel" panose="020B0503020204020204" pitchFamily="34" charset="0"/>
              </a:rPr>
              <a:t>In 50 % aller Fälle</a:t>
            </a:r>
          </a:p>
          <a:p>
            <a:pPr marL="342900" indent="-342900">
              <a:buFontTx/>
              <a:buChar char="-"/>
            </a:pPr>
            <a:endParaRPr lang="de-DE" dirty="0">
              <a:solidFill>
                <a:schemeClr val="accent2"/>
              </a:solidFill>
              <a:latin typeface="Corbel" panose="020B0503020204020204" pitchFamily="34" charset="0"/>
            </a:endParaRPr>
          </a:p>
          <a:p>
            <a:pPr marL="342900" indent="-342900">
              <a:buFontTx/>
              <a:buChar char="-"/>
            </a:pPr>
            <a:r>
              <a:rPr lang="de-DE" dirty="0">
                <a:solidFill>
                  <a:schemeClr val="accent2"/>
                </a:solidFill>
                <a:latin typeface="Corbel" panose="020B0503020204020204" pitchFamily="34" charset="0"/>
              </a:rPr>
              <a:t>Jede fünfte Mitwissende ist die leibliche Mutter</a:t>
            </a:r>
          </a:p>
          <a:p>
            <a:pPr marL="342900" indent="-342900">
              <a:buFontTx/>
              <a:buChar char="-"/>
            </a:pPr>
            <a:endParaRPr lang="de-DE" dirty="0">
              <a:latin typeface="Corbel" panose="020B0503020204020204" pitchFamily="34" charset="0"/>
            </a:endParaRPr>
          </a:p>
          <a:p>
            <a:pPr marL="342900" indent="-342900">
              <a:buFontTx/>
              <a:buChar char="-"/>
            </a:pPr>
            <a:r>
              <a:rPr lang="de-DE" dirty="0">
                <a:solidFill>
                  <a:schemeClr val="accent3"/>
                </a:solidFill>
                <a:latin typeface="Corbel" panose="020B0503020204020204" pitchFamily="34" charset="0"/>
              </a:rPr>
              <a:t>Bei Tätern ist jede dritte Mitwissende die leibliche Mutter</a:t>
            </a:r>
          </a:p>
          <a:p>
            <a:pPr marL="342900" indent="-342900">
              <a:buFontTx/>
              <a:buChar char="-"/>
            </a:pPr>
            <a:endParaRPr lang="de-DE" sz="1400" dirty="0"/>
          </a:p>
        </p:txBody>
      </p:sp>
      <p:sp>
        <p:nvSpPr>
          <p:cNvPr id="139" name="Rechteck 138">
            <a:extLst>
              <a:ext uri="{FF2B5EF4-FFF2-40B4-BE49-F238E27FC236}">
                <a16:creationId xmlns:a16="http://schemas.microsoft.com/office/drawing/2014/main" id="{8928BB01-8784-4F5C-B506-0BA6E380D07F}"/>
              </a:ext>
            </a:extLst>
          </p:cNvPr>
          <p:cNvSpPr/>
          <p:nvPr/>
        </p:nvSpPr>
        <p:spPr>
          <a:xfrm>
            <a:off x="126256" y="1999881"/>
            <a:ext cx="2930202" cy="4381690"/>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Rechteck 139">
            <a:extLst>
              <a:ext uri="{FF2B5EF4-FFF2-40B4-BE49-F238E27FC236}">
                <a16:creationId xmlns:a16="http://schemas.microsoft.com/office/drawing/2014/main" id="{F3B2F721-1830-4F78-835B-5B41B5F7B71C}"/>
              </a:ext>
            </a:extLst>
          </p:cNvPr>
          <p:cNvSpPr/>
          <p:nvPr/>
        </p:nvSpPr>
        <p:spPr>
          <a:xfrm>
            <a:off x="3110033" y="1999360"/>
            <a:ext cx="2930202" cy="4381690"/>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2"/>
              </a:solidFill>
            </a:endParaRPr>
          </a:p>
        </p:txBody>
      </p:sp>
      <p:sp>
        <p:nvSpPr>
          <p:cNvPr id="141" name="Rechteck 140">
            <a:extLst>
              <a:ext uri="{FF2B5EF4-FFF2-40B4-BE49-F238E27FC236}">
                <a16:creationId xmlns:a16="http://schemas.microsoft.com/office/drawing/2014/main" id="{DF777D80-4D83-42A8-8826-0364C3FD7E3C}"/>
              </a:ext>
            </a:extLst>
          </p:cNvPr>
          <p:cNvSpPr/>
          <p:nvPr/>
        </p:nvSpPr>
        <p:spPr>
          <a:xfrm>
            <a:off x="6094390" y="1999360"/>
            <a:ext cx="2930202" cy="4381690"/>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2" name="Gruppieren 141">
            <a:extLst>
              <a:ext uri="{FF2B5EF4-FFF2-40B4-BE49-F238E27FC236}">
                <a16:creationId xmlns:a16="http://schemas.microsoft.com/office/drawing/2014/main" id="{ECA86D73-74DF-42E3-AB07-8E4FCFA8232C}"/>
              </a:ext>
            </a:extLst>
          </p:cNvPr>
          <p:cNvGrpSpPr/>
          <p:nvPr/>
        </p:nvGrpSpPr>
        <p:grpSpPr>
          <a:xfrm>
            <a:off x="3222311" y="2136442"/>
            <a:ext cx="2741156" cy="1410728"/>
            <a:chOff x="4339606" y="2910304"/>
            <a:chExt cx="3486220" cy="1524134"/>
          </a:xfrm>
          <a:solidFill>
            <a:schemeClr val="tx1"/>
          </a:solidFill>
        </p:grpSpPr>
        <p:grpSp>
          <p:nvGrpSpPr>
            <p:cNvPr id="143" name="Gruppieren 142">
              <a:extLst>
                <a:ext uri="{FF2B5EF4-FFF2-40B4-BE49-F238E27FC236}">
                  <a16:creationId xmlns:a16="http://schemas.microsoft.com/office/drawing/2014/main" id="{B67666C9-6B7B-4140-9A84-FE64D844D941}"/>
                </a:ext>
              </a:extLst>
            </p:cNvPr>
            <p:cNvGrpSpPr/>
            <p:nvPr/>
          </p:nvGrpSpPr>
          <p:grpSpPr>
            <a:xfrm>
              <a:off x="4339606" y="4125277"/>
              <a:ext cx="3459653" cy="309161"/>
              <a:chOff x="4339606" y="4326301"/>
              <a:chExt cx="3459653" cy="309161"/>
            </a:xfrm>
            <a:grpFill/>
          </p:grpSpPr>
          <p:pic>
            <p:nvPicPr>
              <p:cNvPr id="228" name="Grafik 227" descr="Frau">
                <a:extLst>
                  <a:ext uri="{FF2B5EF4-FFF2-40B4-BE49-F238E27FC236}">
                    <a16:creationId xmlns:a16="http://schemas.microsoft.com/office/drawing/2014/main" id="{07A33A55-DD25-4D75-8AA5-467946F105C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39606" y="4334482"/>
                <a:ext cx="298800" cy="298800"/>
              </a:xfrm>
              <a:prstGeom prst="rect">
                <a:avLst/>
              </a:prstGeom>
            </p:spPr>
          </p:pic>
          <p:pic>
            <p:nvPicPr>
              <p:cNvPr id="229" name="Grafik 228" descr="Frau">
                <a:extLst>
                  <a:ext uri="{FF2B5EF4-FFF2-40B4-BE49-F238E27FC236}">
                    <a16:creationId xmlns:a16="http://schemas.microsoft.com/office/drawing/2014/main" id="{15B81A86-76DF-484E-A7FF-2A3E8D02C2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03347" y="4334482"/>
                <a:ext cx="298800" cy="298800"/>
              </a:xfrm>
              <a:prstGeom prst="rect">
                <a:avLst/>
              </a:prstGeom>
            </p:spPr>
          </p:pic>
          <p:pic>
            <p:nvPicPr>
              <p:cNvPr id="230" name="Grafik 229" descr="Frau">
                <a:extLst>
                  <a:ext uri="{FF2B5EF4-FFF2-40B4-BE49-F238E27FC236}">
                    <a16:creationId xmlns:a16="http://schemas.microsoft.com/office/drawing/2014/main" id="{D18AB6C2-D06F-4F4C-A68D-8CD82F00E6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0122" y="4334780"/>
                <a:ext cx="298800" cy="298800"/>
              </a:xfrm>
              <a:prstGeom prst="rect">
                <a:avLst/>
              </a:prstGeom>
            </p:spPr>
          </p:pic>
          <p:pic>
            <p:nvPicPr>
              <p:cNvPr id="231" name="Grafik 230" descr="Frau">
                <a:extLst>
                  <a:ext uri="{FF2B5EF4-FFF2-40B4-BE49-F238E27FC236}">
                    <a16:creationId xmlns:a16="http://schemas.microsoft.com/office/drawing/2014/main" id="{4AA2D3F0-ABF9-4F37-9415-FB38E61809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3863" y="4334780"/>
                <a:ext cx="298800" cy="298800"/>
              </a:xfrm>
              <a:prstGeom prst="rect">
                <a:avLst/>
              </a:prstGeom>
            </p:spPr>
          </p:pic>
          <p:pic>
            <p:nvPicPr>
              <p:cNvPr id="232" name="Grafik 231" descr="Frau">
                <a:extLst>
                  <a:ext uri="{FF2B5EF4-FFF2-40B4-BE49-F238E27FC236}">
                    <a16:creationId xmlns:a16="http://schemas.microsoft.com/office/drawing/2014/main" id="{7FB3DBC4-18D4-4D23-9560-D7387B1AED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98247" y="4336364"/>
                <a:ext cx="298800" cy="298800"/>
              </a:xfrm>
              <a:prstGeom prst="rect">
                <a:avLst/>
              </a:prstGeom>
            </p:spPr>
          </p:pic>
          <p:pic>
            <p:nvPicPr>
              <p:cNvPr id="233" name="Grafik 232" descr="Frau">
                <a:extLst>
                  <a:ext uri="{FF2B5EF4-FFF2-40B4-BE49-F238E27FC236}">
                    <a16:creationId xmlns:a16="http://schemas.microsoft.com/office/drawing/2014/main" id="{44441945-DC8D-4F08-9C50-BB95EDD111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61988" y="4336364"/>
                <a:ext cx="298800" cy="298800"/>
              </a:xfrm>
              <a:prstGeom prst="rect">
                <a:avLst/>
              </a:prstGeom>
            </p:spPr>
          </p:pic>
          <p:pic>
            <p:nvPicPr>
              <p:cNvPr id="234" name="Grafik 233" descr="Frau">
                <a:extLst>
                  <a:ext uri="{FF2B5EF4-FFF2-40B4-BE49-F238E27FC236}">
                    <a16:creationId xmlns:a16="http://schemas.microsoft.com/office/drawing/2014/main" id="{FAF06C06-6F6B-4BB5-8281-F422379206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28763" y="4336662"/>
                <a:ext cx="298800" cy="298800"/>
              </a:xfrm>
              <a:prstGeom prst="rect">
                <a:avLst/>
              </a:prstGeom>
            </p:spPr>
          </p:pic>
          <p:pic>
            <p:nvPicPr>
              <p:cNvPr id="235" name="Grafik 234" descr="Frau">
                <a:extLst>
                  <a:ext uri="{FF2B5EF4-FFF2-40B4-BE49-F238E27FC236}">
                    <a16:creationId xmlns:a16="http://schemas.microsoft.com/office/drawing/2014/main" id="{7F0ED7F5-6E0C-4FF0-9C62-3E5A13D7AB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92504" y="4336662"/>
                <a:ext cx="298800" cy="298800"/>
              </a:xfrm>
              <a:prstGeom prst="rect">
                <a:avLst/>
              </a:prstGeom>
            </p:spPr>
          </p:pic>
          <p:pic>
            <p:nvPicPr>
              <p:cNvPr id="236" name="Grafik 235" descr="Frau">
                <a:extLst>
                  <a:ext uri="{FF2B5EF4-FFF2-40B4-BE49-F238E27FC236}">
                    <a16:creationId xmlns:a16="http://schemas.microsoft.com/office/drawing/2014/main" id="{AC7D6F65-3D68-44B7-9918-2D1F29E2D6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5368" y="4334482"/>
                <a:ext cx="298800" cy="298800"/>
              </a:xfrm>
              <a:prstGeom prst="rect">
                <a:avLst/>
              </a:prstGeom>
            </p:spPr>
          </p:pic>
          <p:pic>
            <p:nvPicPr>
              <p:cNvPr id="237" name="Grafik 236" descr="Frau">
                <a:extLst>
                  <a:ext uri="{FF2B5EF4-FFF2-40B4-BE49-F238E27FC236}">
                    <a16:creationId xmlns:a16="http://schemas.microsoft.com/office/drawing/2014/main" id="{1AF41346-EF43-4183-9605-204DBF17F2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80157" y="4334482"/>
                <a:ext cx="298800" cy="298800"/>
              </a:xfrm>
              <a:prstGeom prst="rect">
                <a:avLst/>
              </a:prstGeom>
            </p:spPr>
          </p:pic>
          <p:pic>
            <p:nvPicPr>
              <p:cNvPr id="238" name="Grafik 237" descr="Frau">
                <a:extLst>
                  <a:ext uri="{FF2B5EF4-FFF2-40B4-BE49-F238E27FC236}">
                    <a16:creationId xmlns:a16="http://schemas.microsoft.com/office/drawing/2014/main" id="{A5CF694B-2931-4C66-A53D-63FEED18A9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43898" y="4334482"/>
                <a:ext cx="298800" cy="298800"/>
              </a:xfrm>
              <a:prstGeom prst="rect">
                <a:avLst/>
              </a:prstGeom>
            </p:spPr>
          </p:pic>
          <p:pic>
            <p:nvPicPr>
              <p:cNvPr id="239" name="Grafik 238" descr="Frau">
                <a:extLst>
                  <a:ext uri="{FF2B5EF4-FFF2-40B4-BE49-F238E27FC236}">
                    <a16:creationId xmlns:a16="http://schemas.microsoft.com/office/drawing/2014/main" id="{60E68C4D-FEFF-4232-A65E-C8B99771D8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10673" y="4334780"/>
                <a:ext cx="298800" cy="298800"/>
              </a:xfrm>
              <a:prstGeom prst="rect">
                <a:avLst/>
              </a:prstGeom>
            </p:spPr>
          </p:pic>
          <p:pic>
            <p:nvPicPr>
              <p:cNvPr id="240" name="Grafik 239" descr="Frau">
                <a:extLst>
                  <a:ext uri="{FF2B5EF4-FFF2-40B4-BE49-F238E27FC236}">
                    <a16:creationId xmlns:a16="http://schemas.microsoft.com/office/drawing/2014/main" id="{F052EE2B-417E-4F52-9792-279AC2C3E4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66176" y="4328183"/>
                <a:ext cx="298800" cy="298800"/>
              </a:xfrm>
              <a:prstGeom prst="rect">
                <a:avLst/>
              </a:prstGeom>
            </p:spPr>
          </p:pic>
          <p:pic>
            <p:nvPicPr>
              <p:cNvPr id="241" name="Grafik 240" descr="Frau">
                <a:extLst>
                  <a:ext uri="{FF2B5EF4-FFF2-40B4-BE49-F238E27FC236}">
                    <a16:creationId xmlns:a16="http://schemas.microsoft.com/office/drawing/2014/main" id="{0C0AADEE-D7DD-4C06-8FBD-66F31D8321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41818" y="4326301"/>
                <a:ext cx="298800" cy="298800"/>
              </a:xfrm>
              <a:prstGeom prst="rect">
                <a:avLst/>
              </a:prstGeom>
            </p:spPr>
          </p:pic>
          <p:pic>
            <p:nvPicPr>
              <p:cNvPr id="242" name="Grafik 241" descr="Frau">
                <a:extLst>
                  <a:ext uri="{FF2B5EF4-FFF2-40B4-BE49-F238E27FC236}">
                    <a16:creationId xmlns:a16="http://schemas.microsoft.com/office/drawing/2014/main" id="{30A402E3-346A-4F31-8D29-F24DEBF853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6202" y="4327885"/>
                <a:ext cx="298800" cy="298800"/>
              </a:xfrm>
              <a:prstGeom prst="rect">
                <a:avLst/>
              </a:prstGeom>
            </p:spPr>
          </p:pic>
          <p:pic>
            <p:nvPicPr>
              <p:cNvPr id="243" name="Grafik 242" descr="Frau">
                <a:extLst>
                  <a:ext uri="{FF2B5EF4-FFF2-40B4-BE49-F238E27FC236}">
                    <a16:creationId xmlns:a16="http://schemas.microsoft.com/office/drawing/2014/main" id="{5BC339E2-ACE1-4B9F-89E7-5E4BBB7F85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69943" y="4327885"/>
                <a:ext cx="298800" cy="298800"/>
              </a:xfrm>
              <a:prstGeom prst="rect">
                <a:avLst/>
              </a:prstGeom>
            </p:spPr>
          </p:pic>
          <p:pic>
            <p:nvPicPr>
              <p:cNvPr id="244" name="Grafik 243" descr="Frau">
                <a:extLst>
                  <a:ext uri="{FF2B5EF4-FFF2-40B4-BE49-F238E27FC236}">
                    <a16:creationId xmlns:a16="http://schemas.microsoft.com/office/drawing/2014/main" id="{F28E69E4-B271-49EE-AD60-127ED28DEB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36718" y="4328183"/>
                <a:ext cx="298800" cy="298800"/>
              </a:xfrm>
              <a:prstGeom prst="rect">
                <a:avLst/>
              </a:prstGeom>
            </p:spPr>
          </p:pic>
          <p:pic>
            <p:nvPicPr>
              <p:cNvPr id="245" name="Grafik 244" descr="Frau">
                <a:extLst>
                  <a:ext uri="{FF2B5EF4-FFF2-40B4-BE49-F238E27FC236}">
                    <a16:creationId xmlns:a16="http://schemas.microsoft.com/office/drawing/2014/main" id="{07FD51E8-0D35-467A-9F23-488613C176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00459" y="4328183"/>
                <a:ext cx="298800" cy="298800"/>
              </a:xfrm>
              <a:prstGeom prst="rect">
                <a:avLst/>
              </a:prstGeom>
            </p:spPr>
          </p:pic>
          <p:pic>
            <p:nvPicPr>
              <p:cNvPr id="246" name="Grafik 245" descr="Frau">
                <a:extLst>
                  <a:ext uri="{FF2B5EF4-FFF2-40B4-BE49-F238E27FC236}">
                    <a16:creationId xmlns:a16="http://schemas.microsoft.com/office/drawing/2014/main" id="{FE027943-CDE9-4A42-9CC8-33BF0EEFC53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10868" y="4334482"/>
                <a:ext cx="298800" cy="298800"/>
              </a:xfrm>
              <a:prstGeom prst="rect">
                <a:avLst/>
              </a:prstGeom>
            </p:spPr>
          </p:pic>
          <p:pic>
            <p:nvPicPr>
              <p:cNvPr id="247" name="Grafik 246" descr="Frau">
                <a:extLst>
                  <a:ext uri="{FF2B5EF4-FFF2-40B4-BE49-F238E27FC236}">
                    <a16:creationId xmlns:a16="http://schemas.microsoft.com/office/drawing/2014/main" id="{BC03BC22-65D5-4B62-B9F3-60A9D2F53A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36562" y="4332359"/>
                <a:ext cx="298800" cy="298800"/>
              </a:xfrm>
              <a:prstGeom prst="rect">
                <a:avLst/>
              </a:prstGeom>
            </p:spPr>
          </p:pic>
        </p:grpSp>
        <p:grpSp>
          <p:nvGrpSpPr>
            <p:cNvPr id="144" name="Gruppieren 143">
              <a:extLst>
                <a:ext uri="{FF2B5EF4-FFF2-40B4-BE49-F238E27FC236}">
                  <a16:creationId xmlns:a16="http://schemas.microsoft.com/office/drawing/2014/main" id="{1B05EDAD-12F8-4566-BF63-F76D010CE7BD}"/>
                </a:ext>
              </a:extLst>
            </p:cNvPr>
            <p:cNvGrpSpPr/>
            <p:nvPr/>
          </p:nvGrpSpPr>
          <p:grpSpPr>
            <a:xfrm>
              <a:off x="4346662" y="3822866"/>
              <a:ext cx="3459653" cy="309161"/>
              <a:chOff x="4339606" y="4326301"/>
              <a:chExt cx="3459653" cy="309161"/>
            </a:xfrm>
            <a:grpFill/>
          </p:grpSpPr>
          <p:pic>
            <p:nvPicPr>
              <p:cNvPr id="208" name="Grafik 207" descr="Frau">
                <a:extLst>
                  <a:ext uri="{FF2B5EF4-FFF2-40B4-BE49-F238E27FC236}">
                    <a16:creationId xmlns:a16="http://schemas.microsoft.com/office/drawing/2014/main" id="{EE2445B7-3EFC-4EA7-B39B-008F04F1B5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39606" y="4334482"/>
                <a:ext cx="298800" cy="298800"/>
              </a:xfrm>
              <a:prstGeom prst="rect">
                <a:avLst/>
              </a:prstGeom>
            </p:spPr>
          </p:pic>
          <p:pic>
            <p:nvPicPr>
              <p:cNvPr id="209" name="Grafik 208" descr="Frau">
                <a:extLst>
                  <a:ext uri="{FF2B5EF4-FFF2-40B4-BE49-F238E27FC236}">
                    <a16:creationId xmlns:a16="http://schemas.microsoft.com/office/drawing/2014/main" id="{CB8367FD-5195-400B-9EDB-25A4802DB8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03347" y="4334482"/>
                <a:ext cx="298800" cy="298800"/>
              </a:xfrm>
              <a:prstGeom prst="rect">
                <a:avLst/>
              </a:prstGeom>
            </p:spPr>
          </p:pic>
          <p:pic>
            <p:nvPicPr>
              <p:cNvPr id="210" name="Grafik 209" descr="Frau">
                <a:extLst>
                  <a:ext uri="{FF2B5EF4-FFF2-40B4-BE49-F238E27FC236}">
                    <a16:creationId xmlns:a16="http://schemas.microsoft.com/office/drawing/2014/main" id="{230B0954-7E6A-4FA4-867D-4D09D01C57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0122" y="4334780"/>
                <a:ext cx="298800" cy="298800"/>
              </a:xfrm>
              <a:prstGeom prst="rect">
                <a:avLst/>
              </a:prstGeom>
            </p:spPr>
          </p:pic>
          <p:pic>
            <p:nvPicPr>
              <p:cNvPr id="211" name="Grafik 210" descr="Frau">
                <a:extLst>
                  <a:ext uri="{FF2B5EF4-FFF2-40B4-BE49-F238E27FC236}">
                    <a16:creationId xmlns:a16="http://schemas.microsoft.com/office/drawing/2014/main" id="{7F6B6C8D-501F-43E6-A99B-B152FA009E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3863" y="4334780"/>
                <a:ext cx="298800" cy="298800"/>
              </a:xfrm>
              <a:prstGeom prst="rect">
                <a:avLst/>
              </a:prstGeom>
            </p:spPr>
          </p:pic>
          <p:pic>
            <p:nvPicPr>
              <p:cNvPr id="212" name="Grafik 211" descr="Frau">
                <a:extLst>
                  <a:ext uri="{FF2B5EF4-FFF2-40B4-BE49-F238E27FC236}">
                    <a16:creationId xmlns:a16="http://schemas.microsoft.com/office/drawing/2014/main" id="{F27DC54D-995F-4B3C-B356-474E044243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98247" y="4336364"/>
                <a:ext cx="298800" cy="298800"/>
              </a:xfrm>
              <a:prstGeom prst="rect">
                <a:avLst/>
              </a:prstGeom>
            </p:spPr>
          </p:pic>
          <p:pic>
            <p:nvPicPr>
              <p:cNvPr id="213" name="Grafik 212" descr="Frau">
                <a:extLst>
                  <a:ext uri="{FF2B5EF4-FFF2-40B4-BE49-F238E27FC236}">
                    <a16:creationId xmlns:a16="http://schemas.microsoft.com/office/drawing/2014/main" id="{2E72B524-E3B9-4115-A4FC-1105A59D1C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61988" y="4336364"/>
                <a:ext cx="298800" cy="298800"/>
              </a:xfrm>
              <a:prstGeom prst="rect">
                <a:avLst/>
              </a:prstGeom>
            </p:spPr>
          </p:pic>
          <p:pic>
            <p:nvPicPr>
              <p:cNvPr id="214" name="Grafik 213" descr="Frau">
                <a:extLst>
                  <a:ext uri="{FF2B5EF4-FFF2-40B4-BE49-F238E27FC236}">
                    <a16:creationId xmlns:a16="http://schemas.microsoft.com/office/drawing/2014/main" id="{3B87BCA9-1CCC-454D-A0F5-D892F7EE70A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28763" y="4336662"/>
                <a:ext cx="298800" cy="298800"/>
              </a:xfrm>
              <a:prstGeom prst="rect">
                <a:avLst/>
              </a:prstGeom>
            </p:spPr>
          </p:pic>
          <p:pic>
            <p:nvPicPr>
              <p:cNvPr id="215" name="Grafik 214" descr="Frau">
                <a:extLst>
                  <a:ext uri="{FF2B5EF4-FFF2-40B4-BE49-F238E27FC236}">
                    <a16:creationId xmlns:a16="http://schemas.microsoft.com/office/drawing/2014/main" id="{FBF3A20C-EEEA-4EA7-A671-FB4323C95B4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92504" y="4336662"/>
                <a:ext cx="298800" cy="298800"/>
              </a:xfrm>
              <a:prstGeom prst="rect">
                <a:avLst/>
              </a:prstGeom>
            </p:spPr>
          </p:pic>
          <p:pic>
            <p:nvPicPr>
              <p:cNvPr id="216" name="Grafik 215" descr="Frau">
                <a:extLst>
                  <a:ext uri="{FF2B5EF4-FFF2-40B4-BE49-F238E27FC236}">
                    <a16:creationId xmlns:a16="http://schemas.microsoft.com/office/drawing/2014/main" id="{51233721-4303-4939-B35A-EB8004702C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5368" y="4334482"/>
                <a:ext cx="298800" cy="298800"/>
              </a:xfrm>
              <a:prstGeom prst="rect">
                <a:avLst/>
              </a:prstGeom>
            </p:spPr>
          </p:pic>
          <p:pic>
            <p:nvPicPr>
              <p:cNvPr id="217" name="Grafik 216" descr="Frau">
                <a:extLst>
                  <a:ext uri="{FF2B5EF4-FFF2-40B4-BE49-F238E27FC236}">
                    <a16:creationId xmlns:a16="http://schemas.microsoft.com/office/drawing/2014/main" id="{3B8432BB-8664-455A-9781-1B9A1D1059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80157" y="4334482"/>
                <a:ext cx="298800" cy="298800"/>
              </a:xfrm>
              <a:prstGeom prst="rect">
                <a:avLst/>
              </a:prstGeom>
            </p:spPr>
          </p:pic>
          <p:pic>
            <p:nvPicPr>
              <p:cNvPr id="218" name="Grafik 217" descr="Frau">
                <a:extLst>
                  <a:ext uri="{FF2B5EF4-FFF2-40B4-BE49-F238E27FC236}">
                    <a16:creationId xmlns:a16="http://schemas.microsoft.com/office/drawing/2014/main" id="{AC49DD9F-D605-41ED-8791-0E069A86BF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43898" y="4334482"/>
                <a:ext cx="298800" cy="298800"/>
              </a:xfrm>
              <a:prstGeom prst="rect">
                <a:avLst/>
              </a:prstGeom>
            </p:spPr>
          </p:pic>
          <p:pic>
            <p:nvPicPr>
              <p:cNvPr id="219" name="Grafik 218" descr="Frau">
                <a:extLst>
                  <a:ext uri="{FF2B5EF4-FFF2-40B4-BE49-F238E27FC236}">
                    <a16:creationId xmlns:a16="http://schemas.microsoft.com/office/drawing/2014/main" id="{F3794EF9-7205-4EE7-9384-82BEDC4749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10673" y="4334780"/>
                <a:ext cx="298800" cy="298800"/>
              </a:xfrm>
              <a:prstGeom prst="rect">
                <a:avLst/>
              </a:prstGeom>
            </p:spPr>
          </p:pic>
          <p:pic>
            <p:nvPicPr>
              <p:cNvPr id="220" name="Grafik 219" descr="Frau">
                <a:extLst>
                  <a:ext uri="{FF2B5EF4-FFF2-40B4-BE49-F238E27FC236}">
                    <a16:creationId xmlns:a16="http://schemas.microsoft.com/office/drawing/2014/main" id="{51B72422-ACAC-46DF-9019-76DA4E67D9B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66176" y="4328183"/>
                <a:ext cx="298800" cy="298800"/>
              </a:xfrm>
              <a:prstGeom prst="rect">
                <a:avLst/>
              </a:prstGeom>
            </p:spPr>
          </p:pic>
          <p:pic>
            <p:nvPicPr>
              <p:cNvPr id="221" name="Grafik 220" descr="Frau">
                <a:extLst>
                  <a:ext uri="{FF2B5EF4-FFF2-40B4-BE49-F238E27FC236}">
                    <a16:creationId xmlns:a16="http://schemas.microsoft.com/office/drawing/2014/main" id="{06CC1A6A-3E8F-433E-B523-738C8EAFAD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41818" y="4326301"/>
                <a:ext cx="298800" cy="298800"/>
              </a:xfrm>
              <a:prstGeom prst="rect">
                <a:avLst/>
              </a:prstGeom>
            </p:spPr>
          </p:pic>
          <p:pic>
            <p:nvPicPr>
              <p:cNvPr id="222" name="Grafik 221" descr="Frau">
                <a:extLst>
                  <a:ext uri="{FF2B5EF4-FFF2-40B4-BE49-F238E27FC236}">
                    <a16:creationId xmlns:a16="http://schemas.microsoft.com/office/drawing/2014/main" id="{8F1F5BD5-C52C-478D-BC2B-C694C46DAD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6202" y="4327885"/>
                <a:ext cx="298800" cy="298800"/>
              </a:xfrm>
              <a:prstGeom prst="rect">
                <a:avLst/>
              </a:prstGeom>
            </p:spPr>
          </p:pic>
          <p:pic>
            <p:nvPicPr>
              <p:cNvPr id="223" name="Grafik 222" descr="Frau">
                <a:extLst>
                  <a:ext uri="{FF2B5EF4-FFF2-40B4-BE49-F238E27FC236}">
                    <a16:creationId xmlns:a16="http://schemas.microsoft.com/office/drawing/2014/main" id="{5F9E634A-5B5E-4D1B-8178-6F378B9D93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69943" y="4327885"/>
                <a:ext cx="298800" cy="298800"/>
              </a:xfrm>
              <a:prstGeom prst="rect">
                <a:avLst/>
              </a:prstGeom>
            </p:spPr>
          </p:pic>
          <p:pic>
            <p:nvPicPr>
              <p:cNvPr id="224" name="Grafik 223" descr="Frau">
                <a:extLst>
                  <a:ext uri="{FF2B5EF4-FFF2-40B4-BE49-F238E27FC236}">
                    <a16:creationId xmlns:a16="http://schemas.microsoft.com/office/drawing/2014/main" id="{D4765995-9E07-4EAF-B4E9-44979C841A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36718" y="4328183"/>
                <a:ext cx="298800" cy="298800"/>
              </a:xfrm>
              <a:prstGeom prst="rect">
                <a:avLst/>
              </a:prstGeom>
            </p:spPr>
          </p:pic>
          <p:pic>
            <p:nvPicPr>
              <p:cNvPr id="225" name="Grafik 224" descr="Frau">
                <a:extLst>
                  <a:ext uri="{FF2B5EF4-FFF2-40B4-BE49-F238E27FC236}">
                    <a16:creationId xmlns:a16="http://schemas.microsoft.com/office/drawing/2014/main" id="{B59D23A9-A269-4F3B-B06E-628385000B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00459" y="4328183"/>
                <a:ext cx="298800" cy="298800"/>
              </a:xfrm>
              <a:prstGeom prst="rect">
                <a:avLst/>
              </a:prstGeom>
            </p:spPr>
          </p:pic>
          <p:pic>
            <p:nvPicPr>
              <p:cNvPr id="226" name="Grafik 225" descr="Frau">
                <a:extLst>
                  <a:ext uri="{FF2B5EF4-FFF2-40B4-BE49-F238E27FC236}">
                    <a16:creationId xmlns:a16="http://schemas.microsoft.com/office/drawing/2014/main" id="{03B188A5-0DEB-43E0-A1B8-A4DCA1ABD6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10868" y="4334482"/>
                <a:ext cx="298800" cy="298800"/>
              </a:xfrm>
              <a:prstGeom prst="rect">
                <a:avLst/>
              </a:prstGeom>
            </p:spPr>
          </p:pic>
          <p:pic>
            <p:nvPicPr>
              <p:cNvPr id="227" name="Grafik 226" descr="Frau">
                <a:extLst>
                  <a:ext uri="{FF2B5EF4-FFF2-40B4-BE49-F238E27FC236}">
                    <a16:creationId xmlns:a16="http://schemas.microsoft.com/office/drawing/2014/main" id="{3826BCCB-86CD-491F-9934-15CD5A3F948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36562" y="4332359"/>
                <a:ext cx="298800" cy="298800"/>
              </a:xfrm>
              <a:prstGeom prst="rect">
                <a:avLst/>
              </a:prstGeom>
            </p:spPr>
          </p:pic>
        </p:grpSp>
        <p:grpSp>
          <p:nvGrpSpPr>
            <p:cNvPr id="145" name="Gruppieren 144">
              <a:extLst>
                <a:ext uri="{FF2B5EF4-FFF2-40B4-BE49-F238E27FC236}">
                  <a16:creationId xmlns:a16="http://schemas.microsoft.com/office/drawing/2014/main" id="{36A14BC1-9C46-488C-899E-AD777D049158}"/>
                </a:ext>
              </a:extLst>
            </p:cNvPr>
            <p:cNvGrpSpPr/>
            <p:nvPr/>
          </p:nvGrpSpPr>
          <p:grpSpPr>
            <a:xfrm>
              <a:off x="4346662" y="3514902"/>
              <a:ext cx="3459653" cy="309161"/>
              <a:chOff x="4339606" y="4326301"/>
              <a:chExt cx="3459653" cy="309161"/>
            </a:xfrm>
            <a:grpFill/>
          </p:grpSpPr>
          <p:pic>
            <p:nvPicPr>
              <p:cNvPr id="188" name="Grafik 187" descr="Frau">
                <a:extLst>
                  <a:ext uri="{FF2B5EF4-FFF2-40B4-BE49-F238E27FC236}">
                    <a16:creationId xmlns:a16="http://schemas.microsoft.com/office/drawing/2014/main" id="{8DEE3785-9E09-4F1A-8FDC-5322BF1191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39606" y="4334482"/>
                <a:ext cx="298800" cy="298800"/>
              </a:xfrm>
              <a:prstGeom prst="rect">
                <a:avLst/>
              </a:prstGeom>
            </p:spPr>
          </p:pic>
          <p:pic>
            <p:nvPicPr>
              <p:cNvPr id="189" name="Grafik 188" descr="Frau">
                <a:extLst>
                  <a:ext uri="{FF2B5EF4-FFF2-40B4-BE49-F238E27FC236}">
                    <a16:creationId xmlns:a16="http://schemas.microsoft.com/office/drawing/2014/main" id="{214BF7B0-EFAD-41FF-B9A2-2D68422995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03347" y="4334482"/>
                <a:ext cx="298800" cy="298800"/>
              </a:xfrm>
              <a:prstGeom prst="rect">
                <a:avLst/>
              </a:prstGeom>
            </p:spPr>
          </p:pic>
          <p:pic>
            <p:nvPicPr>
              <p:cNvPr id="190" name="Grafik 189" descr="Frau">
                <a:extLst>
                  <a:ext uri="{FF2B5EF4-FFF2-40B4-BE49-F238E27FC236}">
                    <a16:creationId xmlns:a16="http://schemas.microsoft.com/office/drawing/2014/main" id="{6AA80B50-0C6F-4CA0-9519-0FF093882D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0122" y="4334780"/>
                <a:ext cx="298800" cy="298800"/>
              </a:xfrm>
              <a:prstGeom prst="rect">
                <a:avLst/>
              </a:prstGeom>
            </p:spPr>
          </p:pic>
          <p:pic>
            <p:nvPicPr>
              <p:cNvPr id="191" name="Grafik 190" descr="Frau">
                <a:extLst>
                  <a:ext uri="{FF2B5EF4-FFF2-40B4-BE49-F238E27FC236}">
                    <a16:creationId xmlns:a16="http://schemas.microsoft.com/office/drawing/2014/main" id="{4D546308-7617-4E2A-93A5-943A68F456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3863" y="4334780"/>
                <a:ext cx="298800" cy="298800"/>
              </a:xfrm>
              <a:prstGeom prst="rect">
                <a:avLst/>
              </a:prstGeom>
            </p:spPr>
          </p:pic>
          <p:pic>
            <p:nvPicPr>
              <p:cNvPr id="192" name="Grafik 191" descr="Frau">
                <a:extLst>
                  <a:ext uri="{FF2B5EF4-FFF2-40B4-BE49-F238E27FC236}">
                    <a16:creationId xmlns:a16="http://schemas.microsoft.com/office/drawing/2014/main" id="{C27E1E56-7494-4327-8BDA-F75EFEBEDB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98247" y="4336364"/>
                <a:ext cx="298800" cy="298800"/>
              </a:xfrm>
              <a:prstGeom prst="rect">
                <a:avLst/>
              </a:prstGeom>
            </p:spPr>
          </p:pic>
          <p:pic>
            <p:nvPicPr>
              <p:cNvPr id="193" name="Grafik 192" descr="Frau">
                <a:extLst>
                  <a:ext uri="{FF2B5EF4-FFF2-40B4-BE49-F238E27FC236}">
                    <a16:creationId xmlns:a16="http://schemas.microsoft.com/office/drawing/2014/main" id="{DBA6ED2F-F72B-456E-B705-F6A04C7C77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61988" y="4336364"/>
                <a:ext cx="298800" cy="298800"/>
              </a:xfrm>
              <a:prstGeom prst="rect">
                <a:avLst/>
              </a:prstGeom>
            </p:spPr>
          </p:pic>
          <p:pic>
            <p:nvPicPr>
              <p:cNvPr id="194" name="Grafik 193" descr="Frau">
                <a:extLst>
                  <a:ext uri="{FF2B5EF4-FFF2-40B4-BE49-F238E27FC236}">
                    <a16:creationId xmlns:a16="http://schemas.microsoft.com/office/drawing/2014/main" id="{6692882A-762C-4A84-B996-5FDFF7E846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28763" y="4336662"/>
                <a:ext cx="298800" cy="298800"/>
              </a:xfrm>
              <a:prstGeom prst="rect">
                <a:avLst/>
              </a:prstGeom>
            </p:spPr>
          </p:pic>
          <p:pic>
            <p:nvPicPr>
              <p:cNvPr id="195" name="Grafik 194" descr="Frau">
                <a:extLst>
                  <a:ext uri="{FF2B5EF4-FFF2-40B4-BE49-F238E27FC236}">
                    <a16:creationId xmlns:a16="http://schemas.microsoft.com/office/drawing/2014/main" id="{A0C4C529-CFF8-4E00-B682-BACD57F9C9A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92504" y="4336662"/>
                <a:ext cx="298800" cy="298800"/>
              </a:xfrm>
              <a:prstGeom prst="rect">
                <a:avLst/>
              </a:prstGeom>
            </p:spPr>
          </p:pic>
          <p:pic>
            <p:nvPicPr>
              <p:cNvPr id="196" name="Grafik 195" descr="Frau">
                <a:extLst>
                  <a:ext uri="{FF2B5EF4-FFF2-40B4-BE49-F238E27FC236}">
                    <a16:creationId xmlns:a16="http://schemas.microsoft.com/office/drawing/2014/main" id="{E1907892-BC20-41C7-A3C3-BA1BAD1DD6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5368" y="4334482"/>
                <a:ext cx="298800" cy="298800"/>
              </a:xfrm>
              <a:prstGeom prst="rect">
                <a:avLst/>
              </a:prstGeom>
            </p:spPr>
          </p:pic>
          <p:pic>
            <p:nvPicPr>
              <p:cNvPr id="197" name="Grafik 196" descr="Frau">
                <a:extLst>
                  <a:ext uri="{FF2B5EF4-FFF2-40B4-BE49-F238E27FC236}">
                    <a16:creationId xmlns:a16="http://schemas.microsoft.com/office/drawing/2014/main" id="{96B871EA-3632-4FBB-A5FA-E344035E37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80157" y="4334482"/>
                <a:ext cx="298800" cy="298800"/>
              </a:xfrm>
              <a:prstGeom prst="rect">
                <a:avLst/>
              </a:prstGeom>
            </p:spPr>
          </p:pic>
          <p:pic>
            <p:nvPicPr>
              <p:cNvPr id="198" name="Grafik 197" descr="Frau">
                <a:extLst>
                  <a:ext uri="{FF2B5EF4-FFF2-40B4-BE49-F238E27FC236}">
                    <a16:creationId xmlns:a16="http://schemas.microsoft.com/office/drawing/2014/main" id="{37614CE4-2362-477A-AE43-E36D1567DF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43898" y="4334482"/>
                <a:ext cx="298800" cy="298800"/>
              </a:xfrm>
              <a:prstGeom prst="rect">
                <a:avLst/>
              </a:prstGeom>
            </p:spPr>
          </p:pic>
          <p:pic>
            <p:nvPicPr>
              <p:cNvPr id="199" name="Grafik 198" descr="Frau">
                <a:extLst>
                  <a:ext uri="{FF2B5EF4-FFF2-40B4-BE49-F238E27FC236}">
                    <a16:creationId xmlns:a16="http://schemas.microsoft.com/office/drawing/2014/main" id="{4B0574F6-FB2F-4D4B-AFB2-1B5B927257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10673" y="4334780"/>
                <a:ext cx="298800" cy="298800"/>
              </a:xfrm>
              <a:prstGeom prst="rect">
                <a:avLst/>
              </a:prstGeom>
            </p:spPr>
          </p:pic>
          <p:pic>
            <p:nvPicPr>
              <p:cNvPr id="200" name="Grafik 199" descr="Frau">
                <a:extLst>
                  <a:ext uri="{FF2B5EF4-FFF2-40B4-BE49-F238E27FC236}">
                    <a16:creationId xmlns:a16="http://schemas.microsoft.com/office/drawing/2014/main" id="{CAE1093C-7502-4F41-82DE-BFEF4B3C59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66176" y="4328183"/>
                <a:ext cx="298800" cy="298800"/>
              </a:xfrm>
              <a:prstGeom prst="rect">
                <a:avLst/>
              </a:prstGeom>
            </p:spPr>
          </p:pic>
          <p:pic>
            <p:nvPicPr>
              <p:cNvPr id="201" name="Grafik 200" descr="Frau">
                <a:extLst>
                  <a:ext uri="{FF2B5EF4-FFF2-40B4-BE49-F238E27FC236}">
                    <a16:creationId xmlns:a16="http://schemas.microsoft.com/office/drawing/2014/main" id="{736C3D2C-A2A7-40EE-9437-15BCBF9C98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41818" y="4326301"/>
                <a:ext cx="298800" cy="298800"/>
              </a:xfrm>
              <a:prstGeom prst="rect">
                <a:avLst/>
              </a:prstGeom>
            </p:spPr>
          </p:pic>
          <p:pic>
            <p:nvPicPr>
              <p:cNvPr id="202" name="Grafik 201" descr="Frau">
                <a:extLst>
                  <a:ext uri="{FF2B5EF4-FFF2-40B4-BE49-F238E27FC236}">
                    <a16:creationId xmlns:a16="http://schemas.microsoft.com/office/drawing/2014/main" id="{3FC8D4D3-F358-4DBE-AC4F-72BE663D67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6202" y="4327885"/>
                <a:ext cx="298800" cy="298800"/>
              </a:xfrm>
              <a:prstGeom prst="rect">
                <a:avLst/>
              </a:prstGeom>
            </p:spPr>
          </p:pic>
          <p:pic>
            <p:nvPicPr>
              <p:cNvPr id="203" name="Grafik 202" descr="Frau">
                <a:extLst>
                  <a:ext uri="{FF2B5EF4-FFF2-40B4-BE49-F238E27FC236}">
                    <a16:creationId xmlns:a16="http://schemas.microsoft.com/office/drawing/2014/main" id="{C6707519-EC23-4C19-BC2B-327B693FE3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69943" y="4327885"/>
                <a:ext cx="298800" cy="298800"/>
              </a:xfrm>
              <a:prstGeom prst="rect">
                <a:avLst/>
              </a:prstGeom>
            </p:spPr>
          </p:pic>
          <p:pic>
            <p:nvPicPr>
              <p:cNvPr id="204" name="Grafik 203" descr="Frau">
                <a:extLst>
                  <a:ext uri="{FF2B5EF4-FFF2-40B4-BE49-F238E27FC236}">
                    <a16:creationId xmlns:a16="http://schemas.microsoft.com/office/drawing/2014/main" id="{AC3C2ED2-922D-4F49-B4B2-BCE15EC078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36718" y="4328183"/>
                <a:ext cx="298800" cy="298800"/>
              </a:xfrm>
              <a:prstGeom prst="rect">
                <a:avLst/>
              </a:prstGeom>
            </p:spPr>
          </p:pic>
          <p:pic>
            <p:nvPicPr>
              <p:cNvPr id="205" name="Grafik 204" descr="Frau">
                <a:extLst>
                  <a:ext uri="{FF2B5EF4-FFF2-40B4-BE49-F238E27FC236}">
                    <a16:creationId xmlns:a16="http://schemas.microsoft.com/office/drawing/2014/main" id="{87EC6A7D-F751-42C7-97C5-8462694DB6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00459" y="4328183"/>
                <a:ext cx="298800" cy="298800"/>
              </a:xfrm>
              <a:prstGeom prst="rect">
                <a:avLst/>
              </a:prstGeom>
            </p:spPr>
          </p:pic>
          <p:pic>
            <p:nvPicPr>
              <p:cNvPr id="206" name="Grafik 205" descr="Frau">
                <a:extLst>
                  <a:ext uri="{FF2B5EF4-FFF2-40B4-BE49-F238E27FC236}">
                    <a16:creationId xmlns:a16="http://schemas.microsoft.com/office/drawing/2014/main" id="{CCE188B8-F6BB-46EE-8F5B-30F4F64BD1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10868" y="4334482"/>
                <a:ext cx="298800" cy="298800"/>
              </a:xfrm>
              <a:prstGeom prst="rect">
                <a:avLst/>
              </a:prstGeom>
            </p:spPr>
          </p:pic>
          <p:pic>
            <p:nvPicPr>
              <p:cNvPr id="207" name="Grafik 206" descr="Frau">
                <a:extLst>
                  <a:ext uri="{FF2B5EF4-FFF2-40B4-BE49-F238E27FC236}">
                    <a16:creationId xmlns:a16="http://schemas.microsoft.com/office/drawing/2014/main" id="{6603E5E7-0836-4374-95F1-F524D631BF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36562" y="4332359"/>
                <a:ext cx="298800" cy="298800"/>
              </a:xfrm>
              <a:prstGeom prst="rect">
                <a:avLst/>
              </a:prstGeom>
            </p:spPr>
          </p:pic>
        </p:grpSp>
        <p:grpSp>
          <p:nvGrpSpPr>
            <p:cNvPr id="146" name="Gruppieren 145">
              <a:extLst>
                <a:ext uri="{FF2B5EF4-FFF2-40B4-BE49-F238E27FC236}">
                  <a16:creationId xmlns:a16="http://schemas.microsoft.com/office/drawing/2014/main" id="{93704ED7-3AB4-43C5-B7AD-F8F05621026F}"/>
                </a:ext>
              </a:extLst>
            </p:cNvPr>
            <p:cNvGrpSpPr/>
            <p:nvPr/>
          </p:nvGrpSpPr>
          <p:grpSpPr>
            <a:xfrm>
              <a:off x="4353718" y="3212491"/>
              <a:ext cx="3459653" cy="309161"/>
              <a:chOff x="4339606" y="4326301"/>
              <a:chExt cx="3459653" cy="309161"/>
            </a:xfrm>
            <a:grpFill/>
          </p:grpSpPr>
          <p:pic>
            <p:nvPicPr>
              <p:cNvPr id="168" name="Grafik 167" descr="Frau">
                <a:extLst>
                  <a:ext uri="{FF2B5EF4-FFF2-40B4-BE49-F238E27FC236}">
                    <a16:creationId xmlns:a16="http://schemas.microsoft.com/office/drawing/2014/main" id="{5EF16F6A-7FC3-4E96-B367-C8DBCD2E5D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39606" y="4334482"/>
                <a:ext cx="298800" cy="298800"/>
              </a:xfrm>
              <a:prstGeom prst="rect">
                <a:avLst/>
              </a:prstGeom>
            </p:spPr>
          </p:pic>
          <p:pic>
            <p:nvPicPr>
              <p:cNvPr id="169" name="Grafik 168" descr="Frau">
                <a:extLst>
                  <a:ext uri="{FF2B5EF4-FFF2-40B4-BE49-F238E27FC236}">
                    <a16:creationId xmlns:a16="http://schemas.microsoft.com/office/drawing/2014/main" id="{E5063C6D-1385-4276-BD4F-CF217B1F3E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03347" y="4334482"/>
                <a:ext cx="298800" cy="298800"/>
              </a:xfrm>
              <a:prstGeom prst="rect">
                <a:avLst/>
              </a:prstGeom>
            </p:spPr>
          </p:pic>
          <p:pic>
            <p:nvPicPr>
              <p:cNvPr id="170" name="Grafik 169" descr="Frau">
                <a:extLst>
                  <a:ext uri="{FF2B5EF4-FFF2-40B4-BE49-F238E27FC236}">
                    <a16:creationId xmlns:a16="http://schemas.microsoft.com/office/drawing/2014/main" id="{07A1EEDD-8194-4387-9C0A-BEB239EF05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0122" y="4334780"/>
                <a:ext cx="298800" cy="298800"/>
              </a:xfrm>
              <a:prstGeom prst="rect">
                <a:avLst/>
              </a:prstGeom>
            </p:spPr>
          </p:pic>
          <p:pic>
            <p:nvPicPr>
              <p:cNvPr id="171" name="Grafik 170" descr="Frau">
                <a:extLst>
                  <a:ext uri="{FF2B5EF4-FFF2-40B4-BE49-F238E27FC236}">
                    <a16:creationId xmlns:a16="http://schemas.microsoft.com/office/drawing/2014/main" id="{CE723772-6670-4A10-BEA5-E6E890506B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3863" y="4334780"/>
                <a:ext cx="298800" cy="298800"/>
              </a:xfrm>
              <a:prstGeom prst="rect">
                <a:avLst/>
              </a:prstGeom>
            </p:spPr>
          </p:pic>
          <p:pic>
            <p:nvPicPr>
              <p:cNvPr id="172" name="Grafik 171" descr="Frau">
                <a:extLst>
                  <a:ext uri="{FF2B5EF4-FFF2-40B4-BE49-F238E27FC236}">
                    <a16:creationId xmlns:a16="http://schemas.microsoft.com/office/drawing/2014/main" id="{691EC5A7-7003-4673-B589-3B16B2841E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98247" y="4336364"/>
                <a:ext cx="298800" cy="298800"/>
              </a:xfrm>
              <a:prstGeom prst="rect">
                <a:avLst/>
              </a:prstGeom>
            </p:spPr>
          </p:pic>
          <p:pic>
            <p:nvPicPr>
              <p:cNvPr id="173" name="Grafik 172" descr="Frau">
                <a:extLst>
                  <a:ext uri="{FF2B5EF4-FFF2-40B4-BE49-F238E27FC236}">
                    <a16:creationId xmlns:a16="http://schemas.microsoft.com/office/drawing/2014/main" id="{79BC1EFB-FBA9-4782-AC87-3D5F5944F08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61988" y="4336364"/>
                <a:ext cx="298800" cy="298800"/>
              </a:xfrm>
              <a:prstGeom prst="rect">
                <a:avLst/>
              </a:prstGeom>
            </p:spPr>
          </p:pic>
          <p:pic>
            <p:nvPicPr>
              <p:cNvPr id="174" name="Grafik 173" descr="Frau">
                <a:extLst>
                  <a:ext uri="{FF2B5EF4-FFF2-40B4-BE49-F238E27FC236}">
                    <a16:creationId xmlns:a16="http://schemas.microsoft.com/office/drawing/2014/main" id="{60636D92-F505-4332-A527-2A22E45C70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28763" y="4336662"/>
                <a:ext cx="298800" cy="298800"/>
              </a:xfrm>
              <a:prstGeom prst="rect">
                <a:avLst/>
              </a:prstGeom>
            </p:spPr>
          </p:pic>
          <p:pic>
            <p:nvPicPr>
              <p:cNvPr id="175" name="Grafik 174" descr="Frau">
                <a:extLst>
                  <a:ext uri="{FF2B5EF4-FFF2-40B4-BE49-F238E27FC236}">
                    <a16:creationId xmlns:a16="http://schemas.microsoft.com/office/drawing/2014/main" id="{57B722D9-9ABF-4205-BE25-855687B5DE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92504" y="4336662"/>
                <a:ext cx="298800" cy="298800"/>
              </a:xfrm>
              <a:prstGeom prst="rect">
                <a:avLst/>
              </a:prstGeom>
            </p:spPr>
          </p:pic>
          <p:pic>
            <p:nvPicPr>
              <p:cNvPr id="176" name="Grafik 175" descr="Frau">
                <a:extLst>
                  <a:ext uri="{FF2B5EF4-FFF2-40B4-BE49-F238E27FC236}">
                    <a16:creationId xmlns:a16="http://schemas.microsoft.com/office/drawing/2014/main" id="{A773849A-2A74-4CC7-8780-E52B12C9BE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5368" y="4334482"/>
                <a:ext cx="298800" cy="298800"/>
              </a:xfrm>
              <a:prstGeom prst="rect">
                <a:avLst/>
              </a:prstGeom>
            </p:spPr>
          </p:pic>
          <p:pic>
            <p:nvPicPr>
              <p:cNvPr id="177" name="Grafik 176" descr="Frau">
                <a:extLst>
                  <a:ext uri="{FF2B5EF4-FFF2-40B4-BE49-F238E27FC236}">
                    <a16:creationId xmlns:a16="http://schemas.microsoft.com/office/drawing/2014/main" id="{D1A4DF54-CEE7-4317-BC96-E0AEC535AC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80157" y="4334482"/>
                <a:ext cx="298800" cy="298800"/>
              </a:xfrm>
              <a:prstGeom prst="rect">
                <a:avLst/>
              </a:prstGeom>
            </p:spPr>
          </p:pic>
          <p:pic>
            <p:nvPicPr>
              <p:cNvPr id="178" name="Grafik 177" descr="Frau">
                <a:extLst>
                  <a:ext uri="{FF2B5EF4-FFF2-40B4-BE49-F238E27FC236}">
                    <a16:creationId xmlns:a16="http://schemas.microsoft.com/office/drawing/2014/main" id="{112E2491-06CC-466C-B5EE-FB0105971D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43898" y="4334482"/>
                <a:ext cx="298800" cy="298800"/>
              </a:xfrm>
              <a:prstGeom prst="rect">
                <a:avLst/>
              </a:prstGeom>
            </p:spPr>
          </p:pic>
          <p:pic>
            <p:nvPicPr>
              <p:cNvPr id="179" name="Grafik 178" descr="Frau">
                <a:extLst>
                  <a:ext uri="{FF2B5EF4-FFF2-40B4-BE49-F238E27FC236}">
                    <a16:creationId xmlns:a16="http://schemas.microsoft.com/office/drawing/2014/main" id="{78E37B83-B2B3-4B61-9B12-89D83ED766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10673" y="4334780"/>
                <a:ext cx="298800" cy="298800"/>
              </a:xfrm>
              <a:prstGeom prst="rect">
                <a:avLst/>
              </a:prstGeom>
            </p:spPr>
          </p:pic>
          <p:pic>
            <p:nvPicPr>
              <p:cNvPr id="180" name="Grafik 179" descr="Frau">
                <a:extLst>
                  <a:ext uri="{FF2B5EF4-FFF2-40B4-BE49-F238E27FC236}">
                    <a16:creationId xmlns:a16="http://schemas.microsoft.com/office/drawing/2014/main" id="{71464B6E-592C-42C9-9E11-375E86C9FD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66176" y="4328183"/>
                <a:ext cx="298800" cy="298800"/>
              </a:xfrm>
              <a:prstGeom prst="rect">
                <a:avLst/>
              </a:prstGeom>
            </p:spPr>
          </p:pic>
          <p:pic>
            <p:nvPicPr>
              <p:cNvPr id="181" name="Grafik 180" descr="Frau">
                <a:extLst>
                  <a:ext uri="{FF2B5EF4-FFF2-40B4-BE49-F238E27FC236}">
                    <a16:creationId xmlns:a16="http://schemas.microsoft.com/office/drawing/2014/main" id="{E760B0FB-19BE-41D7-B991-B433833A512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41818" y="4326301"/>
                <a:ext cx="298800" cy="298800"/>
              </a:xfrm>
              <a:prstGeom prst="rect">
                <a:avLst/>
              </a:prstGeom>
            </p:spPr>
          </p:pic>
          <p:pic>
            <p:nvPicPr>
              <p:cNvPr id="182" name="Grafik 181" descr="Frau">
                <a:extLst>
                  <a:ext uri="{FF2B5EF4-FFF2-40B4-BE49-F238E27FC236}">
                    <a16:creationId xmlns:a16="http://schemas.microsoft.com/office/drawing/2014/main" id="{B5579765-448B-4587-B7F4-4F6E7C56AC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6202" y="4327885"/>
                <a:ext cx="298800" cy="298800"/>
              </a:xfrm>
              <a:prstGeom prst="rect">
                <a:avLst/>
              </a:prstGeom>
            </p:spPr>
          </p:pic>
          <p:pic>
            <p:nvPicPr>
              <p:cNvPr id="183" name="Grafik 182" descr="Frau">
                <a:extLst>
                  <a:ext uri="{FF2B5EF4-FFF2-40B4-BE49-F238E27FC236}">
                    <a16:creationId xmlns:a16="http://schemas.microsoft.com/office/drawing/2014/main" id="{5B75B64A-F31A-4EEC-B6A6-2730E1621D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69943" y="4327885"/>
                <a:ext cx="298800" cy="298800"/>
              </a:xfrm>
              <a:prstGeom prst="rect">
                <a:avLst/>
              </a:prstGeom>
            </p:spPr>
          </p:pic>
          <p:pic>
            <p:nvPicPr>
              <p:cNvPr id="184" name="Grafik 183" descr="Frau">
                <a:extLst>
                  <a:ext uri="{FF2B5EF4-FFF2-40B4-BE49-F238E27FC236}">
                    <a16:creationId xmlns:a16="http://schemas.microsoft.com/office/drawing/2014/main" id="{9F70D252-AF20-49EB-9260-518447FA0F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36718" y="4328183"/>
                <a:ext cx="298800" cy="298800"/>
              </a:xfrm>
              <a:prstGeom prst="rect">
                <a:avLst/>
              </a:prstGeom>
            </p:spPr>
          </p:pic>
          <p:pic>
            <p:nvPicPr>
              <p:cNvPr id="185" name="Grafik 184" descr="Frau">
                <a:extLst>
                  <a:ext uri="{FF2B5EF4-FFF2-40B4-BE49-F238E27FC236}">
                    <a16:creationId xmlns:a16="http://schemas.microsoft.com/office/drawing/2014/main" id="{E353D322-4A00-47EF-B98E-53E7FF4D9C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00459" y="4328183"/>
                <a:ext cx="298800" cy="298800"/>
              </a:xfrm>
              <a:prstGeom prst="rect">
                <a:avLst/>
              </a:prstGeom>
            </p:spPr>
          </p:pic>
          <p:pic>
            <p:nvPicPr>
              <p:cNvPr id="186" name="Grafik 185" descr="Frau">
                <a:extLst>
                  <a:ext uri="{FF2B5EF4-FFF2-40B4-BE49-F238E27FC236}">
                    <a16:creationId xmlns:a16="http://schemas.microsoft.com/office/drawing/2014/main" id="{AA03B0FD-B1E8-432B-AA6A-49DC4D6675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10868" y="4334482"/>
                <a:ext cx="298800" cy="298800"/>
              </a:xfrm>
              <a:prstGeom prst="rect">
                <a:avLst/>
              </a:prstGeom>
            </p:spPr>
          </p:pic>
          <p:pic>
            <p:nvPicPr>
              <p:cNvPr id="187" name="Grafik 186" descr="Frau">
                <a:extLst>
                  <a:ext uri="{FF2B5EF4-FFF2-40B4-BE49-F238E27FC236}">
                    <a16:creationId xmlns:a16="http://schemas.microsoft.com/office/drawing/2014/main" id="{CB9154A2-EB34-46FA-AF3E-1702F7C81E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36562" y="4332359"/>
                <a:ext cx="298800" cy="298800"/>
              </a:xfrm>
              <a:prstGeom prst="rect">
                <a:avLst/>
              </a:prstGeom>
            </p:spPr>
          </p:pic>
        </p:grpSp>
        <p:grpSp>
          <p:nvGrpSpPr>
            <p:cNvPr id="147" name="Gruppieren 146">
              <a:extLst>
                <a:ext uri="{FF2B5EF4-FFF2-40B4-BE49-F238E27FC236}">
                  <a16:creationId xmlns:a16="http://schemas.microsoft.com/office/drawing/2014/main" id="{5C3018A7-94A5-45EC-B2A3-2D1C6FA6E3B8}"/>
                </a:ext>
              </a:extLst>
            </p:cNvPr>
            <p:cNvGrpSpPr/>
            <p:nvPr/>
          </p:nvGrpSpPr>
          <p:grpSpPr>
            <a:xfrm>
              <a:off x="4366173" y="2910304"/>
              <a:ext cx="3459653" cy="309161"/>
              <a:chOff x="4339606" y="4326301"/>
              <a:chExt cx="3459653" cy="309161"/>
            </a:xfrm>
            <a:grpFill/>
          </p:grpSpPr>
          <p:pic>
            <p:nvPicPr>
              <p:cNvPr id="148" name="Grafik 147" descr="Frau">
                <a:extLst>
                  <a:ext uri="{FF2B5EF4-FFF2-40B4-BE49-F238E27FC236}">
                    <a16:creationId xmlns:a16="http://schemas.microsoft.com/office/drawing/2014/main" id="{12E2244E-88C1-4F0B-97B4-1CCD8888B11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39606" y="4334482"/>
                <a:ext cx="298800" cy="298800"/>
              </a:xfrm>
              <a:prstGeom prst="rect">
                <a:avLst/>
              </a:prstGeom>
            </p:spPr>
          </p:pic>
          <p:pic>
            <p:nvPicPr>
              <p:cNvPr id="149" name="Grafik 148" descr="Frau">
                <a:extLst>
                  <a:ext uri="{FF2B5EF4-FFF2-40B4-BE49-F238E27FC236}">
                    <a16:creationId xmlns:a16="http://schemas.microsoft.com/office/drawing/2014/main" id="{64148D49-E321-4C21-83CF-B5B88D7B35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03347" y="4334482"/>
                <a:ext cx="298800" cy="298800"/>
              </a:xfrm>
              <a:prstGeom prst="rect">
                <a:avLst/>
              </a:prstGeom>
            </p:spPr>
          </p:pic>
          <p:pic>
            <p:nvPicPr>
              <p:cNvPr id="150" name="Grafik 149" descr="Frau">
                <a:extLst>
                  <a:ext uri="{FF2B5EF4-FFF2-40B4-BE49-F238E27FC236}">
                    <a16:creationId xmlns:a16="http://schemas.microsoft.com/office/drawing/2014/main" id="{74C40DBB-AF08-44B6-987F-91B051A6ED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0122" y="4334780"/>
                <a:ext cx="298800" cy="298800"/>
              </a:xfrm>
              <a:prstGeom prst="rect">
                <a:avLst/>
              </a:prstGeom>
            </p:spPr>
          </p:pic>
          <p:pic>
            <p:nvPicPr>
              <p:cNvPr id="151" name="Grafik 150" descr="Frau">
                <a:extLst>
                  <a:ext uri="{FF2B5EF4-FFF2-40B4-BE49-F238E27FC236}">
                    <a16:creationId xmlns:a16="http://schemas.microsoft.com/office/drawing/2014/main" id="{07A3EC4B-19A2-473C-8525-3624719F88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3863" y="4334780"/>
                <a:ext cx="298800" cy="298800"/>
              </a:xfrm>
              <a:prstGeom prst="rect">
                <a:avLst/>
              </a:prstGeom>
            </p:spPr>
          </p:pic>
          <p:pic>
            <p:nvPicPr>
              <p:cNvPr id="152" name="Grafik 151" descr="Frau">
                <a:extLst>
                  <a:ext uri="{FF2B5EF4-FFF2-40B4-BE49-F238E27FC236}">
                    <a16:creationId xmlns:a16="http://schemas.microsoft.com/office/drawing/2014/main" id="{E250FDB7-833D-43C3-B230-57D42A3091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98247" y="4336364"/>
                <a:ext cx="298800" cy="298800"/>
              </a:xfrm>
              <a:prstGeom prst="rect">
                <a:avLst/>
              </a:prstGeom>
            </p:spPr>
          </p:pic>
          <p:pic>
            <p:nvPicPr>
              <p:cNvPr id="153" name="Grafik 152" descr="Frau">
                <a:extLst>
                  <a:ext uri="{FF2B5EF4-FFF2-40B4-BE49-F238E27FC236}">
                    <a16:creationId xmlns:a16="http://schemas.microsoft.com/office/drawing/2014/main" id="{A98EF700-C919-4BF6-98A5-897F2B3817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61988" y="4336364"/>
                <a:ext cx="298800" cy="298800"/>
              </a:xfrm>
              <a:prstGeom prst="rect">
                <a:avLst/>
              </a:prstGeom>
            </p:spPr>
          </p:pic>
          <p:pic>
            <p:nvPicPr>
              <p:cNvPr id="154" name="Grafik 153" descr="Frau">
                <a:extLst>
                  <a:ext uri="{FF2B5EF4-FFF2-40B4-BE49-F238E27FC236}">
                    <a16:creationId xmlns:a16="http://schemas.microsoft.com/office/drawing/2014/main" id="{5800781E-6210-4420-9ACD-2C5D340BEE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28763" y="4336662"/>
                <a:ext cx="298800" cy="298800"/>
              </a:xfrm>
              <a:prstGeom prst="rect">
                <a:avLst/>
              </a:prstGeom>
            </p:spPr>
          </p:pic>
          <p:pic>
            <p:nvPicPr>
              <p:cNvPr id="155" name="Grafik 154" descr="Frau">
                <a:extLst>
                  <a:ext uri="{FF2B5EF4-FFF2-40B4-BE49-F238E27FC236}">
                    <a16:creationId xmlns:a16="http://schemas.microsoft.com/office/drawing/2014/main" id="{A795EC98-07CE-47B8-84E1-CCC8757A2A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92504" y="4336662"/>
                <a:ext cx="298800" cy="298800"/>
              </a:xfrm>
              <a:prstGeom prst="rect">
                <a:avLst/>
              </a:prstGeom>
            </p:spPr>
          </p:pic>
          <p:pic>
            <p:nvPicPr>
              <p:cNvPr id="156" name="Grafik 155" descr="Frau">
                <a:extLst>
                  <a:ext uri="{FF2B5EF4-FFF2-40B4-BE49-F238E27FC236}">
                    <a16:creationId xmlns:a16="http://schemas.microsoft.com/office/drawing/2014/main" id="{9C25F6B3-5432-44BF-ACDF-3734A0C131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5368" y="4334482"/>
                <a:ext cx="298800" cy="298800"/>
              </a:xfrm>
              <a:prstGeom prst="rect">
                <a:avLst/>
              </a:prstGeom>
            </p:spPr>
          </p:pic>
          <p:pic>
            <p:nvPicPr>
              <p:cNvPr id="157" name="Grafik 156" descr="Frau">
                <a:extLst>
                  <a:ext uri="{FF2B5EF4-FFF2-40B4-BE49-F238E27FC236}">
                    <a16:creationId xmlns:a16="http://schemas.microsoft.com/office/drawing/2014/main" id="{B36688E9-D2A0-4A91-A457-357B12CB50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80157" y="4334482"/>
                <a:ext cx="298800" cy="298800"/>
              </a:xfrm>
              <a:prstGeom prst="rect">
                <a:avLst/>
              </a:prstGeom>
            </p:spPr>
          </p:pic>
          <p:pic>
            <p:nvPicPr>
              <p:cNvPr id="158" name="Grafik 157" descr="Frau">
                <a:extLst>
                  <a:ext uri="{FF2B5EF4-FFF2-40B4-BE49-F238E27FC236}">
                    <a16:creationId xmlns:a16="http://schemas.microsoft.com/office/drawing/2014/main" id="{FB2F8254-8F76-49D3-9765-04E9EA3C5C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43898" y="4334482"/>
                <a:ext cx="298800" cy="298800"/>
              </a:xfrm>
              <a:prstGeom prst="rect">
                <a:avLst/>
              </a:prstGeom>
            </p:spPr>
          </p:pic>
          <p:pic>
            <p:nvPicPr>
              <p:cNvPr id="159" name="Grafik 158" descr="Frau">
                <a:extLst>
                  <a:ext uri="{FF2B5EF4-FFF2-40B4-BE49-F238E27FC236}">
                    <a16:creationId xmlns:a16="http://schemas.microsoft.com/office/drawing/2014/main" id="{54486C35-7F57-4225-AA1B-5CA15C6F08F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10673" y="4334780"/>
                <a:ext cx="298800" cy="298800"/>
              </a:xfrm>
              <a:prstGeom prst="rect">
                <a:avLst/>
              </a:prstGeom>
            </p:spPr>
          </p:pic>
          <p:pic>
            <p:nvPicPr>
              <p:cNvPr id="160" name="Grafik 159" descr="Frau">
                <a:extLst>
                  <a:ext uri="{FF2B5EF4-FFF2-40B4-BE49-F238E27FC236}">
                    <a16:creationId xmlns:a16="http://schemas.microsoft.com/office/drawing/2014/main" id="{ADA5C48D-FD1B-47B9-B104-62C8BD7ABA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66176" y="4328183"/>
                <a:ext cx="298800" cy="298800"/>
              </a:xfrm>
              <a:prstGeom prst="rect">
                <a:avLst/>
              </a:prstGeom>
            </p:spPr>
          </p:pic>
          <p:pic>
            <p:nvPicPr>
              <p:cNvPr id="161" name="Grafik 160" descr="Frau">
                <a:extLst>
                  <a:ext uri="{FF2B5EF4-FFF2-40B4-BE49-F238E27FC236}">
                    <a16:creationId xmlns:a16="http://schemas.microsoft.com/office/drawing/2014/main" id="{93441036-CDAF-472F-BB87-BA4D9AB34E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41818" y="4326301"/>
                <a:ext cx="298800" cy="298800"/>
              </a:xfrm>
              <a:prstGeom prst="rect">
                <a:avLst/>
              </a:prstGeom>
            </p:spPr>
          </p:pic>
          <p:pic>
            <p:nvPicPr>
              <p:cNvPr id="162" name="Grafik 161" descr="Frau">
                <a:extLst>
                  <a:ext uri="{FF2B5EF4-FFF2-40B4-BE49-F238E27FC236}">
                    <a16:creationId xmlns:a16="http://schemas.microsoft.com/office/drawing/2014/main" id="{B1B2B4A5-C10F-4A59-83B7-97AF16B7FE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6202" y="4327885"/>
                <a:ext cx="298800" cy="298800"/>
              </a:xfrm>
              <a:prstGeom prst="rect">
                <a:avLst/>
              </a:prstGeom>
            </p:spPr>
          </p:pic>
          <p:pic>
            <p:nvPicPr>
              <p:cNvPr id="163" name="Grafik 162" descr="Frau">
                <a:extLst>
                  <a:ext uri="{FF2B5EF4-FFF2-40B4-BE49-F238E27FC236}">
                    <a16:creationId xmlns:a16="http://schemas.microsoft.com/office/drawing/2014/main" id="{752EA8B4-0D5F-454A-89EE-17FD2A510A0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69943" y="4327885"/>
                <a:ext cx="298800" cy="298800"/>
              </a:xfrm>
              <a:prstGeom prst="rect">
                <a:avLst/>
              </a:prstGeom>
            </p:spPr>
          </p:pic>
          <p:pic>
            <p:nvPicPr>
              <p:cNvPr id="164" name="Grafik 163" descr="Frau">
                <a:extLst>
                  <a:ext uri="{FF2B5EF4-FFF2-40B4-BE49-F238E27FC236}">
                    <a16:creationId xmlns:a16="http://schemas.microsoft.com/office/drawing/2014/main" id="{0C0F52BD-F95A-4DC8-8B4B-09220D3A7C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36718" y="4328183"/>
                <a:ext cx="298800" cy="298800"/>
              </a:xfrm>
              <a:prstGeom prst="rect">
                <a:avLst/>
              </a:prstGeom>
            </p:spPr>
          </p:pic>
          <p:pic>
            <p:nvPicPr>
              <p:cNvPr id="165" name="Grafik 164" descr="Frau">
                <a:extLst>
                  <a:ext uri="{FF2B5EF4-FFF2-40B4-BE49-F238E27FC236}">
                    <a16:creationId xmlns:a16="http://schemas.microsoft.com/office/drawing/2014/main" id="{0E97A9B9-C512-4F5C-B6D4-E7C01E8DF4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00459" y="4328183"/>
                <a:ext cx="298800" cy="298800"/>
              </a:xfrm>
              <a:prstGeom prst="rect">
                <a:avLst/>
              </a:prstGeom>
            </p:spPr>
          </p:pic>
          <p:pic>
            <p:nvPicPr>
              <p:cNvPr id="166" name="Grafik 165" descr="Frau">
                <a:extLst>
                  <a:ext uri="{FF2B5EF4-FFF2-40B4-BE49-F238E27FC236}">
                    <a16:creationId xmlns:a16="http://schemas.microsoft.com/office/drawing/2014/main" id="{CD17FB8F-5EB9-4EC9-AEF2-B6C024DF9CA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10868" y="4334482"/>
                <a:ext cx="298800" cy="298800"/>
              </a:xfrm>
              <a:prstGeom prst="rect">
                <a:avLst/>
              </a:prstGeom>
            </p:spPr>
          </p:pic>
          <p:pic>
            <p:nvPicPr>
              <p:cNvPr id="167" name="Grafik 166" descr="Frau">
                <a:extLst>
                  <a:ext uri="{FF2B5EF4-FFF2-40B4-BE49-F238E27FC236}">
                    <a16:creationId xmlns:a16="http://schemas.microsoft.com/office/drawing/2014/main" id="{63A1184B-9B4F-4D36-A303-F20FE7D19E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36562" y="4332359"/>
                <a:ext cx="298800" cy="298800"/>
              </a:xfrm>
              <a:prstGeom prst="rect">
                <a:avLst/>
              </a:prstGeom>
            </p:spPr>
          </p:pic>
        </p:grpSp>
      </p:grpSp>
      <p:sp>
        <p:nvSpPr>
          <p:cNvPr id="248" name="Rechteck 247">
            <a:extLst>
              <a:ext uri="{FF2B5EF4-FFF2-40B4-BE49-F238E27FC236}">
                <a16:creationId xmlns:a16="http://schemas.microsoft.com/office/drawing/2014/main" id="{7A2D5AF8-F3C5-47B8-9D6C-1D770C718487}"/>
              </a:ext>
            </a:extLst>
          </p:cNvPr>
          <p:cNvSpPr/>
          <p:nvPr/>
        </p:nvSpPr>
        <p:spPr>
          <a:xfrm>
            <a:off x="3223092" y="3513277"/>
            <a:ext cx="2594945" cy="307777"/>
          </a:xfrm>
          <a:prstGeom prst="rect">
            <a:avLst/>
          </a:prstGeom>
        </p:spPr>
        <p:txBody>
          <a:bodyPr wrap="square">
            <a:spAutoFit/>
          </a:bodyPr>
          <a:lstStyle/>
          <a:p>
            <a:r>
              <a:rPr lang="de-DE" sz="1400" dirty="0">
                <a:solidFill>
                  <a:srgbClr val="D64B2A"/>
                </a:solidFill>
                <a:latin typeface="Corbel" panose="020B0503020204020204" pitchFamily="34" charset="0"/>
              </a:rPr>
              <a:t>26,1 % Mütter unter Täterinnen</a:t>
            </a:r>
            <a:endParaRPr lang="de-DE" sz="1400" dirty="0">
              <a:solidFill>
                <a:srgbClr val="D64B2A"/>
              </a:solidFill>
            </a:endParaRPr>
          </a:p>
        </p:txBody>
      </p:sp>
      <p:sp>
        <p:nvSpPr>
          <p:cNvPr id="249" name="Rechteck 248">
            <a:extLst>
              <a:ext uri="{FF2B5EF4-FFF2-40B4-BE49-F238E27FC236}">
                <a16:creationId xmlns:a16="http://schemas.microsoft.com/office/drawing/2014/main" id="{7ABC63AE-A317-4BB4-B76E-5BE26042DC3D}"/>
              </a:ext>
            </a:extLst>
          </p:cNvPr>
          <p:cNvSpPr/>
          <p:nvPr/>
        </p:nvSpPr>
        <p:spPr>
          <a:xfrm>
            <a:off x="3184541" y="4430976"/>
            <a:ext cx="2314592" cy="307777"/>
          </a:xfrm>
          <a:prstGeom prst="rect">
            <a:avLst/>
          </a:prstGeom>
        </p:spPr>
        <p:txBody>
          <a:bodyPr wrap="square">
            <a:spAutoFit/>
          </a:bodyPr>
          <a:lstStyle/>
          <a:p>
            <a:r>
              <a:rPr lang="de-DE" sz="1400" dirty="0">
                <a:solidFill>
                  <a:schemeClr val="accent3"/>
                </a:solidFill>
                <a:latin typeface="Corbel" panose="020B0503020204020204" pitchFamily="34" charset="0"/>
              </a:rPr>
              <a:t>10,5 % Väter unter Tätern</a:t>
            </a:r>
            <a:endParaRPr lang="de-DE" sz="1400" dirty="0">
              <a:solidFill>
                <a:schemeClr val="accent3"/>
              </a:solidFill>
            </a:endParaRPr>
          </a:p>
        </p:txBody>
      </p:sp>
      <p:sp>
        <p:nvSpPr>
          <p:cNvPr id="250" name="Rechteck 249">
            <a:extLst>
              <a:ext uri="{FF2B5EF4-FFF2-40B4-BE49-F238E27FC236}">
                <a16:creationId xmlns:a16="http://schemas.microsoft.com/office/drawing/2014/main" id="{C44699D3-E211-4D50-9B43-1F46EC3E93B9}"/>
              </a:ext>
            </a:extLst>
          </p:cNvPr>
          <p:cNvSpPr/>
          <p:nvPr/>
        </p:nvSpPr>
        <p:spPr>
          <a:xfrm>
            <a:off x="7272270" y="6414971"/>
            <a:ext cx="1834220" cy="307777"/>
          </a:xfrm>
          <a:prstGeom prst="rect">
            <a:avLst/>
          </a:prstGeom>
        </p:spPr>
        <p:txBody>
          <a:bodyPr wrap="none">
            <a:spAutoFit/>
          </a:bodyPr>
          <a:lstStyle/>
          <a:p>
            <a:pPr marL="266700" lvl="2" indent="0" algn="r">
              <a:buNone/>
            </a:pPr>
            <a:r>
              <a:rPr lang="de-DE" sz="1400" dirty="0">
                <a:solidFill>
                  <a:schemeClr val="accent2"/>
                </a:solidFill>
              </a:rPr>
              <a:t>(Gerke et al., 2021)</a:t>
            </a:r>
          </a:p>
        </p:txBody>
      </p:sp>
    </p:spTree>
    <p:extLst>
      <p:ext uri="{BB962C8B-B14F-4D97-AF65-F5344CB8AC3E}">
        <p14:creationId xmlns:p14="http://schemas.microsoft.com/office/powerpoint/2010/main" val="19644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8">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8">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6" grpId="0">
        <p:bldAsOne/>
      </p:bldGraphic>
      <p:bldP spid="137" grpId="0"/>
      <p:bldP spid="139" grpId="0" animBg="1"/>
      <p:bldP spid="140" grpId="0" animBg="1"/>
      <p:bldP spid="141" grpId="0" animBg="1"/>
      <p:bldP spid="248" grpId="0"/>
      <p:bldP spid="2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a:graphicFrameLocks/>
          </p:cNvGraphicFramePr>
          <p:nvPr>
            <p:extLst>
              <p:ext uri="{D42A27DB-BD31-4B8C-83A1-F6EECF244321}">
                <p14:modId xmlns:p14="http://schemas.microsoft.com/office/powerpoint/2010/main" val="1289594300"/>
              </p:ext>
            </p:extLst>
          </p:nvPr>
        </p:nvGraphicFramePr>
        <p:xfrm>
          <a:off x="359586" y="1822454"/>
          <a:ext cx="8315181" cy="4501236"/>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feld 28"/>
          <p:cNvSpPr txBox="1"/>
          <p:nvPr/>
        </p:nvSpPr>
        <p:spPr>
          <a:xfrm>
            <a:off x="6570180" y="6309047"/>
            <a:ext cx="2573820" cy="246221"/>
          </a:xfrm>
          <a:prstGeom prst="rect">
            <a:avLst/>
          </a:prstGeom>
          <a:noFill/>
        </p:spPr>
        <p:txBody>
          <a:bodyPr wrap="square" rtlCol="0">
            <a:spAutoFit/>
          </a:bodyPr>
          <a:lstStyle/>
          <a:p>
            <a:pPr algn="r"/>
            <a:r>
              <a:rPr lang="de-DE" sz="1000" dirty="0">
                <a:solidFill>
                  <a:schemeClr val="accent2"/>
                </a:solidFill>
                <a:latin typeface="Corbel" panose="020B0503020204020204" pitchFamily="34" charset="0"/>
              </a:rPr>
              <a:t>(nach Witt  et al., 2017 &amp; 2018)</a:t>
            </a:r>
          </a:p>
        </p:txBody>
      </p:sp>
      <p:sp>
        <p:nvSpPr>
          <p:cNvPr id="2" name="Textfeld 1"/>
          <p:cNvSpPr txBox="1"/>
          <p:nvPr/>
        </p:nvSpPr>
        <p:spPr>
          <a:xfrm>
            <a:off x="1582704" y="3731582"/>
            <a:ext cx="610961" cy="276999"/>
          </a:xfrm>
          <a:prstGeom prst="rect">
            <a:avLst/>
          </a:prstGeom>
          <a:noFill/>
        </p:spPr>
        <p:txBody>
          <a:bodyPr wrap="square" rtlCol="0">
            <a:spAutoFit/>
          </a:bodyPr>
          <a:lstStyle/>
          <a:p>
            <a:pPr algn="ctr"/>
            <a:r>
              <a:rPr lang="de-DE" sz="1200" b="1" dirty="0">
                <a:latin typeface="Corbel" panose="020B0503020204020204" pitchFamily="34" charset="0"/>
              </a:rPr>
              <a:t>18,6%</a:t>
            </a:r>
          </a:p>
        </p:txBody>
      </p:sp>
      <p:sp>
        <p:nvSpPr>
          <p:cNvPr id="7" name="Textfeld 6"/>
          <p:cNvSpPr txBox="1"/>
          <p:nvPr/>
        </p:nvSpPr>
        <p:spPr>
          <a:xfrm>
            <a:off x="3045730" y="4127022"/>
            <a:ext cx="610961" cy="276999"/>
          </a:xfrm>
          <a:prstGeom prst="rect">
            <a:avLst/>
          </a:prstGeom>
          <a:noFill/>
        </p:spPr>
        <p:txBody>
          <a:bodyPr wrap="square" rtlCol="0">
            <a:spAutoFit/>
          </a:bodyPr>
          <a:lstStyle/>
          <a:p>
            <a:pPr algn="ctr"/>
            <a:r>
              <a:rPr lang="de-DE" sz="1200" b="1" dirty="0">
                <a:latin typeface="Corbel" panose="020B0503020204020204" pitchFamily="34" charset="0"/>
              </a:rPr>
              <a:t>12,3%</a:t>
            </a:r>
          </a:p>
        </p:txBody>
      </p:sp>
      <p:sp>
        <p:nvSpPr>
          <p:cNvPr id="8" name="Textfeld 7"/>
          <p:cNvSpPr txBox="1"/>
          <p:nvPr/>
        </p:nvSpPr>
        <p:spPr>
          <a:xfrm>
            <a:off x="4517176" y="4069469"/>
            <a:ext cx="610961" cy="276999"/>
          </a:xfrm>
          <a:prstGeom prst="rect">
            <a:avLst/>
          </a:prstGeom>
          <a:noFill/>
        </p:spPr>
        <p:txBody>
          <a:bodyPr wrap="square" rtlCol="0">
            <a:spAutoFit/>
          </a:bodyPr>
          <a:lstStyle/>
          <a:p>
            <a:pPr algn="ctr"/>
            <a:r>
              <a:rPr lang="de-DE" sz="1200" b="1" dirty="0">
                <a:latin typeface="Corbel" panose="020B0503020204020204" pitchFamily="34" charset="0"/>
              </a:rPr>
              <a:t>13,9%</a:t>
            </a:r>
          </a:p>
        </p:txBody>
      </p:sp>
      <p:sp>
        <p:nvSpPr>
          <p:cNvPr id="9" name="Textfeld 8"/>
          <p:cNvSpPr txBox="1"/>
          <p:nvPr/>
        </p:nvSpPr>
        <p:spPr>
          <a:xfrm>
            <a:off x="6017942" y="2296157"/>
            <a:ext cx="610961" cy="276999"/>
          </a:xfrm>
          <a:prstGeom prst="rect">
            <a:avLst/>
          </a:prstGeom>
          <a:noFill/>
        </p:spPr>
        <p:txBody>
          <a:bodyPr wrap="square" rtlCol="0">
            <a:spAutoFit/>
          </a:bodyPr>
          <a:lstStyle/>
          <a:p>
            <a:pPr algn="ctr"/>
            <a:r>
              <a:rPr lang="de-DE" sz="1200" b="1" dirty="0">
                <a:latin typeface="Corbel" panose="020B0503020204020204" pitchFamily="34" charset="0"/>
              </a:rPr>
              <a:t>40,5%</a:t>
            </a:r>
          </a:p>
        </p:txBody>
      </p:sp>
      <p:sp>
        <p:nvSpPr>
          <p:cNvPr id="10" name="Textfeld 9"/>
          <p:cNvSpPr txBox="1"/>
          <p:nvPr/>
        </p:nvSpPr>
        <p:spPr>
          <a:xfrm>
            <a:off x="7519905" y="2208676"/>
            <a:ext cx="610961" cy="276999"/>
          </a:xfrm>
          <a:prstGeom prst="rect">
            <a:avLst/>
          </a:prstGeom>
          <a:noFill/>
        </p:spPr>
        <p:txBody>
          <a:bodyPr wrap="square" rtlCol="0">
            <a:spAutoFit/>
          </a:bodyPr>
          <a:lstStyle/>
          <a:p>
            <a:pPr algn="ctr"/>
            <a:r>
              <a:rPr lang="de-DE" sz="1200" b="1" dirty="0">
                <a:latin typeface="Corbel" panose="020B0503020204020204" pitchFamily="34" charset="0"/>
              </a:rPr>
              <a:t>41,9%</a:t>
            </a:r>
          </a:p>
        </p:txBody>
      </p:sp>
      <p:grpSp>
        <p:nvGrpSpPr>
          <p:cNvPr id="38" name="Gruppieren 37">
            <a:extLst>
              <a:ext uri="{FF2B5EF4-FFF2-40B4-BE49-F238E27FC236}">
                <a16:creationId xmlns:a16="http://schemas.microsoft.com/office/drawing/2014/main" id="{B5BF3933-A64D-624C-89DC-7753E3F423A4}"/>
              </a:ext>
            </a:extLst>
          </p:cNvPr>
          <p:cNvGrpSpPr/>
          <p:nvPr/>
        </p:nvGrpSpPr>
        <p:grpSpPr>
          <a:xfrm>
            <a:off x="2215368" y="4914530"/>
            <a:ext cx="680966" cy="371542"/>
            <a:chOff x="2840436" y="4614446"/>
            <a:chExt cx="680966" cy="371542"/>
          </a:xfrm>
        </p:grpSpPr>
        <p:sp>
          <p:nvSpPr>
            <p:cNvPr id="3" name="Geschweifte Klammer rechts 2"/>
            <p:cNvSpPr/>
            <p:nvPr/>
          </p:nvSpPr>
          <p:spPr>
            <a:xfrm>
              <a:off x="2840436" y="4614446"/>
              <a:ext cx="74055" cy="37154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12" name="Textfeld 11"/>
            <p:cNvSpPr txBox="1"/>
            <p:nvPr/>
          </p:nvSpPr>
          <p:spPr>
            <a:xfrm>
              <a:off x="2910441" y="4683330"/>
              <a:ext cx="610961" cy="253916"/>
            </a:xfrm>
            <a:prstGeom prst="rect">
              <a:avLst/>
            </a:prstGeom>
            <a:noFill/>
          </p:spPr>
          <p:txBody>
            <a:bodyPr wrap="square" rtlCol="0">
              <a:spAutoFit/>
            </a:bodyPr>
            <a:lstStyle/>
            <a:p>
              <a:r>
                <a:rPr lang="de-DE" sz="1050" b="1" dirty="0">
                  <a:latin typeface="Corbel" panose="020B0503020204020204" pitchFamily="34" charset="0"/>
                </a:rPr>
                <a:t>6,5%</a:t>
              </a:r>
            </a:p>
          </p:txBody>
        </p:sp>
      </p:grpSp>
      <p:grpSp>
        <p:nvGrpSpPr>
          <p:cNvPr id="37" name="Gruppieren 36">
            <a:extLst>
              <a:ext uri="{FF2B5EF4-FFF2-40B4-BE49-F238E27FC236}">
                <a16:creationId xmlns:a16="http://schemas.microsoft.com/office/drawing/2014/main" id="{47756C42-DE47-505C-C5E6-619F212365DD}"/>
              </a:ext>
            </a:extLst>
          </p:cNvPr>
          <p:cNvGrpSpPr/>
          <p:nvPr/>
        </p:nvGrpSpPr>
        <p:grpSpPr>
          <a:xfrm>
            <a:off x="3688042" y="4928695"/>
            <a:ext cx="671314" cy="363353"/>
            <a:chOff x="3808303" y="4627663"/>
            <a:chExt cx="671314" cy="363353"/>
          </a:xfrm>
        </p:grpSpPr>
        <p:sp>
          <p:nvSpPr>
            <p:cNvPr id="13" name="Geschweifte Klammer rechts 12"/>
            <p:cNvSpPr/>
            <p:nvPr/>
          </p:nvSpPr>
          <p:spPr>
            <a:xfrm>
              <a:off x="3808303" y="4627663"/>
              <a:ext cx="67885" cy="36335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14" name="Textfeld 13"/>
            <p:cNvSpPr txBox="1"/>
            <p:nvPr/>
          </p:nvSpPr>
          <p:spPr>
            <a:xfrm>
              <a:off x="3868656" y="4693171"/>
              <a:ext cx="610961" cy="253916"/>
            </a:xfrm>
            <a:prstGeom prst="rect">
              <a:avLst/>
            </a:prstGeom>
            <a:noFill/>
          </p:spPr>
          <p:txBody>
            <a:bodyPr wrap="square" rtlCol="0">
              <a:spAutoFit/>
            </a:bodyPr>
            <a:lstStyle/>
            <a:p>
              <a:r>
                <a:rPr lang="de-DE" sz="1050" b="1" dirty="0">
                  <a:latin typeface="Corbel" panose="020B0503020204020204" pitchFamily="34" charset="0"/>
                </a:rPr>
                <a:t>6,5%</a:t>
              </a:r>
            </a:p>
          </p:txBody>
        </p:sp>
      </p:grpSp>
      <p:grpSp>
        <p:nvGrpSpPr>
          <p:cNvPr id="36" name="Gruppieren 35">
            <a:extLst>
              <a:ext uri="{FF2B5EF4-FFF2-40B4-BE49-F238E27FC236}">
                <a16:creationId xmlns:a16="http://schemas.microsoft.com/office/drawing/2014/main" id="{A616FCD9-CF0C-09C8-C979-78A9DBA0D6CF}"/>
              </a:ext>
            </a:extLst>
          </p:cNvPr>
          <p:cNvGrpSpPr/>
          <p:nvPr/>
        </p:nvGrpSpPr>
        <p:grpSpPr>
          <a:xfrm>
            <a:off x="5170269" y="4871479"/>
            <a:ext cx="698141" cy="420569"/>
            <a:chOff x="4789547" y="4556052"/>
            <a:chExt cx="698141" cy="420569"/>
          </a:xfrm>
        </p:grpSpPr>
        <p:sp>
          <p:nvSpPr>
            <p:cNvPr id="16" name="Textfeld 15"/>
            <p:cNvSpPr txBox="1"/>
            <p:nvPr/>
          </p:nvSpPr>
          <p:spPr>
            <a:xfrm>
              <a:off x="4876727" y="4640293"/>
              <a:ext cx="610961" cy="253916"/>
            </a:xfrm>
            <a:prstGeom prst="rect">
              <a:avLst/>
            </a:prstGeom>
            <a:noFill/>
          </p:spPr>
          <p:txBody>
            <a:bodyPr wrap="square" rtlCol="0">
              <a:spAutoFit/>
            </a:bodyPr>
            <a:lstStyle/>
            <a:p>
              <a:r>
                <a:rPr lang="de-DE" sz="1050" b="1" dirty="0">
                  <a:latin typeface="Corbel" panose="020B0503020204020204" pitchFamily="34" charset="0"/>
                </a:rPr>
                <a:t>7,6%</a:t>
              </a:r>
            </a:p>
          </p:txBody>
        </p:sp>
        <p:sp>
          <p:nvSpPr>
            <p:cNvPr id="15" name="Geschweifte Klammer rechts 14"/>
            <p:cNvSpPr/>
            <p:nvPr/>
          </p:nvSpPr>
          <p:spPr>
            <a:xfrm>
              <a:off x="4789547" y="4556052"/>
              <a:ext cx="61400" cy="42056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grpSp>
      <p:grpSp>
        <p:nvGrpSpPr>
          <p:cNvPr id="35" name="Gruppieren 34">
            <a:extLst>
              <a:ext uri="{FF2B5EF4-FFF2-40B4-BE49-F238E27FC236}">
                <a16:creationId xmlns:a16="http://schemas.microsoft.com/office/drawing/2014/main" id="{DFF124BA-7532-5909-11CF-6AD65111C6DE}"/>
              </a:ext>
            </a:extLst>
          </p:cNvPr>
          <p:cNvGrpSpPr/>
          <p:nvPr/>
        </p:nvGrpSpPr>
        <p:grpSpPr>
          <a:xfrm>
            <a:off x="6671523" y="4527141"/>
            <a:ext cx="646927" cy="746005"/>
            <a:chOff x="5757412" y="4286825"/>
            <a:chExt cx="646927" cy="746005"/>
          </a:xfrm>
        </p:grpSpPr>
        <p:sp>
          <p:nvSpPr>
            <p:cNvPr id="17" name="Geschweifte Klammer rechts 16"/>
            <p:cNvSpPr/>
            <p:nvPr/>
          </p:nvSpPr>
          <p:spPr>
            <a:xfrm>
              <a:off x="5757412" y="4286825"/>
              <a:ext cx="67884" cy="74600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18" name="Textfeld 17"/>
            <p:cNvSpPr txBox="1"/>
            <p:nvPr/>
          </p:nvSpPr>
          <p:spPr>
            <a:xfrm>
              <a:off x="5835060" y="4548551"/>
              <a:ext cx="569279" cy="253916"/>
            </a:xfrm>
            <a:prstGeom prst="rect">
              <a:avLst/>
            </a:prstGeom>
            <a:noFill/>
          </p:spPr>
          <p:txBody>
            <a:bodyPr wrap="square" rtlCol="0">
              <a:spAutoFit/>
            </a:bodyPr>
            <a:lstStyle/>
            <a:p>
              <a:r>
                <a:rPr lang="de-DE" sz="1050" b="1" dirty="0">
                  <a:latin typeface="Corbel" panose="020B0503020204020204" pitchFamily="34" charset="0"/>
                </a:rPr>
                <a:t>13,3%</a:t>
              </a:r>
            </a:p>
          </p:txBody>
        </p:sp>
      </p:grpSp>
      <p:pic>
        <p:nvPicPr>
          <p:cNvPr id="21" name="Grafik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6134" y="3577664"/>
            <a:ext cx="370484" cy="452858"/>
          </a:xfrm>
          <a:prstGeom prst="rect">
            <a:avLst/>
          </a:prstGeom>
        </p:spPr>
      </p:pic>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1367" y="1763312"/>
            <a:ext cx="348036" cy="408658"/>
          </a:xfrm>
          <a:prstGeom prst="rect">
            <a:avLst/>
          </a:prstGeom>
        </p:spPr>
      </p:pic>
      <p:grpSp>
        <p:nvGrpSpPr>
          <p:cNvPr id="4" name="Gruppieren 3">
            <a:extLst>
              <a:ext uri="{FF2B5EF4-FFF2-40B4-BE49-F238E27FC236}">
                <a16:creationId xmlns:a16="http://schemas.microsoft.com/office/drawing/2014/main" id="{417920D8-E104-65F5-0A64-4020F9B4C8E8}"/>
              </a:ext>
            </a:extLst>
          </p:cNvPr>
          <p:cNvGrpSpPr/>
          <p:nvPr/>
        </p:nvGrpSpPr>
        <p:grpSpPr>
          <a:xfrm>
            <a:off x="8171196" y="3934437"/>
            <a:ext cx="738187" cy="1349295"/>
            <a:chOff x="8249899" y="4098563"/>
            <a:chExt cx="738187" cy="1031944"/>
          </a:xfrm>
        </p:grpSpPr>
        <p:sp>
          <p:nvSpPr>
            <p:cNvPr id="20" name="Textfeld 19"/>
            <p:cNvSpPr txBox="1"/>
            <p:nvPr/>
          </p:nvSpPr>
          <p:spPr>
            <a:xfrm>
              <a:off x="8377125" y="4505871"/>
              <a:ext cx="610961" cy="253916"/>
            </a:xfrm>
            <a:prstGeom prst="rect">
              <a:avLst/>
            </a:prstGeom>
            <a:noFill/>
          </p:spPr>
          <p:txBody>
            <a:bodyPr wrap="square" rtlCol="0">
              <a:spAutoFit/>
            </a:bodyPr>
            <a:lstStyle/>
            <a:p>
              <a:r>
                <a:rPr lang="de-DE" sz="1050" b="1" dirty="0">
                  <a:latin typeface="Corbel" panose="020B0503020204020204" pitchFamily="34" charset="0"/>
                </a:rPr>
                <a:t>22,6%</a:t>
              </a:r>
            </a:p>
          </p:txBody>
        </p:sp>
        <p:sp>
          <p:nvSpPr>
            <p:cNvPr id="19" name="Geschweifte Klammer rechts 18"/>
            <p:cNvSpPr/>
            <p:nvPr/>
          </p:nvSpPr>
          <p:spPr>
            <a:xfrm>
              <a:off x="8249899" y="4098563"/>
              <a:ext cx="67885" cy="103194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grpSp>
      <p:sp>
        <p:nvSpPr>
          <p:cNvPr id="25" name="Fußzeilenplatzhalter 2">
            <a:extLst>
              <a:ext uri="{FF2B5EF4-FFF2-40B4-BE49-F238E27FC236}">
                <a16:creationId xmlns:a16="http://schemas.microsoft.com/office/drawing/2014/main" id="{1EE5826F-256A-BEBF-2354-176F73E6E20C}"/>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accent2"/>
                </a:solidFill>
              </a:rPr>
              <a:t>Doppeltes Risiko? Vernachlässigung und sexualisierte Gewalt in Kindheit und Jugend | Jelena Gerke &amp; Katrin Chauviré-Geib | Universitätsklinikum Ulm | 04.09.2024/Berlin</a:t>
            </a:r>
            <a:endParaRPr lang="de-DE" dirty="0">
              <a:solidFill>
                <a:schemeClr val="accent2"/>
              </a:solidFill>
            </a:endParaRPr>
          </a:p>
        </p:txBody>
      </p:sp>
      <p:sp>
        <p:nvSpPr>
          <p:cNvPr id="30" name="Inhaltsplatzhalter 1">
            <a:extLst>
              <a:ext uri="{FF2B5EF4-FFF2-40B4-BE49-F238E27FC236}">
                <a16:creationId xmlns:a16="http://schemas.microsoft.com/office/drawing/2014/main" id="{BDD883C1-2301-DC9F-72F1-83ECE1F96037}"/>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Formen der Kindesmisshandlung in Deutschland</a:t>
            </a:r>
          </a:p>
        </p:txBody>
      </p:sp>
      <p:sp>
        <p:nvSpPr>
          <p:cNvPr id="39" name="Textplatzhalter 3">
            <a:extLst>
              <a:ext uri="{FF2B5EF4-FFF2-40B4-BE49-F238E27FC236}">
                <a16:creationId xmlns:a16="http://schemas.microsoft.com/office/drawing/2014/main" id="{9BB017AA-71EA-9766-7454-9E2F1EDB7991}"/>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Stand der Forschung</a:t>
            </a:r>
          </a:p>
        </p:txBody>
      </p:sp>
      <p:pic>
        <p:nvPicPr>
          <p:cNvPr id="27" name="Grafik 26">
            <a:extLst>
              <a:ext uri="{FF2B5EF4-FFF2-40B4-BE49-F238E27FC236}">
                <a16:creationId xmlns:a16="http://schemas.microsoft.com/office/drawing/2014/main" id="{32B13013-3F4E-4F40-98CC-B5F213C7446C}"/>
              </a:ext>
            </a:extLst>
          </p:cNvPr>
          <p:cNvPicPr>
            <a:picLocks noChangeAspect="1"/>
          </p:cNvPicPr>
          <p:nvPr/>
        </p:nvPicPr>
        <p:blipFill>
          <a:blip r:embed="rId6"/>
          <a:stretch>
            <a:fillRect/>
          </a:stretch>
        </p:blipFill>
        <p:spPr>
          <a:xfrm>
            <a:off x="1723642" y="3176524"/>
            <a:ext cx="387832" cy="452858"/>
          </a:xfrm>
          <a:prstGeom prst="rect">
            <a:avLst/>
          </a:prstGeom>
        </p:spPr>
      </p:pic>
    </p:spTree>
    <p:extLst>
      <p:ext uri="{BB962C8B-B14F-4D97-AF65-F5344CB8AC3E}">
        <p14:creationId xmlns:p14="http://schemas.microsoft.com/office/powerpoint/2010/main" val="306430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2C3533B-34F1-44F1-84FA-24C69D088A6A}"/>
              </a:ext>
            </a:extLst>
          </p:cNvPr>
          <p:cNvSpPr>
            <a:spLocks noGrp="1"/>
          </p:cNvSpPr>
          <p:nvPr>
            <p:ph idx="1"/>
          </p:nvPr>
        </p:nvSpPr>
        <p:spPr>
          <a:xfrm>
            <a:off x="1134002" y="2084815"/>
            <a:ext cx="6875996" cy="2718794"/>
          </a:xfrm>
        </p:spPr>
        <p:txBody>
          <a:bodyPr>
            <a:normAutofit/>
          </a:bodyPr>
          <a:lstStyle/>
          <a:p>
            <a:r>
              <a:rPr lang="de-DE" sz="1800" dirty="0">
                <a:solidFill>
                  <a:schemeClr val="accent2"/>
                </a:solidFill>
              </a:rPr>
              <a:t>Formen der Kindeswohlgefährdung treten </a:t>
            </a:r>
            <a:r>
              <a:rPr lang="de-DE" sz="1800" b="1" dirty="0">
                <a:solidFill>
                  <a:schemeClr val="accent3"/>
                </a:solidFill>
              </a:rPr>
              <a:t>häufig gemeinsam </a:t>
            </a:r>
            <a:r>
              <a:rPr lang="de-DE" sz="1800" dirty="0">
                <a:solidFill>
                  <a:schemeClr val="accent2"/>
                </a:solidFill>
              </a:rPr>
              <a:t>auf</a:t>
            </a:r>
          </a:p>
          <a:p>
            <a:pPr marL="0" indent="0" algn="r">
              <a:buNone/>
            </a:pPr>
            <a:r>
              <a:rPr lang="de-DE" sz="1400" dirty="0">
                <a:solidFill>
                  <a:schemeClr val="accent2"/>
                </a:solidFill>
              </a:rPr>
              <a:t>(Häuser et al., 2011; </a:t>
            </a:r>
            <a:r>
              <a:rPr lang="de-DE" sz="1400" dirty="0" err="1">
                <a:solidFill>
                  <a:schemeClr val="accent2"/>
                </a:solidFill>
              </a:rPr>
              <a:t>Warmingham</a:t>
            </a:r>
            <a:r>
              <a:rPr lang="de-DE" sz="1400" dirty="0">
                <a:solidFill>
                  <a:schemeClr val="accent2"/>
                </a:solidFill>
              </a:rPr>
              <a:t> et al., 2019)</a:t>
            </a:r>
          </a:p>
          <a:p>
            <a:pPr marL="0" indent="0" algn="r">
              <a:buNone/>
            </a:pPr>
            <a:endParaRPr lang="de-DE" sz="1800" dirty="0">
              <a:solidFill>
                <a:schemeClr val="accent2"/>
              </a:solidFill>
            </a:endParaRPr>
          </a:p>
          <a:p>
            <a:r>
              <a:rPr lang="de-DE" sz="1800" b="1" dirty="0">
                <a:solidFill>
                  <a:schemeClr val="accent3"/>
                </a:solidFill>
              </a:rPr>
              <a:t>Bis zu 55 % </a:t>
            </a:r>
            <a:r>
              <a:rPr lang="de-DE" sz="1800" dirty="0">
                <a:solidFill>
                  <a:schemeClr val="accent2"/>
                </a:solidFill>
              </a:rPr>
              <a:t>mehr als eine Art der Misshandlung</a:t>
            </a:r>
          </a:p>
          <a:p>
            <a:pPr lvl="2"/>
            <a:r>
              <a:rPr lang="de-DE" sz="1800" dirty="0">
                <a:solidFill>
                  <a:schemeClr val="accent2"/>
                </a:solidFill>
              </a:rPr>
              <a:t>Unterschiedlich je Stichprobe: Studierende, Klinisch etc.</a:t>
            </a:r>
          </a:p>
          <a:p>
            <a:pPr lvl="2"/>
            <a:r>
              <a:rPr lang="de-DE" sz="1800" dirty="0">
                <a:solidFill>
                  <a:schemeClr val="accent2"/>
                </a:solidFill>
              </a:rPr>
              <a:t>Unterschiede in Befragungsmethode und -instrument</a:t>
            </a:r>
          </a:p>
          <a:p>
            <a:pPr marL="266700" lvl="2" indent="0" algn="r">
              <a:buNone/>
            </a:pPr>
            <a:r>
              <a:rPr lang="de-DE" sz="1400" dirty="0">
                <a:solidFill>
                  <a:schemeClr val="accent2"/>
                </a:solidFill>
              </a:rPr>
              <a:t>(Edwards et al., 2003)</a:t>
            </a:r>
          </a:p>
          <a:p>
            <a:pPr marL="266700" lvl="2" indent="0" algn="r">
              <a:buNone/>
            </a:pPr>
            <a:endParaRPr lang="de-DE" sz="1600" dirty="0">
              <a:solidFill>
                <a:schemeClr val="accent2"/>
              </a:solidFill>
            </a:endParaRPr>
          </a:p>
          <a:p>
            <a:endParaRPr lang="de-DE" sz="1800" dirty="0">
              <a:solidFill>
                <a:schemeClr val="accent2"/>
              </a:solidFill>
            </a:endParaRPr>
          </a:p>
        </p:txBody>
      </p:sp>
      <p:sp>
        <p:nvSpPr>
          <p:cNvPr id="9" name="Fußzeilenplatzhalter 2">
            <a:extLst>
              <a:ext uri="{FF2B5EF4-FFF2-40B4-BE49-F238E27FC236}">
                <a16:creationId xmlns:a16="http://schemas.microsoft.com/office/drawing/2014/main" id="{085C20B1-2263-AF7D-5394-58380FF84479}"/>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accent2"/>
                </a:solidFill>
              </a:rPr>
              <a:t>Doppeltes Risiko? Vernachlässigung und sexualisierte Gewalt in Kindheit und Jugend | Jelena Gerke &amp; Katrin Chauviré-Geib | Universitätsklinikum Ulm | 04.09.2024/Berlin</a:t>
            </a:r>
            <a:endParaRPr lang="de-DE" dirty="0">
              <a:solidFill>
                <a:schemeClr val="accent2"/>
              </a:solidFill>
            </a:endParaRPr>
          </a:p>
        </p:txBody>
      </p:sp>
      <p:sp>
        <p:nvSpPr>
          <p:cNvPr id="10" name="Inhaltsplatzhalter 1">
            <a:extLst>
              <a:ext uri="{FF2B5EF4-FFF2-40B4-BE49-F238E27FC236}">
                <a16:creationId xmlns:a16="http://schemas.microsoft.com/office/drawing/2014/main" id="{C55ED2B9-4DB8-5C30-750B-F32567D28F29}"/>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Erfahren mehrerer Formen der Kindeswohlgefährdung</a:t>
            </a:r>
          </a:p>
        </p:txBody>
      </p:sp>
      <p:sp>
        <p:nvSpPr>
          <p:cNvPr id="14" name="Textplatzhalter 3">
            <a:extLst>
              <a:ext uri="{FF2B5EF4-FFF2-40B4-BE49-F238E27FC236}">
                <a16:creationId xmlns:a16="http://schemas.microsoft.com/office/drawing/2014/main" id="{AE771402-2BEC-19D7-1CB2-864358E0DA0A}"/>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Stand der Forschung</a:t>
            </a:r>
          </a:p>
        </p:txBody>
      </p:sp>
    </p:spTree>
    <p:extLst>
      <p:ext uri="{BB962C8B-B14F-4D97-AF65-F5344CB8AC3E}">
        <p14:creationId xmlns:p14="http://schemas.microsoft.com/office/powerpoint/2010/main" val="3838613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2">
            <a:extLst>
              <a:ext uri="{FF2B5EF4-FFF2-40B4-BE49-F238E27FC236}">
                <a16:creationId xmlns:a16="http://schemas.microsoft.com/office/drawing/2014/main" id="{085C20B1-2263-AF7D-5394-58380FF84479}"/>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accent2"/>
                </a:solidFill>
              </a:rPr>
              <a:t>Doppeltes Risiko? Vernachlässigung und sexualisierte Gewalt in Kindheit und Jugend | Jelena Gerke &amp; Katrin Chauviré-Geib | Universitätsklinikum Ulm | 04.09.2024/Berlin</a:t>
            </a:r>
            <a:endParaRPr lang="de-DE" dirty="0">
              <a:solidFill>
                <a:schemeClr val="accent2"/>
              </a:solidFill>
            </a:endParaRPr>
          </a:p>
        </p:txBody>
      </p:sp>
      <p:sp>
        <p:nvSpPr>
          <p:cNvPr id="10" name="Inhaltsplatzhalter 1">
            <a:extLst>
              <a:ext uri="{FF2B5EF4-FFF2-40B4-BE49-F238E27FC236}">
                <a16:creationId xmlns:a16="http://schemas.microsoft.com/office/drawing/2014/main" id="{C55ED2B9-4DB8-5C30-750B-F32567D28F29}"/>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Erfahren mehrerer Formen der Kindeswohlgefährdung</a:t>
            </a:r>
          </a:p>
        </p:txBody>
      </p:sp>
      <p:sp>
        <p:nvSpPr>
          <p:cNvPr id="14" name="Textplatzhalter 3">
            <a:extLst>
              <a:ext uri="{FF2B5EF4-FFF2-40B4-BE49-F238E27FC236}">
                <a16:creationId xmlns:a16="http://schemas.microsoft.com/office/drawing/2014/main" id="{AE771402-2BEC-19D7-1CB2-864358E0DA0A}"/>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Stand der Forschung</a:t>
            </a:r>
          </a:p>
        </p:txBody>
      </p:sp>
      <p:pic>
        <p:nvPicPr>
          <p:cNvPr id="6" name="Inhaltsplatzhalter 5">
            <a:extLst>
              <a:ext uri="{FF2B5EF4-FFF2-40B4-BE49-F238E27FC236}">
                <a16:creationId xmlns:a16="http://schemas.microsoft.com/office/drawing/2014/main" id="{F1DA813C-4AC1-411F-8901-E15D8C214493}"/>
              </a:ext>
            </a:extLst>
          </p:cNvPr>
          <p:cNvPicPr>
            <a:picLocks noGrp="1" noChangeAspect="1"/>
          </p:cNvPicPr>
          <p:nvPr>
            <p:ph idx="1"/>
          </p:nvPr>
        </p:nvPicPr>
        <p:blipFill>
          <a:blip r:embed="rId3"/>
          <a:stretch>
            <a:fillRect/>
          </a:stretch>
        </p:blipFill>
        <p:spPr>
          <a:xfrm>
            <a:off x="269841" y="1853634"/>
            <a:ext cx="4793255" cy="4274398"/>
          </a:xfrm>
          <a:prstGeom prst="rect">
            <a:avLst/>
          </a:prstGeom>
        </p:spPr>
      </p:pic>
      <p:sp>
        <p:nvSpPr>
          <p:cNvPr id="11" name="Rechteck 10">
            <a:extLst>
              <a:ext uri="{FF2B5EF4-FFF2-40B4-BE49-F238E27FC236}">
                <a16:creationId xmlns:a16="http://schemas.microsoft.com/office/drawing/2014/main" id="{DFF68DA7-499E-462B-9A05-F4B96CAFB0D3}"/>
              </a:ext>
            </a:extLst>
          </p:cNvPr>
          <p:cNvSpPr/>
          <p:nvPr/>
        </p:nvSpPr>
        <p:spPr>
          <a:xfrm>
            <a:off x="4191000" y="3990833"/>
            <a:ext cx="533400" cy="366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pic>
        <p:nvPicPr>
          <p:cNvPr id="7" name="Grafik 6">
            <a:extLst>
              <a:ext uri="{FF2B5EF4-FFF2-40B4-BE49-F238E27FC236}">
                <a16:creationId xmlns:a16="http://schemas.microsoft.com/office/drawing/2014/main" id="{116C2BCD-E0CC-4FB9-B5B6-6225BF41DAB6}"/>
              </a:ext>
            </a:extLst>
          </p:cNvPr>
          <p:cNvPicPr>
            <a:picLocks noChangeAspect="1"/>
          </p:cNvPicPr>
          <p:nvPr/>
        </p:nvPicPr>
        <p:blipFill>
          <a:blip r:embed="rId4"/>
          <a:stretch>
            <a:fillRect/>
          </a:stretch>
        </p:blipFill>
        <p:spPr>
          <a:xfrm>
            <a:off x="4429771" y="2921446"/>
            <a:ext cx="4415944" cy="1478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a:extLst>
              <a:ext uri="{FF2B5EF4-FFF2-40B4-BE49-F238E27FC236}">
                <a16:creationId xmlns:a16="http://schemas.microsoft.com/office/drawing/2014/main" id="{2631841A-0C1D-4B7F-BB02-A6F3E9EC3E99}"/>
              </a:ext>
            </a:extLst>
          </p:cNvPr>
          <p:cNvPicPr>
            <a:picLocks noChangeAspect="1"/>
          </p:cNvPicPr>
          <p:nvPr/>
        </p:nvPicPr>
        <p:blipFill>
          <a:blip r:embed="rId5"/>
          <a:stretch>
            <a:fillRect/>
          </a:stretch>
        </p:blipFill>
        <p:spPr>
          <a:xfrm>
            <a:off x="4088785" y="4572044"/>
            <a:ext cx="732929" cy="366465"/>
          </a:xfrm>
          <a:prstGeom prst="rect">
            <a:avLst/>
          </a:prstGeom>
        </p:spPr>
      </p:pic>
    </p:spTree>
    <p:extLst>
      <p:ext uri="{BB962C8B-B14F-4D97-AF65-F5344CB8AC3E}">
        <p14:creationId xmlns:p14="http://schemas.microsoft.com/office/powerpoint/2010/main" val="3538950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a:extLst>
              <a:ext uri="{FF2B5EF4-FFF2-40B4-BE49-F238E27FC236}">
                <a16:creationId xmlns:a16="http://schemas.microsoft.com/office/drawing/2014/main" id="{E0BF7556-AB5C-41CE-AA52-AB650CCC6B76}"/>
              </a:ext>
            </a:extLst>
          </p:cNvPr>
          <p:cNvGraphicFramePr>
            <a:graphicFrameLocks noGrp="1"/>
          </p:cNvGraphicFramePr>
          <p:nvPr>
            <p:ph idx="1"/>
            <p:extLst>
              <p:ext uri="{D42A27DB-BD31-4B8C-83A1-F6EECF244321}">
                <p14:modId xmlns:p14="http://schemas.microsoft.com/office/powerpoint/2010/main" val="1284996806"/>
              </p:ext>
            </p:extLst>
          </p:nvPr>
        </p:nvGraphicFramePr>
        <p:xfrm>
          <a:off x="881697" y="2011680"/>
          <a:ext cx="7693343" cy="448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ußzeilenplatzhalter 2">
            <a:extLst>
              <a:ext uri="{FF2B5EF4-FFF2-40B4-BE49-F238E27FC236}">
                <a16:creationId xmlns:a16="http://schemas.microsoft.com/office/drawing/2014/main" id="{085C20B1-2263-AF7D-5394-58380FF84479}"/>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accent2"/>
                </a:solidFill>
              </a:rPr>
              <a:t>Doppeltes Risiko? Vernachlässigung und sexualisierte Gewalt in Kindheit und Jugend | Jelena Gerke &amp; Katrin Chauviré-Geib | Universitätsklinikum Ulm | 04.09.2024/Berlin</a:t>
            </a:r>
            <a:endParaRPr lang="de-DE" dirty="0">
              <a:solidFill>
                <a:schemeClr val="accent2"/>
              </a:solidFill>
            </a:endParaRPr>
          </a:p>
        </p:txBody>
      </p:sp>
      <p:sp>
        <p:nvSpPr>
          <p:cNvPr id="14" name="Textplatzhalter 3">
            <a:extLst>
              <a:ext uri="{FF2B5EF4-FFF2-40B4-BE49-F238E27FC236}">
                <a16:creationId xmlns:a16="http://schemas.microsoft.com/office/drawing/2014/main" id="{AE771402-2BEC-19D7-1CB2-864358E0DA0A}"/>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Stand der Forschung</a:t>
            </a:r>
          </a:p>
        </p:txBody>
      </p:sp>
      <p:sp>
        <p:nvSpPr>
          <p:cNvPr id="12" name="Inhaltsplatzhalter 1">
            <a:extLst>
              <a:ext uri="{FF2B5EF4-FFF2-40B4-BE49-F238E27FC236}">
                <a16:creationId xmlns:a16="http://schemas.microsoft.com/office/drawing/2014/main" id="{68BEAD70-1429-4B5F-B5CA-8ED39F59C7CE}"/>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800" b="1" dirty="0">
                <a:solidFill>
                  <a:schemeClr val="accent2"/>
                </a:solidFill>
              </a:rPr>
              <a:t>Folgen von aversiven Kindheitserfahrungen: ACE-Pyramide</a:t>
            </a:r>
          </a:p>
        </p:txBody>
      </p:sp>
      <p:sp>
        <p:nvSpPr>
          <p:cNvPr id="13" name="Pfeil: nach oben 12">
            <a:extLst>
              <a:ext uri="{FF2B5EF4-FFF2-40B4-BE49-F238E27FC236}">
                <a16:creationId xmlns:a16="http://schemas.microsoft.com/office/drawing/2014/main" id="{5377B799-7442-432E-9F3B-6E9F8F8F9383}"/>
              </a:ext>
            </a:extLst>
          </p:cNvPr>
          <p:cNvSpPr/>
          <p:nvPr/>
        </p:nvSpPr>
        <p:spPr>
          <a:xfrm>
            <a:off x="721360" y="2011680"/>
            <a:ext cx="274320" cy="4486320"/>
          </a:xfrm>
          <a:prstGeom prst="upArrow">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
        <p:nvSpPr>
          <p:cNvPr id="15" name="Textfeld 14">
            <a:extLst>
              <a:ext uri="{FF2B5EF4-FFF2-40B4-BE49-F238E27FC236}">
                <a16:creationId xmlns:a16="http://schemas.microsoft.com/office/drawing/2014/main" id="{F7D87349-1D80-45E0-9C5C-26E4A6372498}"/>
              </a:ext>
            </a:extLst>
          </p:cNvPr>
          <p:cNvSpPr txBox="1"/>
          <p:nvPr/>
        </p:nvSpPr>
        <p:spPr>
          <a:xfrm rot="16200000">
            <a:off x="344329" y="4124960"/>
            <a:ext cx="914400" cy="914400"/>
          </a:xfrm>
          <a:prstGeom prst="rect">
            <a:avLst/>
          </a:prstGeom>
          <a:noFill/>
        </p:spPr>
        <p:txBody>
          <a:bodyPr wrap="none" rtlCol="0">
            <a:normAutofit/>
          </a:bodyPr>
          <a:lstStyle/>
          <a:p>
            <a:pPr algn="l"/>
            <a:r>
              <a:rPr lang="de-DE" dirty="0">
                <a:latin typeface="Corbel" panose="020B0503020204020204" pitchFamily="34" charset="0"/>
              </a:rPr>
              <a:t>Lebensspanne</a:t>
            </a:r>
          </a:p>
        </p:txBody>
      </p:sp>
    </p:spTree>
    <p:extLst>
      <p:ext uri="{BB962C8B-B14F-4D97-AF65-F5344CB8AC3E}">
        <p14:creationId xmlns:p14="http://schemas.microsoft.com/office/powerpoint/2010/main" val="792861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2C3533B-34F1-44F1-84FA-24C69D088A6A}"/>
              </a:ext>
            </a:extLst>
          </p:cNvPr>
          <p:cNvSpPr>
            <a:spLocks noGrp="1"/>
          </p:cNvSpPr>
          <p:nvPr>
            <p:ph idx="1"/>
          </p:nvPr>
        </p:nvSpPr>
        <p:spPr>
          <a:xfrm>
            <a:off x="1134000" y="2084815"/>
            <a:ext cx="3704700" cy="3958992"/>
          </a:xfrm>
        </p:spPr>
        <p:txBody>
          <a:bodyPr>
            <a:normAutofit lnSpcReduction="10000"/>
          </a:bodyPr>
          <a:lstStyle/>
          <a:p>
            <a:pPr marL="214313" indent="-214313"/>
            <a:r>
              <a:rPr lang="de-DE" sz="1800" dirty="0">
                <a:solidFill>
                  <a:schemeClr val="accent2"/>
                </a:solidFill>
              </a:rPr>
              <a:t>Eine Studie zur Entwicklung einer PTBS zeigte…</a:t>
            </a:r>
          </a:p>
          <a:p>
            <a:pPr marL="214313" indent="-214313"/>
            <a:endParaRPr lang="de-DE" sz="1800" dirty="0">
              <a:solidFill>
                <a:schemeClr val="accent2"/>
              </a:solidFill>
            </a:endParaRPr>
          </a:p>
          <a:p>
            <a:pPr marL="557213" lvl="1" indent="-214313"/>
            <a:r>
              <a:rPr lang="de-DE" sz="1800" b="1" dirty="0">
                <a:solidFill>
                  <a:schemeClr val="accent2"/>
                </a:solidFill>
              </a:rPr>
              <a:t>kumulative schädigende Wirkung </a:t>
            </a:r>
            <a:r>
              <a:rPr lang="de-DE" sz="1800" dirty="0">
                <a:solidFill>
                  <a:schemeClr val="accent2"/>
                </a:solidFill>
              </a:rPr>
              <a:t>auf die psychische Gesundheit</a:t>
            </a:r>
          </a:p>
          <a:p>
            <a:pPr marL="557213" lvl="1" indent="-214313"/>
            <a:endParaRPr lang="de-DE" sz="1800" dirty="0">
              <a:solidFill>
                <a:schemeClr val="accent2"/>
              </a:solidFill>
            </a:endParaRPr>
          </a:p>
          <a:p>
            <a:pPr marL="557213" lvl="1" indent="-214313"/>
            <a:r>
              <a:rPr lang="de-DE" sz="1800" dirty="0">
                <a:solidFill>
                  <a:schemeClr val="accent2"/>
                </a:solidFill>
              </a:rPr>
              <a:t>selbst bei</a:t>
            </a:r>
            <a:r>
              <a:rPr lang="de-DE" sz="1800" b="1" dirty="0">
                <a:solidFill>
                  <a:schemeClr val="accent2"/>
                </a:solidFill>
              </a:rPr>
              <a:t> unterschiedlichen Arten von traumatischen Stressoren</a:t>
            </a:r>
          </a:p>
          <a:p>
            <a:pPr marL="557213" lvl="1" indent="-214313"/>
            <a:endParaRPr lang="de-DE" sz="1800" b="1" dirty="0">
              <a:solidFill>
                <a:schemeClr val="accent2"/>
              </a:solidFill>
            </a:endParaRPr>
          </a:p>
          <a:p>
            <a:pPr marL="557213" lvl="1" indent="-214313"/>
            <a:r>
              <a:rPr lang="de-DE" sz="1800" b="1" dirty="0">
                <a:solidFill>
                  <a:schemeClr val="accent2"/>
                </a:solidFill>
              </a:rPr>
              <a:t>Entwicklung von PTBS </a:t>
            </a:r>
            <a:r>
              <a:rPr lang="de-DE" sz="1800" dirty="0">
                <a:solidFill>
                  <a:schemeClr val="accent2"/>
                </a:solidFill>
              </a:rPr>
              <a:t>nach mehreren Traumata immer wahrscheinlicher</a:t>
            </a:r>
          </a:p>
          <a:p>
            <a:endParaRPr lang="de-DE" sz="1350" dirty="0">
              <a:solidFill>
                <a:schemeClr val="accent2"/>
              </a:solidFill>
            </a:endParaRPr>
          </a:p>
        </p:txBody>
      </p:sp>
      <p:pic>
        <p:nvPicPr>
          <p:cNvPr id="6" name="Inhaltsplatzhalter 6">
            <a:extLst>
              <a:ext uri="{FF2B5EF4-FFF2-40B4-BE49-F238E27FC236}">
                <a16:creationId xmlns:a16="http://schemas.microsoft.com/office/drawing/2014/main" id="{BFC51A94-8B81-409F-B576-51FF92525F73}"/>
              </a:ext>
            </a:extLst>
          </p:cNvPr>
          <p:cNvPicPr>
            <a:picLocks noChangeAspect="1"/>
          </p:cNvPicPr>
          <p:nvPr/>
        </p:nvPicPr>
        <p:blipFill>
          <a:blip r:embed="rId3"/>
          <a:stretch>
            <a:fillRect/>
          </a:stretch>
        </p:blipFill>
        <p:spPr>
          <a:xfrm>
            <a:off x="4628356" y="2427455"/>
            <a:ext cx="4137872" cy="3002434"/>
          </a:xfrm>
          <a:prstGeom prst="rect">
            <a:avLst/>
          </a:prstGeom>
        </p:spPr>
      </p:pic>
      <p:sp>
        <p:nvSpPr>
          <p:cNvPr id="7" name="Rechteck 6">
            <a:extLst>
              <a:ext uri="{FF2B5EF4-FFF2-40B4-BE49-F238E27FC236}">
                <a16:creationId xmlns:a16="http://schemas.microsoft.com/office/drawing/2014/main" id="{779802FD-D59B-4FE2-AC8B-01FFB9ABCF7E}"/>
              </a:ext>
            </a:extLst>
          </p:cNvPr>
          <p:cNvSpPr/>
          <p:nvPr/>
        </p:nvSpPr>
        <p:spPr>
          <a:xfrm>
            <a:off x="6695999" y="5355350"/>
            <a:ext cx="1712659" cy="246221"/>
          </a:xfrm>
          <a:prstGeom prst="rect">
            <a:avLst/>
          </a:prstGeom>
        </p:spPr>
        <p:txBody>
          <a:bodyPr wrap="square">
            <a:spAutoFit/>
          </a:bodyPr>
          <a:lstStyle/>
          <a:p>
            <a:pPr algn="r"/>
            <a:r>
              <a:rPr lang="de-DE" sz="1000" dirty="0">
                <a:solidFill>
                  <a:schemeClr val="accent2"/>
                </a:solidFill>
                <a:latin typeface="Corbel" panose="020B0503020204020204" pitchFamily="34" charset="0"/>
              </a:rPr>
              <a:t>(Schauer et al., 2003)</a:t>
            </a:r>
            <a:endParaRPr lang="de-DE" sz="1000" dirty="0">
              <a:solidFill>
                <a:schemeClr val="accent2"/>
              </a:solidFill>
            </a:endParaRPr>
          </a:p>
        </p:txBody>
      </p:sp>
      <p:sp>
        <p:nvSpPr>
          <p:cNvPr id="11" name="Fußzeilenplatzhalter 2">
            <a:extLst>
              <a:ext uri="{FF2B5EF4-FFF2-40B4-BE49-F238E27FC236}">
                <a16:creationId xmlns:a16="http://schemas.microsoft.com/office/drawing/2014/main" id="{E8247C82-AA2A-F667-DB2D-9CFF49F7FA10}"/>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accent2"/>
                </a:solidFill>
              </a:rPr>
              <a:t>Doppeltes Risiko? Vernachlässigung und sexualisierte Gewalt in Kindheit und Jugend | Jelena Gerke &amp; Katrin Chauviré-Geib | Universitätsklinikum Ulm | 04.09.2024/Berlin</a:t>
            </a:r>
            <a:endParaRPr lang="de-DE" dirty="0">
              <a:solidFill>
                <a:schemeClr val="accent2"/>
              </a:solidFill>
            </a:endParaRPr>
          </a:p>
        </p:txBody>
      </p:sp>
      <p:sp>
        <p:nvSpPr>
          <p:cNvPr id="12" name="Inhaltsplatzhalter 1">
            <a:extLst>
              <a:ext uri="{FF2B5EF4-FFF2-40B4-BE49-F238E27FC236}">
                <a16:creationId xmlns:a16="http://schemas.microsoft.com/office/drawing/2014/main" id="{B9E6B069-F719-F0E7-9A52-8DA592D67050}"/>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3"/>
                </a:solidFill>
              </a:rPr>
              <a:t>„Building Block Effekt“</a:t>
            </a:r>
          </a:p>
        </p:txBody>
      </p:sp>
      <p:sp>
        <p:nvSpPr>
          <p:cNvPr id="15" name="Textplatzhalter 3">
            <a:extLst>
              <a:ext uri="{FF2B5EF4-FFF2-40B4-BE49-F238E27FC236}">
                <a16:creationId xmlns:a16="http://schemas.microsoft.com/office/drawing/2014/main" id="{BDE0C591-9152-4187-8601-60204579731E}"/>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Stand der Forschung</a:t>
            </a:r>
          </a:p>
        </p:txBody>
      </p:sp>
    </p:spTree>
    <p:extLst>
      <p:ext uri="{BB962C8B-B14F-4D97-AF65-F5344CB8AC3E}">
        <p14:creationId xmlns:p14="http://schemas.microsoft.com/office/powerpoint/2010/main" val="304514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2C3533B-34F1-44F1-84FA-24C69D088A6A}"/>
              </a:ext>
            </a:extLst>
          </p:cNvPr>
          <p:cNvSpPr>
            <a:spLocks noGrp="1"/>
          </p:cNvSpPr>
          <p:nvPr>
            <p:ph idx="1"/>
          </p:nvPr>
        </p:nvSpPr>
        <p:spPr>
          <a:xfrm>
            <a:off x="872455" y="2268244"/>
            <a:ext cx="7597778" cy="3847355"/>
          </a:xfrm>
        </p:spPr>
        <p:txBody>
          <a:bodyPr>
            <a:noAutofit/>
          </a:bodyPr>
          <a:lstStyle/>
          <a:p>
            <a:pPr lvl="1">
              <a:spcBef>
                <a:spcPts val="1800"/>
              </a:spcBef>
            </a:pPr>
            <a:r>
              <a:rPr lang="de-DE" sz="1800" dirty="0">
                <a:solidFill>
                  <a:schemeClr val="accent2"/>
                </a:solidFill>
              </a:rPr>
              <a:t>Mehr </a:t>
            </a:r>
            <a:r>
              <a:rPr lang="de-DE" sz="1800" b="1" dirty="0">
                <a:solidFill>
                  <a:schemeClr val="accent2"/>
                </a:solidFill>
              </a:rPr>
              <a:t>Depressionen und Ängste </a:t>
            </a:r>
            <a:r>
              <a:rPr lang="de-DE" sz="1400" dirty="0">
                <a:solidFill>
                  <a:schemeClr val="accent2"/>
                </a:solidFill>
              </a:rPr>
              <a:t>(Edwards et al., 2003; Myers et al., 2021)</a:t>
            </a:r>
            <a:endParaRPr lang="de-DE" sz="1800" dirty="0">
              <a:solidFill>
                <a:schemeClr val="accent2"/>
              </a:solidFill>
            </a:endParaRPr>
          </a:p>
          <a:p>
            <a:pPr lvl="1">
              <a:spcBef>
                <a:spcPts val="1800"/>
              </a:spcBef>
            </a:pPr>
            <a:r>
              <a:rPr lang="de-DE" sz="1800" dirty="0">
                <a:solidFill>
                  <a:schemeClr val="accent2"/>
                </a:solidFill>
              </a:rPr>
              <a:t>Höhere Wahrscheinlichkeit für </a:t>
            </a:r>
            <a:r>
              <a:rPr lang="de-DE" sz="1800" b="1" dirty="0">
                <a:solidFill>
                  <a:schemeClr val="accent2"/>
                </a:solidFill>
              </a:rPr>
              <a:t>Mischkonsum von Drogen, Sex unter Einfluss von Drogen </a:t>
            </a:r>
            <a:r>
              <a:rPr lang="de-DE" sz="1400" dirty="0">
                <a:solidFill>
                  <a:schemeClr val="accent2"/>
                </a:solidFill>
              </a:rPr>
              <a:t>(Myers et al., 2021)</a:t>
            </a:r>
          </a:p>
          <a:p>
            <a:pPr lvl="1">
              <a:spcBef>
                <a:spcPts val="1800"/>
              </a:spcBef>
            </a:pPr>
            <a:r>
              <a:rPr lang="de-DE" sz="1800" dirty="0">
                <a:solidFill>
                  <a:schemeClr val="accent2"/>
                </a:solidFill>
              </a:rPr>
              <a:t>Höheres Maß an </a:t>
            </a:r>
            <a:r>
              <a:rPr lang="de-DE" sz="1800" b="1" dirty="0">
                <a:solidFill>
                  <a:schemeClr val="accent2"/>
                </a:solidFill>
              </a:rPr>
              <a:t>externalisierendem Verhalten und emotionaler Dysregulation </a:t>
            </a:r>
            <a:r>
              <a:rPr lang="de-DE" sz="1400" dirty="0">
                <a:solidFill>
                  <a:schemeClr val="accent2"/>
                </a:solidFill>
              </a:rPr>
              <a:t>(</a:t>
            </a:r>
            <a:r>
              <a:rPr lang="de-DE" sz="1400" dirty="0" err="1">
                <a:solidFill>
                  <a:schemeClr val="accent2"/>
                </a:solidFill>
              </a:rPr>
              <a:t>Warmingham</a:t>
            </a:r>
            <a:r>
              <a:rPr lang="de-DE" sz="1400" dirty="0">
                <a:solidFill>
                  <a:schemeClr val="accent2"/>
                </a:solidFill>
              </a:rPr>
              <a:t> et al., 2019)</a:t>
            </a:r>
          </a:p>
          <a:p>
            <a:pPr lvl="1">
              <a:spcBef>
                <a:spcPts val="1800"/>
              </a:spcBef>
            </a:pPr>
            <a:r>
              <a:rPr lang="de-DE" sz="1800" dirty="0">
                <a:solidFill>
                  <a:schemeClr val="accent2"/>
                </a:solidFill>
              </a:rPr>
              <a:t>Allgemein </a:t>
            </a:r>
            <a:r>
              <a:rPr lang="de-DE" sz="1800" b="1" dirty="0">
                <a:solidFill>
                  <a:schemeClr val="accent2"/>
                </a:solidFill>
              </a:rPr>
              <a:t>erhöhte psychopathologische Werte</a:t>
            </a:r>
            <a:r>
              <a:rPr lang="de-DE" sz="1800" dirty="0">
                <a:solidFill>
                  <a:schemeClr val="accent2"/>
                </a:solidFill>
              </a:rPr>
              <a:t> </a:t>
            </a:r>
            <a:r>
              <a:rPr lang="de-DE" sz="1400" dirty="0">
                <a:solidFill>
                  <a:schemeClr val="accent2"/>
                </a:solidFill>
              </a:rPr>
              <a:t>(Boxer et al., 2008)</a:t>
            </a:r>
            <a:br>
              <a:rPr lang="de-DE" sz="1400" dirty="0">
                <a:solidFill>
                  <a:schemeClr val="accent2"/>
                </a:solidFill>
              </a:rPr>
            </a:br>
            <a:endParaRPr lang="de-DE" sz="1800" dirty="0">
              <a:solidFill>
                <a:schemeClr val="accent2"/>
              </a:solidFill>
            </a:endParaRPr>
          </a:p>
          <a:p>
            <a:pPr algn="ctr">
              <a:spcBef>
                <a:spcPts val="1800"/>
              </a:spcBef>
              <a:buFont typeface="Wingdings" panose="05000000000000000000" pitchFamily="2" charset="2"/>
              <a:buChar char="Ø"/>
            </a:pPr>
            <a:r>
              <a:rPr lang="de-DE" sz="1800" b="1" dirty="0">
                <a:solidFill>
                  <a:schemeClr val="accent2"/>
                </a:solidFill>
              </a:rPr>
              <a:t> </a:t>
            </a:r>
            <a:r>
              <a:rPr lang="de-DE" sz="1800" b="1" dirty="0">
                <a:solidFill>
                  <a:schemeClr val="accent3"/>
                </a:solidFill>
              </a:rPr>
              <a:t>Dosis-Wirkungs-Beziehung</a:t>
            </a:r>
            <a:r>
              <a:rPr lang="de-DE" sz="1800" b="1" dirty="0">
                <a:solidFill>
                  <a:schemeClr val="accent2"/>
                </a:solidFill>
              </a:rPr>
              <a:t> </a:t>
            </a:r>
            <a:br>
              <a:rPr lang="de-DE" sz="1800" b="1" dirty="0">
                <a:solidFill>
                  <a:schemeClr val="accent2"/>
                </a:solidFill>
              </a:rPr>
            </a:br>
            <a:r>
              <a:rPr lang="de-DE" sz="1800" dirty="0">
                <a:solidFill>
                  <a:schemeClr val="accent2"/>
                </a:solidFill>
              </a:rPr>
              <a:t>zwischen Anzahl der berichteten Formen und psychischen Auswirkungen </a:t>
            </a:r>
            <a:br>
              <a:rPr lang="de-DE" sz="1800" dirty="0">
                <a:solidFill>
                  <a:schemeClr val="accent2"/>
                </a:solidFill>
              </a:rPr>
            </a:br>
            <a:r>
              <a:rPr lang="de-DE" sz="1400" dirty="0">
                <a:solidFill>
                  <a:schemeClr val="accent2"/>
                </a:solidFill>
              </a:rPr>
              <a:t>(Edwards et al., 2003)</a:t>
            </a:r>
          </a:p>
          <a:p>
            <a:pPr>
              <a:spcBef>
                <a:spcPts val="1800"/>
              </a:spcBef>
            </a:pPr>
            <a:endParaRPr lang="de-DE" sz="2000" dirty="0">
              <a:solidFill>
                <a:schemeClr val="accent2"/>
              </a:solidFill>
            </a:endParaRPr>
          </a:p>
        </p:txBody>
      </p:sp>
      <p:sp>
        <p:nvSpPr>
          <p:cNvPr id="9" name="Fußzeilenplatzhalter 2">
            <a:extLst>
              <a:ext uri="{FF2B5EF4-FFF2-40B4-BE49-F238E27FC236}">
                <a16:creationId xmlns:a16="http://schemas.microsoft.com/office/drawing/2014/main" id="{CA3A1B26-C225-C35E-D91F-4703D91149D0}"/>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accent2"/>
                </a:solidFill>
              </a:rPr>
              <a:t>Doppeltes Risiko? Vernachlässigung und sexualisierte Gewalt in Kindheit und Jugend | Jelena Gerke &amp; Katrin Chauviré-Geib | Universitätsklinikum Ulm | 04.09.2024/Berlin</a:t>
            </a:r>
            <a:endParaRPr lang="de-DE" dirty="0">
              <a:solidFill>
                <a:schemeClr val="accent2"/>
              </a:solidFill>
            </a:endParaRPr>
          </a:p>
        </p:txBody>
      </p:sp>
      <p:sp>
        <p:nvSpPr>
          <p:cNvPr id="10" name="Inhaltsplatzhalter 1">
            <a:extLst>
              <a:ext uri="{FF2B5EF4-FFF2-40B4-BE49-F238E27FC236}">
                <a16:creationId xmlns:a16="http://schemas.microsoft.com/office/drawing/2014/main" id="{C99C2757-2833-3A69-5CC5-8A6FD19153B4}"/>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Psychische Folgen kombinierter Kindeswohlgefährdung</a:t>
            </a:r>
          </a:p>
        </p:txBody>
      </p:sp>
      <p:sp>
        <p:nvSpPr>
          <p:cNvPr id="13" name="Textplatzhalter 3">
            <a:extLst>
              <a:ext uri="{FF2B5EF4-FFF2-40B4-BE49-F238E27FC236}">
                <a16:creationId xmlns:a16="http://schemas.microsoft.com/office/drawing/2014/main" id="{CEA96614-F6BB-A29F-7927-B942D822A00E}"/>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Stand der Forschung</a:t>
            </a:r>
          </a:p>
        </p:txBody>
      </p:sp>
    </p:spTree>
    <p:extLst>
      <p:ext uri="{BB962C8B-B14F-4D97-AF65-F5344CB8AC3E}">
        <p14:creationId xmlns:p14="http://schemas.microsoft.com/office/powerpoint/2010/main" val="334251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2C3533B-34F1-44F1-84FA-24C69D088A6A}"/>
              </a:ext>
            </a:extLst>
          </p:cNvPr>
          <p:cNvSpPr>
            <a:spLocks noGrp="1"/>
          </p:cNvSpPr>
          <p:nvPr>
            <p:ph idx="1"/>
          </p:nvPr>
        </p:nvSpPr>
        <p:spPr>
          <a:xfrm>
            <a:off x="4921142" y="5699760"/>
            <a:ext cx="3361798" cy="610074"/>
          </a:xfrm>
        </p:spPr>
        <p:txBody>
          <a:bodyPr>
            <a:normAutofit/>
          </a:bodyPr>
          <a:lstStyle/>
          <a:p>
            <a:pPr marL="266700" lvl="2" indent="0" algn="r">
              <a:buNone/>
            </a:pPr>
            <a:r>
              <a:rPr lang="de-DE" sz="1000" dirty="0">
                <a:solidFill>
                  <a:schemeClr val="accent2"/>
                </a:solidFill>
              </a:rPr>
              <a:t>(Matsumoto et al., 2023)</a:t>
            </a:r>
          </a:p>
          <a:p>
            <a:pPr marL="266700" lvl="2" indent="0" algn="r">
              <a:buNone/>
            </a:pPr>
            <a:endParaRPr lang="de-DE" sz="1000" dirty="0">
              <a:solidFill>
                <a:schemeClr val="accent2"/>
              </a:solidFill>
            </a:endParaRPr>
          </a:p>
          <a:p>
            <a:endParaRPr lang="de-DE" sz="1800" dirty="0">
              <a:solidFill>
                <a:schemeClr val="accent2"/>
              </a:solidFill>
            </a:endParaRPr>
          </a:p>
        </p:txBody>
      </p:sp>
      <p:sp>
        <p:nvSpPr>
          <p:cNvPr id="9" name="Fußzeilenplatzhalter 2">
            <a:extLst>
              <a:ext uri="{FF2B5EF4-FFF2-40B4-BE49-F238E27FC236}">
                <a16:creationId xmlns:a16="http://schemas.microsoft.com/office/drawing/2014/main" id="{085C20B1-2263-AF7D-5394-58380FF84479}"/>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accent2"/>
                </a:solidFill>
              </a:rPr>
              <a:t>Doppeltes Risiko? Vernachlässigung und sexualisierte Gewalt in Kindheit und Jugend | Jelena Gerke &amp; Katrin Chauviré-Geib | Universitätsklinikum Ulm | 04.09.2024/Berlin</a:t>
            </a:r>
            <a:endParaRPr lang="de-DE" dirty="0">
              <a:solidFill>
                <a:schemeClr val="accent2"/>
              </a:solidFill>
            </a:endParaRPr>
          </a:p>
        </p:txBody>
      </p:sp>
      <p:sp>
        <p:nvSpPr>
          <p:cNvPr id="10" name="Inhaltsplatzhalter 1">
            <a:extLst>
              <a:ext uri="{FF2B5EF4-FFF2-40B4-BE49-F238E27FC236}">
                <a16:creationId xmlns:a16="http://schemas.microsoft.com/office/drawing/2014/main" id="{C55ED2B9-4DB8-5C30-750B-F32567D28F29}"/>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Erfahren mehrerer Formen der Kindeswohlgefährdung</a:t>
            </a:r>
          </a:p>
        </p:txBody>
      </p:sp>
      <p:sp>
        <p:nvSpPr>
          <p:cNvPr id="14" name="Textplatzhalter 3">
            <a:extLst>
              <a:ext uri="{FF2B5EF4-FFF2-40B4-BE49-F238E27FC236}">
                <a16:creationId xmlns:a16="http://schemas.microsoft.com/office/drawing/2014/main" id="{AE771402-2BEC-19D7-1CB2-864358E0DA0A}"/>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Stand der Forschung</a:t>
            </a:r>
          </a:p>
        </p:txBody>
      </p:sp>
      <p:pic>
        <p:nvPicPr>
          <p:cNvPr id="3" name="Grafik 2">
            <a:extLst>
              <a:ext uri="{FF2B5EF4-FFF2-40B4-BE49-F238E27FC236}">
                <a16:creationId xmlns:a16="http://schemas.microsoft.com/office/drawing/2014/main" id="{3E286B32-4B54-47FD-8899-4022BAD8AC1F}"/>
              </a:ext>
            </a:extLst>
          </p:cNvPr>
          <p:cNvPicPr>
            <a:picLocks noChangeAspect="1"/>
          </p:cNvPicPr>
          <p:nvPr/>
        </p:nvPicPr>
        <p:blipFill>
          <a:blip r:embed="rId3"/>
          <a:stretch>
            <a:fillRect/>
          </a:stretch>
        </p:blipFill>
        <p:spPr>
          <a:xfrm>
            <a:off x="609456" y="2174139"/>
            <a:ext cx="3845794" cy="3624681"/>
          </a:xfrm>
          <a:prstGeom prst="rect">
            <a:avLst/>
          </a:prstGeom>
        </p:spPr>
      </p:pic>
      <p:pic>
        <p:nvPicPr>
          <p:cNvPr id="4" name="Grafik 3">
            <a:extLst>
              <a:ext uri="{FF2B5EF4-FFF2-40B4-BE49-F238E27FC236}">
                <a16:creationId xmlns:a16="http://schemas.microsoft.com/office/drawing/2014/main" id="{274BA891-9CF4-45A5-BC24-CF29A21A8207}"/>
              </a:ext>
            </a:extLst>
          </p:cNvPr>
          <p:cNvPicPr>
            <a:picLocks noChangeAspect="1"/>
          </p:cNvPicPr>
          <p:nvPr/>
        </p:nvPicPr>
        <p:blipFill>
          <a:blip r:embed="rId4"/>
          <a:stretch>
            <a:fillRect/>
          </a:stretch>
        </p:blipFill>
        <p:spPr>
          <a:xfrm>
            <a:off x="4571999" y="2227479"/>
            <a:ext cx="3763911" cy="3476665"/>
          </a:xfrm>
          <a:prstGeom prst="rect">
            <a:avLst/>
          </a:prstGeom>
        </p:spPr>
      </p:pic>
      <p:sp>
        <p:nvSpPr>
          <p:cNvPr id="5" name="Rechteck 4">
            <a:extLst>
              <a:ext uri="{FF2B5EF4-FFF2-40B4-BE49-F238E27FC236}">
                <a16:creationId xmlns:a16="http://schemas.microsoft.com/office/drawing/2014/main" id="{DB8B0196-80E7-4E7B-836C-B8959DAA7307}"/>
              </a:ext>
            </a:extLst>
          </p:cNvPr>
          <p:cNvSpPr/>
          <p:nvPr/>
        </p:nvSpPr>
        <p:spPr>
          <a:xfrm>
            <a:off x="4465320" y="4815840"/>
            <a:ext cx="4015740" cy="4495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Tree>
    <p:extLst>
      <p:ext uri="{BB962C8B-B14F-4D97-AF65-F5344CB8AC3E}">
        <p14:creationId xmlns:p14="http://schemas.microsoft.com/office/powerpoint/2010/main" val="145438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BDA02DC-8696-DB18-B390-088CFB4FA140}"/>
              </a:ext>
            </a:extLst>
          </p:cNvPr>
          <p:cNvSpPr>
            <a:spLocks noGrp="1"/>
          </p:cNvSpPr>
          <p:nvPr>
            <p:ph idx="1"/>
          </p:nvPr>
        </p:nvSpPr>
        <p:spPr>
          <a:xfrm>
            <a:off x="1134002" y="2342382"/>
            <a:ext cx="6642497" cy="4143185"/>
          </a:xfrm>
        </p:spPr>
        <p:txBody>
          <a:bodyPr>
            <a:normAutofit/>
          </a:bodyPr>
          <a:lstStyle/>
          <a:p>
            <a:r>
              <a:rPr lang="de-DE" sz="1800" dirty="0">
                <a:solidFill>
                  <a:schemeClr val="accent2"/>
                </a:solidFill>
              </a:rPr>
              <a:t>Alle Formen der Kindesmisshandlung weisen </a:t>
            </a:r>
            <a:r>
              <a:rPr lang="de-DE" sz="1800" b="1" dirty="0">
                <a:solidFill>
                  <a:schemeClr val="accent2"/>
                </a:solidFill>
              </a:rPr>
              <a:t>einen gewissen Zusammenhang </a:t>
            </a:r>
            <a:r>
              <a:rPr lang="de-DE" sz="1800" dirty="0">
                <a:solidFill>
                  <a:schemeClr val="accent2"/>
                </a:solidFill>
              </a:rPr>
              <a:t>auf </a:t>
            </a:r>
            <a:r>
              <a:rPr lang="de-DE" sz="1400" dirty="0">
                <a:solidFill>
                  <a:schemeClr val="accent2"/>
                </a:solidFill>
              </a:rPr>
              <a:t>(Herrenkohl &amp; Herrenkohl, 2009; Matsumoto et al., 2023)</a:t>
            </a:r>
            <a:endParaRPr lang="de-DE" sz="1800" dirty="0">
              <a:solidFill>
                <a:schemeClr val="accent2"/>
              </a:solidFill>
            </a:endParaRPr>
          </a:p>
          <a:p>
            <a:pPr marL="0" indent="0">
              <a:buNone/>
            </a:pPr>
            <a:endParaRPr lang="de-DE" sz="1800" dirty="0">
              <a:solidFill>
                <a:schemeClr val="accent2"/>
              </a:solidFill>
            </a:endParaRPr>
          </a:p>
          <a:p>
            <a:r>
              <a:rPr lang="de-DE" sz="1800" dirty="0">
                <a:solidFill>
                  <a:schemeClr val="accent2"/>
                </a:solidFill>
              </a:rPr>
              <a:t>Aber: Sexueller Kindesmissbrauch </a:t>
            </a:r>
            <a:r>
              <a:rPr lang="de-DE" sz="1800" b="1" dirty="0">
                <a:solidFill>
                  <a:schemeClr val="accent2"/>
                </a:solidFill>
              </a:rPr>
              <a:t>korreliert am wenigsten </a:t>
            </a:r>
            <a:r>
              <a:rPr lang="de-DE" sz="1800" dirty="0">
                <a:solidFill>
                  <a:schemeClr val="accent2"/>
                </a:solidFill>
              </a:rPr>
              <a:t>mit anderen Missbrauchsformen </a:t>
            </a:r>
            <a:r>
              <a:rPr lang="de-DE" sz="1400" dirty="0">
                <a:solidFill>
                  <a:schemeClr val="accent2"/>
                </a:solidFill>
              </a:rPr>
              <a:t>(Matsumoto et al., 2023; Klinger-König et al., 2023)</a:t>
            </a:r>
            <a:endParaRPr lang="de-DE" sz="1800" dirty="0">
              <a:solidFill>
                <a:schemeClr val="accent2"/>
              </a:solidFill>
            </a:endParaRPr>
          </a:p>
          <a:p>
            <a:endParaRPr lang="de-DE" sz="1800" dirty="0">
              <a:solidFill>
                <a:schemeClr val="accent2"/>
              </a:solidFill>
            </a:endParaRPr>
          </a:p>
          <a:p>
            <a:r>
              <a:rPr lang="de-DE" sz="1800" dirty="0">
                <a:solidFill>
                  <a:schemeClr val="accent2"/>
                </a:solidFill>
              </a:rPr>
              <a:t>Der </a:t>
            </a:r>
            <a:r>
              <a:rPr lang="de-DE" sz="1800" b="1" dirty="0">
                <a:solidFill>
                  <a:schemeClr val="accent3"/>
                </a:solidFill>
              </a:rPr>
              <a:t>Zusammenhang zwischen Vernachlässigung und sexuellem Missbrauch ist der schwächste aller Korrelationen </a:t>
            </a:r>
            <a:r>
              <a:rPr lang="de-DE" sz="1400" dirty="0">
                <a:solidFill>
                  <a:schemeClr val="accent2"/>
                </a:solidFill>
              </a:rPr>
              <a:t>(Scher et al., 2004)</a:t>
            </a:r>
            <a:endParaRPr lang="de-DE" sz="1800" dirty="0">
              <a:solidFill>
                <a:schemeClr val="accent2"/>
              </a:solidFill>
            </a:endParaRPr>
          </a:p>
          <a:p>
            <a:endParaRPr lang="de-DE" dirty="0">
              <a:solidFill>
                <a:schemeClr val="accent2"/>
              </a:solidFill>
            </a:endParaRPr>
          </a:p>
        </p:txBody>
      </p:sp>
      <p:sp>
        <p:nvSpPr>
          <p:cNvPr id="3" name="Fußzeilenplatzhalter 2">
            <a:extLst>
              <a:ext uri="{FF2B5EF4-FFF2-40B4-BE49-F238E27FC236}">
                <a16:creationId xmlns:a16="http://schemas.microsoft.com/office/drawing/2014/main" id="{FBE0E447-00B0-DB78-7D7F-900971D19953}"/>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a:t>
            </a:r>
            <a:r>
              <a:rPr lang="de-DE" dirty="0" err="1">
                <a:solidFill>
                  <a:schemeClr val="accent2"/>
                </a:solidFill>
              </a:rPr>
              <a:t>Chauviré</a:t>
            </a:r>
            <a:r>
              <a:rPr lang="de-DE" dirty="0">
                <a:solidFill>
                  <a:schemeClr val="accent2"/>
                </a:solidFill>
              </a:rPr>
              <a:t>-Geib | Universitätsklinikum Ulm | 04.09.2024/Berlin</a:t>
            </a:r>
          </a:p>
        </p:txBody>
      </p:sp>
      <p:sp>
        <p:nvSpPr>
          <p:cNvPr id="9" name="Inhaltsplatzhalter 1">
            <a:extLst>
              <a:ext uri="{FF2B5EF4-FFF2-40B4-BE49-F238E27FC236}">
                <a16:creationId xmlns:a16="http://schemas.microsoft.com/office/drawing/2014/main" id="{1B4A9E21-E072-6021-6588-FAFC22EDF69D}"/>
              </a:ext>
            </a:extLst>
          </p:cNvPr>
          <p:cNvSpPr txBox="1">
            <a:spLocks/>
          </p:cNvSpPr>
          <p:nvPr/>
        </p:nvSpPr>
        <p:spPr>
          <a:xfrm>
            <a:off x="1134002" y="1477108"/>
            <a:ext cx="7408419" cy="607707"/>
          </a:xfrm>
          <a:prstGeom prst="rect">
            <a:avLst/>
          </a:prstGeom>
        </p:spPr>
        <p:txBody>
          <a:bodyPr vert="horz" lIns="0" tIns="54000" rIns="0" bIns="36000" rtlCol="0" anchor="t">
            <a:normAutofit lnSpcReduction="10000"/>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(K)Ein Zusammenhang zwischen Vernachlässigung und sexuellem Missbrauch?</a:t>
            </a:r>
          </a:p>
        </p:txBody>
      </p:sp>
      <p:sp>
        <p:nvSpPr>
          <p:cNvPr id="12" name="Textplatzhalter 3">
            <a:extLst>
              <a:ext uri="{FF2B5EF4-FFF2-40B4-BE49-F238E27FC236}">
                <a16:creationId xmlns:a16="http://schemas.microsoft.com/office/drawing/2014/main" id="{EBFE22C6-E6E9-EFC6-E739-74E1141A6B41}"/>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Stand der Forschung</a:t>
            </a:r>
          </a:p>
        </p:txBody>
      </p:sp>
    </p:spTree>
    <p:extLst>
      <p:ext uri="{BB962C8B-B14F-4D97-AF65-F5344CB8AC3E}">
        <p14:creationId xmlns:p14="http://schemas.microsoft.com/office/powerpoint/2010/main" val="1490682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56B3C1-3D72-41A0-8A64-9CE458AB31EF}"/>
              </a:ext>
            </a:extLst>
          </p:cNvPr>
          <p:cNvSpPr>
            <a:spLocks noGrp="1"/>
          </p:cNvSpPr>
          <p:nvPr>
            <p:ph idx="1"/>
          </p:nvPr>
        </p:nvSpPr>
        <p:spPr>
          <a:xfrm>
            <a:off x="1134002" y="1910253"/>
            <a:ext cx="6642497" cy="3617998"/>
          </a:xfrm>
        </p:spPr>
        <p:txBody>
          <a:bodyPr anchor="t">
            <a:normAutofit/>
          </a:bodyPr>
          <a:lstStyle/>
          <a:p>
            <a:pPr marL="342900" indent="-342900">
              <a:spcBef>
                <a:spcPts val="1800"/>
              </a:spcBef>
              <a:buFont typeface="+mj-lt"/>
              <a:buAutoNum type="arabicPeriod"/>
            </a:pPr>
            <a:r>
              <a:rPr lang="de-DE" sz="1800" b="1" dirty="0">
                <a:solidFill>
                  <a:schemeClr val="accent3"/>
                </a:solidFill>
              </a:rPr>
              <a:t>Einführung</a:t>
            </a:r>
          </a:p>
          <a:p>
            <a:pPr marL="342900" indent="-342900">
              <a:spcBef>
                <a:spcPts val="1800"/>
              </a:spcBef>
              <a:buFont typeface="+mj-lt"/>
              <a:buAutoNum type="arabicPeriod"/>
            </a:pPr>
            <a:r>
              <a:rPr lang="de-DE" sz="1800" b="1" dirty="0">
                <a:solidFill>
                  <a:schemeClr val="accent3"/>
                </a:solidFill>
              </a:rPr>
              <a:t>Stand der Forschung</a:t>
            </a:r>
          </a:p>
          <a:p>
            <a:pPr marL="342900" indent="-342900">
              <a:spcBef>
                <a:spcPts val="1800"/>
              </a:spcBef>
              <a:buFont typeface="+mj-lt"/>
              <a:buAutoNum type="arabicPeriod"/>
            </a:pPr>
            <a:r>
              <a:rPr lang="de-DE" sz="1800" b="1" dirty="0">
                <a:solidFill>
                  <a:schemeClr val="accent3"/>
                </a:solidFill>
              </a:rPr>
              <a:t>Hilfe-Telefon Sexueller Missbrauch</a:t>
            </a:r>
          </a:p>
          <a:p>
            <a:pPr marL="342900" indent="-342900">
              <a:spcBef>
                <a:spcPts val="1800"/>
              </a:spcBef>
              <a:buFont typeface="+mj-lt"/>
              <a:buAutoNum type="arabicPeriod"/>
            </a:pPr>
            <a:r>
              <a:rPr lang="de-DE" sz="1800" b="1" dirty="0">
                <a:solidFill>
                  <a:schemeClr val="accent3"/>
                </a:solidFill>
              </a:rPr>
              <a:t>Zusammenhang verschiedener Formen belastender Kindheitserfahrungen</a:t>
            </a:r>
            <a:endParaRPr lang="de-DE" sz="1800" b="1" dirty="0">
              <a:solidFill>
                <a:schemeClr val="accent2"/>
              </a:solidFill>
            </a:endParaRPr>
          </a:p>
          <a:p>
            <a:pPr marL="342900" indent="-342900">
              <a:spcBef>
                <a:spcPts val="1800"/>
              </a:spcBef>
              <a:buFont typeface="+mj-lt"/>
              <a:buAutoNum type="arabicPeriod"/>
            </a:pPr>
            <a:r>
              <a:rPr lang="de-DE" sz="1800" b="1" dirty="0">
                <a:solidFill>
                  <a:schemeClr val="accent3"/>
                </a:solidFill>
              </a:rPr>
              <a:t>Abschluss und Ausblick</a:t>
            </a:r>
          </a:p>
        </p:txBody>
      </p:sp>
      <p:sp>
        <p:nvSpPr>
          <p:cNvPr id="3" name="Fußzeilenplatzhalter 2">
            <a:extLst>
              <a:ext uri="{FF2B5EF4-FFF2-40B4-BE49-F238E27FC236}">
                <a16:creationId xmlns:a16="http://schemas.microsoft.com/office/drawing/2014/main" id="{815F20DD-D0F9-42C5-8B97-F75E396D36AD}"/>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Chauviré-Geib | Universitätsklinikum Ulm | 04.09.2024/Berlin</a:t>
            </a:r>
          </a:p>
        </p:txBody>
      </p:sp>
      <p:sp>
        <p:nvSpPr>
          <p:cNvPr id="7" name="Textplatzhalter 3">
            <a:extLst>
              <a:ext uri="{FF2B5EF4-FFF2-40B4-BE49-F238E27FC236}">
                <a16:creationId xmlns:a16="http://schemas.microsoft.com/office/drawing/2014/main" id="{FC091374-311A-AFCA-BBBF-ADDEE37596AD}"/>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Ablauf</a:t>
            </a:r>
          </a:p>
        </p:txBody>
      </p:sp>
    </p:spTree>
    <p:extLst>
      <p:ext uri="{BB962C8B-B14F-4D97-AF65-F5344CB8AC3E}">
        <p14:creationId xmlns:p14="http://schemas.microsoft.com/office/powerpoint/2010/main" val="447877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2C3533B-34F1-44F1-84FA-24C69D088A6A}"/>
              </a:ext>
            </a:extLst>
          </p:cNvPr>
          <p:cNvSpPr>
            <a:spLocks noGrp="1"/>
          </p:cNvSpPr>
          <p:nvPr>
            <p:ph idx="1"/>
          </p:nvPr>
        </p:nvSpPr>
        <p:spPr>
          <a:xfrm>
            <a:off x="1134000" y="2144711"/>
            <a:ext cx="5970021" cy="3619985"/>
          </a:xfrm>
        </p:spPr>
        <p:txBody>
          <a:bodyPr>
            <a:noAutofit/>
          </a:bodyPr>
          <a:lstStyle/>
          <a:p>
            <a:pPr>
              <a:spcBef>
                <a:spcPts val="1800"/>
              </a:spcBef>
            </a:pPr>
            <a:r>
              <a:rPr lang="de-DE" sz="1800" dirty="0">
                <a:solidFill>
                  <a:schemeClr val="tx1">
                    <a:lumMod val="75000"/>
                    <a:lumOff val="25000"/>
                  </a:schemeClr>
                </a:solidFill>
              </a:rPr>
              <a:t>Bundesweite, kostenfreie und anonyme Anlaufstelle</a:t>
            </a:r>
          </a:p>
          <a:p>
            <a:pPr>
              <a:spcBef>
                <a:spcPts val="1800"/>
              </a:spcBef>
            </a:pPr>
            <a:r>
              <a:rPr lang="de-DE" sz="1800" dirty="0">
                <a:solidFill>
                  <a:schemeClr val="tx1">
                    <a:lumMod val="75000"/>
                    <a:lumOff val="25000"/>
                  </a:schemeClr>
                </a:solidFill>
              </a:rPr>
              <a:t>Gefördert durch die Unabhängige Beauftragte für Fragen des sexuellen Kindesmissbrauchs (UBSKM)</a:t>
            </a:r>
          </a:p>
          <a:p>
            <a:pPr>
              <a:spcBef>
                <a:spcPts val="1800"/>
              </a:spcBef>
            </a:pPr>
            <a:r>
              <a:rPr lang="de-DE" sz="1800" dirty="0">
                <a:solidFill>
                  <a:schemeClr val="tx1">
                    <a:lumMod val="75000"/>
                    <a:lumOff val="25000"/>
                  </a:schemeClr>
                </a:solidFill>
              </a:rPr>
              <a:t>Träger des Beratungsangebots ist N.I.N.A. e. V.</a:t>
            </a:r>
          </a:p>
          <a:p>
            <a:pPr>
              <a:spcBef>
                <a:spcPts val="1800"/>
              </a:spcBef>
            </a:pPr>
            <a:r>
              <a:rPr lang="de-DE" sz="1800" dirty="0">
                <a:solidFill>
                  <a:schemeClr val="tx1">
                    <a:lumMod val="75000"/>
                    <a:lumOff val="25000"/>
                  </a:schemeClr>
                </a:solidFill>
              </a:rPr>
              <a:t>Für Betroffene, Angehörige, Personen aus dem sozialen Umfeld von Kindern, Fachkräfte und Interessierte</a:t>
            </a:r>
          </a:p>
          <a:p>
            <a:pPr>
              <a:spcBef>
                <a:spcPts val="1800"/>
              </a:spcBef>
            </a:pPr>
            <a:r>
              <a:rPr lang="de-DE" sz="1800" dirty="0">
                <a:solidFill>
                  <a:schemeClr val="tx1">
                    <a:lumMod val="75000"/>
                    <a:lumOff val="25000"/>
                  </a:schemeClr>
                </a:solidFill>
              </a:rPr>
              <a:t>Psychologisch und pädagogisch ausgebildete</a:t>
            </a:r>
            <a:br>
              <a:rPr lang="de-DE" sz="1800" dirty="0">
                <a:solidFill>
                  <a:schemeClr val="tx1">
                    <a:lumMod val="75000"/>
                    <a:lumOff val="25000"/>
                  </a:schemeClr>
                </a:solidFill>
              </a:rPr>
            </a:br>
            <a:r>
              <a:rPr lang="de-DE" sz="1800" dirty="0">
                <a:solidFill>
                  <a:schemeClr val="tx1">
                    <a:lumMod val="75000"/>
                    <a:lumOff val="25000"/>
                  </a:schemeClr>
                </a:solidFill>
              </a:rPr>
              <a:t>Beratende mit langjähriger Erfahrung zum Thema</a:t>
            </a:r>
          </a:p>
          <a:p>
            <a:pPr>
              <a:spcBef>
                <a:spcPts val="1800"/>
              </a:spcBef>
            </a:pPr>
            <a:endParaRPr lang="de-DE" dirty="0">
              <a:solidFill>
                <a:schemeClr val="tx1">
                  <a:lumMod val="75000"/>
                  <a:lumOff val="25000"/>
                </a:schemeClr>
              </a:solidFill>
            </a:endParaRPr>
          </a:p>
          <a:p>
            <a:pPr algn="r">
              <a:spcBef>
                <a:spcPts val="1800"/>
              </a:spcBef>
            </a:pPr>
            <a:endParaRPr lang="de-DE" dirty="0">
              <a:solidFill>
                <a:schemeClr val="tx1">
                  <a:lumMod val="75000"/>
                  <a:lumOff val="25000"/>
                </a:schemeClr>
              </a:solidFill>
            </a:endParaRPr>
          </a:p>
          <a:p>
            <a:pPr>
              <a:spcBef>
                <a:spcPts val="1800"/>
              </a:spcBef>
            </a:pPr>
            <a:endParaRPr lang="de-DE" dirty="0">
              <a:solidFill>
                <a:schemeClr val="tx1">
                  <a:lumMod val="75000"/>
                  <a:lumOff val="25000"/>
                </a:schemeClr>
              </a:solidFill>
            </a:endParaRPr>
          </a:p>
          <a:p>
            <a:pPr>
              <a:spcBef>
                <a:spcPts val="1800"/>
              </a:spcBef>
            </a:pPr>
            <a:endParaRPr lang="de-DE" dirty="0">
              <a:solidFill>
                <a:schemeClr val="tx1">
                  <a:lumMod val="75000"/>
                  <a:lumOff val="25000"/>
                </a:schemeClr>
              </a:solidFill>
            </a:endParaRPr>
          </a:p>
          <a:p>
            <a:pPr>
              <a:spcBef>
                <a:spcPts val="1800"/>
              </a:spcBef>
            </a:pPr>
            <a:endParaRPr lang="de-DE" dirty="0">
              <a:solidFill>
                <a:schemeClr val="tx1">
                  <a:lumMod val="75000"/>
                  <a:lumOff val="25000"/>
                </a:schemeClr>
              </a:solidFill>
            </a:endParaRPr>
          </a:p>
          <a:p>
            <a:pPr>
              <a:spcBef>
                <a:spcPts val="1800"/>
              </a:spcBef>
            </a:pPr>
            <a:endParaRPr lang="de-DE" dirty="0"/>
          </a:p>
        </p:txBody>
      </p:sp>
      <p:sp>
        <p:nvSpPr>
          <p:cNvPr id="9" name="AutoShape 3">
            <a:extLst>
              <a:ext uri="{FF2B5EF4-FFF2-40B4-BE49-F238E27FC236}">
                <a16:creationId xmlns:a16="http://schemas.microsoft.com/office/drawing/2014/main" id="{0C6BD5E0-FDB0-4B36-AE17-DA7EBE8B703C}"/>
              </a:ext>
            </a:extLst>
          </p:cNvPr>
          <p:cNvSpPr>
            <a:spLocks noChangeAspect="1" noChangeArrowheads="1" noTextEdit="1"/>
          </p:cNvSpPr>
          <p:nvPr/>
        </p:nvSpPr>
        <p:spPr bwMode="auto">
          <a:xfrm>
            <a:off x="1666654" y="3638436"/>
            <a:ext cx="4977931" cy="166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de-DE" sz="1350" dirty="0"/>
          </a:p>
        </p:txBody>
      </p:sp>
      <p:pic>
        <p:nvPicPr>
          <p:cNvPr id="8" name="Grafik 7">
            <a:extLst>
              <a:ext uri="{FF2B5EF4-FFF2-40B4-BE49-F238E27FC236}">
                <a16:creationId xmlns:a16="http://schemas.microsoft.com/office/drawing/2014/main" id="{AE87CA69-7AE2-48BC-B5B8-2A3EA5C8D576}"/>
              </a:ext>
            </a:extLst>
          </p:cNvPr>
          <p:cNvPicPr>
            <a:picLocks noChangeAspect="1"/>
          </p:cNvPicPr>
          <p:nvPr/>
        </p:nvPicPr>
        <p:blipFill rotWithShape="1">
          <a:blip r:embed="rId3"/>
          <a:srcRect l="8215" t="3676" r="5222" b="4854"/>
          <a:stretch/>
        </p:blipFill>
        <p:spPr>
          <a:xfrm>
            <a:off x="7105611" y="2901966"/>
            <a:ext cx="1668158" cy="868886"/>
          </a:xfrm>
          <a:prstGeom prst="rect">
            <a:avLst/>
          </a:prstGeom>
        </p:spPr>
      </p:pic>
      <p:pic>
        <p:nvPicPr>
          <p:cNvPr id="11" name="Grafik 10">
            <a:extLst>
              <a:ext uri="{FF2B5EF4-FFF2-40B4-BE49-F238E27FC236}">
                <a16:creationId xmlns:a16="http://schemas.microsoft.com/office/drawing/2014/main" id="{85BF033F-92C3-45AE-8F02-BB8A8AE71E87}"/>
              </a:ext>
            </a:extLst>
          </p:cNvPr>
          <p:cNvPicPr>
            <a:picLocks noChangeAspect="1"/>
          </p:cNvPicPr>
          <p:nvPr/>
        </p:nvPicPr>
        <p:blipFill>
          <a:blip r:embed="rId4"/>
          <a:stretch>
            <a:fillRect/>
          </a:stretch>
        </p:blipFill>
        <p:spPr>
          <a:xfrm>
            <a:off x="7177239" y="2084815"/>
            <a:ext cx="1616454" cy="795549"/>
          </a:xfrm>
          <a:prstGeom prst="rect">
            <a:avLst/>
          </a:prstGeom>
        </p:spPr>
      </p:pic>
      <p:sp>
        <p:nvSpPr>
          <p:cNvPr id="12" name="Ovale Legende 5">
            <a:extLst>
              <a:ext uri="{FF2B5EF4-FFF2-40B4-BE49-F238E27FC236}">
                <a16:creationId xmlns:a16="http://schemas.microsoft.com/office/drawing/2014/main" id="{2EEA32E4-9350-46C0-B319-4B4915E63B1A}"/>
              </a:ext>
            </a:extLst>
          </p:cNvPr>
          <p:cNvSpPr/>
          <p:nvPr/>
        </p:nvSpPr>
        <p:spPr>
          <a:xfrm>
            <a:off x="5900403" y="4737887"/>
            <a:ext cx="3472543" cy="2006326"/>
          </a:xfrm>
          <a:prstGeom prst="wedgeEllipseCallout">
            <a:avLst>
              <a:gd name="adj1" fmla="val -58333"/>
              <a:gd name="adj2" fmla="val 2867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i="1" dirty="0">
                <a:solidFill>
                  <a:schemeClr val="tx1"/>
                </a:solidFill>
                <a:latin typeface="Corbel Light" panose="020B0303020204020204" pitchFamily="34" charset="0"/>
              </a:rPr>
              <a:t>"</a:t>
            </a:r>
            <a:r>
              <a:rPr lang="de-DE" sz="1600" i="1" dirty="0">
                <a:solidFill>
                  <a:schemeClr val="tx1"/>
                </a:solidFill>
                <a:latin typeface="Corbel Light" panose="020B0303020204020204" pitchFamily="34" charset="0"/>
              </a:rPr>
              <a:t>Alleine, dass Sie […] mir hier am Telefon glauben und mich bestätigen, in dem was ich erlebt habe, hat mir schon sehr gut getan.“</a:t>
            </a:r>
          </a:p>
          <a:p>
            <a:pPr algn="ctr"/>
            <a:r>
              <a:rPr lang="de-DE" sz="1200" dirty="0">
                <a:solidFill>
                  <a:schemeClr val="tx1"/>
                </a:solidFill>
                <a:latin typeface="Corbel Light" panose="020B0303020204020204" pitchFamily="34" charset="0"/>
              </a:rPr>
              <a:t>Betroffener, 66 Jahre</a:t>
            </a:r>
          </a:p>
        </p:txBody>
      </p:sp>
      <p:sp>
        <p:nvSpPr>
          <p:cNvPr id="7" name="Textplatzhalter 3">
            <a:extLst>
              <a:ext uri="{FF2B5EF4-FFF2-40B4-BE49-F238E27FC236}">
                <a16:creationId xmlns:a16="http://schemas.microsoft.com/office/drawing/2014/main" id="{9B65658B-74EF-7D2B-0135-7235705498E5}"/>
              </a:ext>
            </a:extLst>
          </p:cNvPr>
          <p:cNvSpPr txBox="1">
            <a:spLocks/>
          </p:cNvSpPr>
          <p:nvPr/>
        </p:nvSpPr>
        <p:spPr>
          <a:xfrm>
            <a:off x="359586" y="729968"/>
            <a:ext cx="6736365"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Hilfe-Telefon Sexueller Missbrauch</a:t>
            </a:r>
          </a:p>
        </p:txBody>
      </p:sp>
      <p:sp>
        <p:nvSpPr>
          <p:cNvPr id="10" name="Inhaltsplatzhalter 1">
            <a:extLst>
              <a:ext uri="{FF2B5EF4-FFF2-40B4-BE49-F238E27FC236}">
                <a16:creationId xmlns:a16="http://schemas.microsoft.com/office/drawing/2014/main" id="{B0941DB2-5643-FF5E-6CEF-1F482F7DB553}"/>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fr-FR" sz="1800" b="1" dirty="0" err="1">
                <a:solidFill>
                  <a:schemeClr val="accent2"/>
                </a:solidFill>
              </a:rPr>
              <a:t>Was</a:t>
            </a:r>
            <a:r>
              <a:rPr lang="fr-FR" sz="1800" b="1" dirty="0">
                <a:solidFill>
                  <a:schemeClr val="accent2"/>
                </a:solidFill>
              </a:rPr>
              <a:t> </a:t>
            </a:r>
            <a:r>
              <a:rPr lang="fr-FR" sz="1800" b="1" dirty="0" err="1">
                <a:solidFill>
                  <a:schemeClr val="accent2"/>
                </a:solidFill>
              </a:rPr>
              <a:t>ist</a:t>
            </a:r>
            <a:r>
              <a:rPr lang="fr-FR" sz="1800" b="1" dirty="0">
                <a:solidFill>
                  <a:schemeClr val="accent2"/>
                </a:solidFill>
              </a:rPr>
              <a:t> </a:t>
            </a:r>
            <a:r>
              <a:rPr lang="fr-FR" sz="1800" b="1" dirty="0" err="1">
                <a:solidFill>
                  <a:schemeClr val="accent2"/>
                </a:solidFill>
              </a:rPr>
              <a:t>das</a:t>
            </a:r>
            <a:r>
              <a:rPr lang="fr-FR" sz="1800" b="1" dirty="0">
                <a:solidFill>
                  <a:schemeClr val="accent2"/>
                </a:solidFill>
              </a:rPr>
              <a:t> Hilfe-Telefon?</a:t>
            </a:r>
            <a:endParaRPr lang="de-DE" sz="1800" dirty="0">
              <a:solidFill>
                <a:schemeClr val="accent2"/>
              </a:solidFill>
            </a:endParaRPr>
          </a:p>
        </p:txBody>
      </p:sp>
      <p:sp>
        <p:nvSpPr>
          <p:cNvPr id="15" name="Fußzeilenplatzhalter 2">
            <a:extLst>
              <a:ext uri="{FF2B5EF4-FFF2-40B4-BE49-F238E27FC236}">
                <a16:creationId xmlns:a16="http://schemas.microsoft.com/office/drawing/2014/main" id="{67FD97D1-5518-74C8-ACDD-C2C4B8C61F9F}"/>
              </a:ext>
            </a:extLst>
          </p:cNvPr>
          <p:cNvSpPr>
            <a:spLocks noGrp="1"/>
          </p:cNvSpPr>
          <p:nvPr>
            <p:ph type="ftr" sz="quarter" idx="11"/>
          </p:nvPr>
        </p:nvSpPr>
        <p:spPr>
          <a:xfrm>
            <a:off x="350999" y="6498000"/>
            <a:ext cx="6345000" cy="230878"/>
          </a:xfrm>
        </p:spPr>
        <p:txBody>
          <a:bodyPr/>
          <a:lstStyle/>
          <a:p>
            <a:r>
              <a:rPr lang="de-DE" dirty="0">
                <a:solidFill>
                  <a:schemeClr val="accent2"/>
                </a:solidFill>
              </a:rPr>
              <a:t>Doppeltes Risiko? Vernachlässigung und sexualisierte Gewalt in Kindheit und Jugend | Jelena Gerke &amp; Katrin </a:t>
            </a:r>
            <a:r>
              <a:rPr lang="de-DE" dirty="0" err="1">
                <a:solidFill>
                  <a:schemeClr val="accent2"/>
                </a:solidFill>
              </a:rPr>
              <a:t>Chauviré</a:t>
            </a:r>
            <a:r>
              <a:rPr lang="de-DE" dirty="0">
                <a:solidFill>
                  <a:schemeClr val="accent2"/>
                </a:solidFill>
              </a:rPr>
              <a:t>-Geib | Universitätsklinikum Ulm | 04.09.2024/Berlin</a:t>
            </a:r>
          </a:p>
        </p:txBody>
      </p:sp>
      <p:pic>
        <p:nvPicPr>
          <p:cNvPr id="4" name="Grafik 3">
            <a:extLst>
              <a:ext uri="{FF2B5EF4-FFF2-40B4-BE49-F238E27FC236}">
                <a16:creationId xmlns:a16="http://schemas.microsoft.com/office/drawing/2014/main" id="{1EA4E257-A8A5-4667-B269-56C15510044B}"/>
              </a:ext>
            </a:extLst>
          </p:cNvPr>
          <p:cNvPicPr>
            <a:picLocks noChangeAspect="1"/>
          </p:cNvPicPr>
          <p:nvPr/>
        </p:nvPicPr>
        <p:blipFill>
          <a:blip r:embed="rId5"/>
          <a:stretch>
            <a:fillRect/>
          </a:stretch>
        </p:blipFill>
        <p:spPr>
          <a:xfrm>
            <a:off x="6975456" y="3792454"/>
            <a:ext cx="2048049" cy="923830"/>
          </a:xfrm>
          <a:prstGeom prst="rect">
            <a:avLst/>
          </a:prstGeom>
        </p:spPr>
      </p:pic>
    </p:spTree>
    <p:extLst>
      <p:ext uri="{BB962C8B-B14F-4D97-AF65-F5344CB8AC3E}">
        <p14:creationId xmlns:p14="http://schemas.microsoft.com/office/powerpoint/2010/main" val="237122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hteck 58">
            <a:extLst>
              <a:ext uri="{FF2B5EF4-FFF2-40B4-BE49-F238E27FC236}">
                <a16:creationId xmlns:a16="http://schemas.microsoft.com/office/drawing/2014/main" id="{9708F401-A3AB-47E7-B218-89F293601102}"/>
              </a:ext>
            </a:extLst>
          </p:cNvPr>
          <p:cNvSpPr/>
          <p:nvPr/>
        </p:nvSpPr>
        <p:spPr>
          <a:xfrm>
            <a:off x="4468507" y="1962494"/>
            <a:ext cx="3411950" cy="356236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latin typeface="Corbel" charset="0"/>
              <a:ea typeface="Corbel" charset="0"/>
              <a:cs typeface="Corbel" charset="0"/>
            </a:endParaRPr>
          </a:p>
        </p:txBody>
      </p:sp>
      <p:sp>
        <p:nvSpPr>
          <p:cNvPr id="60" name="Rechteck 59">
            <a:extLst>
              <a:ext uri="{FF2B5EF4-FFF2-40B4-BE49-F238E27FC236}">
                <a16:creationId xmlns:a16="http://schemas.microsoft.com/office/drawing/2014/main" id="{56AA6949-0935-45F4-B0F5-36E398242C92}"/>
              </a:ext>
            </a:extLst>
          </p:cNvPr>
          <p:cNvSpPr/>
          <p:nvPr/>
        </p:nvSpPr>
        <p:spPr>
          <a:xfrm>
            <a:off x="1360847" y="1962603"/>
            <a:ext cx="3104069" cy="35623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latin typeface="Corbel" charset="0"/>
              <a:ea typeface="Corbel" charset="0"/>
              <a:cs typeface="Corbel" charset="0"/>
            </a:endParaRPr>
          </a:p>
        </p:txBody>
      </p:sp>
      <p:grpSp>
        <p:nvGrpSpPr>
          <p:cNvPr id="61" name="Gruppieren 60">
            <a:extLst>
              <a:ext uri="{FF2B5EF4-FFF2-40B4-BE49-F238E27FC236}">
                <a16:creationId xmlns:a16="http://schemas.microsoft.com/office/drawing/2014/main" id="{440F03A1-7DCA-4D42-A759-21E228587BEC}"/>
              </a:ext>
            </a:extLst>
          </p:cNvPr>
          <p:cNvGrpSpPr/>
          <p:nvPr/>
        </p:nvGrpSpPr>
        <p:grpSpPr>
          <a:xfrm>
            <a:off x="1530342" y="2907970"/>
            <a:ext cx="1148008" cy="276815"/>
            <a:chOff x="2699792" y="4914328"/>
            <a:chExt cx="5238996" cy="1755032"/>
          </a:xfrm>
        </p:grpSpPr>
        <p:sp>
          <p:nvSpPr>
            <p:cNvPr id="62" name="Rechteck 61">
              <a:extLst>
                <a:ext uri="{FF2B5EF4-FFF2-40B4-BE49-F238E27FC236}">
                  <a16:creationId xmlns:a16="http://schemas.microsoft.com/office/drawing/2014/main" id="{533430F1-5A75-486F-8D51-A8B52C53C89D}"/>
                </a:ext>
              </a:extLst>
            </p:cNvPr>
            <p:cNvSpPr/>
            <p:nvPr/>
          </p:nvSpPr>
          <p:spPr>
            <a:xfrm>
              <a:off x="2699792" y="4914328"/>
              <a:ext cx="5238996" cy="17550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63" name="Picture 8">
              <a:extLst>
                <a:ext uri="{FF2B5EF4-FFF2-40B4-BE49-F238E27FC236}">
                  <a16:creationId xmlns:a16="http://schemas.microsoft.com/office/drawing/2014/main" id="{6966BF1C-5FC9-44DE-B41C-94A18F6AF650}"/>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71553" y="5361783"/>
              <a:ext cx="4934242" cy="1203065"/>
            </a:xfrm>
            <a:prstGeom prst="rect">
              <a:avLst/>
            </a:prstGeom>
            <a:noFill/>
            <a:ln w="9525">
              <a:noFill/>
              <a:miter lim="800000"/>
              <a:headEnd/>
              <a:tailEnd/>
            </a:ln>
          </p:spPr>
        </p:pic>
        <p:pic>
          <p:nvPicPr>
            <p:cNvPr id="64" name="Picture 9">
              <a:extLst>
                <a:ext uri="{FF2B5EF4-FFF2-40B4-BE49-F238E27FC236}">
                  <a16:creationId xmlns:a16="http://schemas.microsoft.com/office/drawing/2014/main" id="{C7692692-1EB0-46D1-AA56-9907FD56DB99}"/>
                </a:ext>
              </a:extLst>
            </p:cNvPr>
            <p:cNvPicPr>
              <a:picLocks noChangeAspect="1" noChangeArrowheads="1"/>
            </p:cNvPicPr>
            <p:nvPr/>
          </p:nvPicPr>
          <p:blipFill>
            <a:blip r:embed="rId4" cstate="print"/>
            <a:srcRect/>
            <a:stretch>
              <a:fillRect/>
            </a:stretch>
          </p:blipFill>
          <p:spPr bwMode="auto">
            <a:xfrm>
              <a:off x="2898228" y="4917758"/>
              <a:ext cx="3168352" cy="388244"/>
            </a:xfrm>
            <a:prstGeom prst="rect">
              <a:avLst/>
            </a:prstGeom>
            <a:noFill/>
            <a:ln w="9525">
              <a:noFill/>
              <a:miter lim="800000"/>
              <a:headEnd/>
              <a:tailEnd/>
            </a:ln>
          </p:spPr>
        </p:pic>
      </p:grpSp>
      <p:cxnSp>
        <p:nvCxnSpPr>
          <p:cNvPr id="66" name="Gerade Verbindung mit Pfeil 65">
            <a:extLst>
              <a:ext uri="{FF2B5EF4-FFF2-40B4-BE49-F238E27FC236}">
                <a16:creationId xmlns:a16="http://schemas.microsoft.com/office/drawing/2014/main" id="{9159041C-AB64-4D8C-940C-EB03D5DB145E}"/>
              </a:ext>
            </a:extLst>
          </p:cNvPr>
          <p:cNvCxnSpPr/>
          <p:nvPr/>
        </p:nvCxnSpPr>
        <p:spPr>
          <a:xfrm flipV="1">
            <a:off x="1449110" y="5521279"/>
            <a:ext cx="6322440" cy="3685"/>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7" name="Gruppieren 66">
            <a:extLst>
              <a:ext uri="{FF2B5EF4-FFF2-40B4-BE49-F238E27FC236}">
                <a16:creationId xmlns:a16="http://schemas.microsoft.com/office/drawing/2014/main" id="{E128E6D8-EF34-4C3C-8722-EF3E7F7B3AC1}"/>
              </a:ext>
            </a:extLst>
          </p:cNvPr>
          <p:cNvGrpSpPr/>
          <p:nvPr/>
        </p:nvGrpSpPr>
        <p:grpSpPr>
          <a:xfrm>
            <a:off x="1627239" y="2060599"/>
            <a:ext cx="1131610" cy="518833"/>
            <a:chOff x="302961" y="908720"/>
            <a:chExt cx="4082996" cy="2304256"/>
          </a:xfrm>
        </p:grpSpPr>
        <p:pic>
          <p:nvPicPr>
            <p:cNvPr id="68" name="Picture 5">
              <a:extLst>
                <a:ext uri="{FF2B5EF4-FFF2-40B4-BE49-F238E27FC236}">
                  <a16:creationId xmlns:a16="http://schemas.microsoft.com/office/drawing/2014/main" id="{003BC8EB-7F4A-4982-A22B-E90588D7EBB4}"/>
                </a:ext>
              </a:extLst>
            </p:cNvPr>
            <p:cNvPicPr>
              <a:picLocks noChangeAspect="1" noChangeArrowheads="1"/>
            </p:cNvPicPr>
            <p:nvPr/>
          </p:nvPicPr>
          <p:blipFill>
            <a:blip r:embed="rId5" cstate="print"/>
            <a:srcRect/>
            <a:stretch>
              <a:fillRect/>
            </a:stretch>
          </p:blipFill>
          <p:spPr bwMode="auto">
            <a:xfrm>
              <a:off x="394648" y="1404735"/>
              <a:ext cx="3991308" cy="1719439"/>
            </a:xfrm>
            <a:prstGeom prst="rect">
              <a:avLst/>
            </a:prstGeom>
            <a:noFill/>
            <a:ln w="9525">
              <a:noFill/>
              <a:miter lim="800000"/>
              <a:headEnd/>
              <a:tailEnd/>
            </a:ln>
          </p:spPr>
        </p:pic>
        <p:pic>
          <p:nvPicPr>
            <p:cNvPr id="69" name="Picture 4">
              <a:extLst>
                <a:ext uri="{FF2B5EF4-FFF2-40B4-BE49-F238E27FC236}">
                  <a16:creationId xmlns:a16="http://schemas.microsoft.com/office/drawing/2014/main" id="{C3A620E5-B7A1-420A-A6C6-02476C256C2C}"/>
                </a:ext>
              </a:extLst>
            </p:cNvPr>
            <p:cNvPicPr>
              <a:picLocks noChangeAspect="1" noChangeArrowheads="1"/>
            </p:cNvPicPr>
            <p:nvPr/>
          </p:nvPicPr>
          <p:blipFill>
            <a:blip r:embed="rId6" cstate="print"/>
            <a:srcRect/>
            <a:stretch>
              <a:fillRect/>
            </a:stretch>
          </p:blipFill>
          <p:spPr bwMode="auto">
            <a:xfrm>
              <a:off x="302961" y="1079024"/>
              <a:ext cx="2396831" cy="455264"/>
            </a:xfrm>
            <a:prstGeom prst="rect">
              <a:avLst/>
            </a:prstGeom>
            <a:noFill/>
            <a:ln w="9525">
              <a:noFill/>
              <a:miter lim="800000"/>
              <a:headEnd/>
              <a:tailEnd/>
            </a:ln>
          </p:spPr>
        </p:pic>
        <p:sp>
          <p:nvSpPr>
            <p:cNvPr id="70" name="Rechteck 69">
              <a:extLst>
                <a:ext uri="{FF2B5EF4-FFF2-40B4-BE49-F238E27FC236}">
                  <a16:creationId xmlns:a16="http://schemas.microsoft.com/office/drawing/2014/main" id="{71BEFCC8-A9EA-4FCC-9F77-0BB71B270C44}"/>
                </a:ext>
              </a:extLst>
            </p:cNvPr>
            <p:cNvSpPr/>
            <p:nvPr/>
          </p:nvSpPr>
          <p:spPr>
            <a:xfrm>
              <a:off x="302961" y="908720"/>
              <a:ext cx="4082996" cy="23042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pic>
        <p:nvPicPr>
          <p:cNvPr id="71" name="Picture 2" descr="C:\Users\Miriam\Dropbox\Diss\Vortrag\Canisius.jpg">
            <a:extLst>
              <a:ext uri="{FF2B5EF4-FFF2-40B4-BE49-F238E27FC236}">
                <a16:creationId xmlns:a16="http://schemas.microsoft.com/office/drawing/2014/main" id="{3B2BBF25-4726-4EF9-96E4-8A29ACEFA15C}"/>
              </a:ext>
            </a:extLst>
          </p:cNvPr>
          <p:cNvPicPr>
            <a:picLocks noChangeAspect="1" noChangeArrowheads="1"/>
          </p:cNvPicPr>
          <p:nvPr/>
        </p:nvPicPr>
        <p:blipFill>
          <a:blip r:embed="rId7" cstate="print"/>
          <a:srcRect/>
          <a:stretch>
            <a:fillRect/>
          </a:stretch>
        </p:blipFill>
        <p:spPr bwMode="auto">
          <a:xfrm>
            <a:off x="2321670" y="2389635"/>
            <a:ext cx="713360" cy="401048"/>
          </a:xfrm>
          <a:prstGeom prst="rect">
            <a:avLst/>
          </a:prstGeom>
          <a:noFill/>
        </p:spPr>
      </p:pic>
      <p:pic>
        <p:nvPicPr>
          <p:cNvPr id="72" name="Picture 6" descr="C:\Users\Miriam\Dropbox\Diss\Vortrag\odenwald.jpg">
            <a:extLst>
              <a:ext uri="{FF2B5EF4-FFF2-40B4-BE49-F238E27FC236}">
                <a16:creationId xmlns:a16="http://schemas.microsoft.com/office/drawing/2014/main" id="{D9A5D36D-1CE4-4F8E-A7C6-FEC6A64E2019}"/>
              </a:ext>
            </a:extLst>
          </p:cNvPr>
          <p:cNvPicPr>
            <a:picLocks noChangeAspect="1" noChangeArrowheads="1"/>
          </p:cNvPicPr>
          <p:nvPr/>
        </p:nvPicPr>
        <p:blipFill>
          <a:blip r:embed="rId8" cstate="print"/>
          <a:srcRect/>
          <a:stretch>
            <a:fillRect/>
          </a:stretch>
        </p:blipFill>
        <p:spPr bwMode="auto">
          <a:xfrm>
            <a:off x="1585007" y="2508344"/>
            <a:ext cx="642490" cy="369621"/>
          </a:xfrm>
          <a:prstGeom prst="rect">
            <a:avLst/>
          </a:prstGeom>
          <a:noFill/>
        </p:spPr>
      </p:pic>
      <p:pic>
        <p:nvPicPr>
          <p:cNvPr id="73" name="Grafik 72">
            <a:extLst>
              <a:ext uri="{FF2B5EF4-FFF2-40B4-BE49-F238E27FC236}">
                <a16:creationId xmlns:a16="http://schemas.microsoft.com/office/drawing/2014/main" id="{7DEB81B9-D104-4C54-93D6-CF65617EB6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28354" y="3315564"/>
            <a:ext cx="783305" cy="783305"/>
          </a:xfrm>
          <a:prstGeom prst="rect">
            <a:avLst/>
          </a:prstGeom>
        </p:spPr>
      </p:pic>
      <p:pic>
        <p:nvPicPr>
          <p:cNvPr id="74" name="Grafik 73">
            <a:extLst>
              <a:ext uri="{FF2B5EF4-FFF2-40B4-BE49-F238E27FC236}">
                <a16:creationId xmlns:a16="http://schemas.microsoft.com/office/drawing/2014/main" id="{F74A950A-2DBB-4CD7-82F7-1E9524FB8ED4}"/>
              </a:ext>
            </a:extLst>
          </p:cNvPr>
          <p:cNvPicPr>
            <a:picLocks noChangeAspect="1"/>
          </p:cNvPicPr>
          <p:nvPr/>
        </p:nvPicPr>
        <p:blipFill>
          <a:blip r:embed="rId10">
            <a:duotone>
              <a:schemeClr val="accent4">
                <a:shade val="45000"/>
                <a:satMod val="135000"/>
              </a:schemeClr>
              <a:prstClr val="white"/>
            </a:duotone>
          </a:blip>
          <a:stretch>
            <a:fillRect/>
          </a:stretch>
        </p:blipFill>
        <p:spPr>
          <a:xfrm>
            <a:off x="2172526" y="4820008"/>
            <a:ext cx="607856" cy="410303"/>
          </a:xfrm>
          <a:prstGeom prst="rect">
            <a:avLst/>
          </a:prstGeom>
        </p:spPr>
      </p:pic>
      <p:pic>
        <p:nvPicPr>
          <p:cNvPr id="75" name="Grafik 74">
            <a:extLst>
              <a:ext uri="{FF2B5EF4-FFF2-40B4-BE49-F238E27FC236}">
                <a16:creationId xmlns:a16="http://schemas.microsoft.com/office/drawing/2014/main" id="{657A5128-1179-4C7F-B470-BF8BACBBBD5E}"/>
              </a:ext>
            </a:extLst>
          </p:cNvPr>
          <p:cNvPicPr>
            <a:picLocks noChangeAspect="1"/>
          </p:cNvPicPr>
          <p:nvPr/>
        </p:nvPicPr>
        <p:blipFill>
          <a:blip r:embed="rId11">
            <a:duotone>
              <a:schemeClr val="accent4">
                <a:shade val="45000"/>
                <a:satMod val="135000"/>
              </a:schemeClr>
              <a:prstClr val="white"/>
            </a:duotone>
          </a:blip>
          <a:stretch>
            <a:fillRect/>
          </a:stretch>
        </p:blipFill>
        <p:spPr>
          <a:xfrm>
            <a:off x="1604945" y="4843898"/>
            <a:ext cx="409661" cy="410303"/>
          </a:xfrm>
          <a:prstGeom prst="rect">
            <a:avLst/>
          </a:prstGeom>
        </p:spPr>
      </p:pic>
      <p:pic>
        <p:nvPicPr>
          <p:cNvPr id="76" name="Grafik 75">
            <a:extLst>
              <a:ext uri="{FF2B5EF4-FFF2-40B4-BE49-F238E27FC236}">
                <a16:creationId xmlns:a16="http://schemas.microsoft.com/office/drawing/2014/main" id="{8BF866FA-90EC-463F-8820-DDDF40413ED6}"/>
              </a:ext>
            </a:extLst>
          </p:cNvPr>
          <p:cNvPicPr>
            <a:picLocks noChangeAspect="1"/>
          </p:cNvPicPr>
          <p:nvPr/>
        </p:nvPicPr>
        <p:blipFill rotWithShape="1">
          <a:blip r:embed="rId12">
            <a:clrChange>
              <a:clrFrom>
                <a:srgbClr val="FFFFFF"/>
              </a:clrFrom>
              <a:clrTo>
                <a:srgbClr val="FFFFFF">
                  <a:alpha val="0"/>
                </a:srgbClr>
              </a:clrTo>
            </a:clrChange>
          </a:blip>
          <a:srcRect l="7481" t="12503" r="11631" b="19022"/>
          <a:stretch/>
        </p:blipFill>
        <p:spPr>
          <a:xfrm>
            <a:off x="1418067" y="4134486"/>
            <a:ext cx="1025870" cy="418447"/>
          </a:xfrm>
          <a:prstGeom prst="rect">
            <a:avLst/>
          </a:prstGeom>
        </p:spPr>
      </p:pic>
      <p:pic>
        <p:nvPicPr>
          <p:cNvPr id="77" name="Grafik 76">
            <a:extLst>
              <a:ext uri="{FF2B5EF4-FFF2-40B4-BE49-F238E27FC236}">
                <a16:creationId xmlns:a16="http://schemas.microsoft.com/office/drawing/2014/main" id="{81C18696-5209-4C80-BE8A-E723B02B35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54454" y="3688450"/>
            <a:ext cx="739089" cy="739089"/>
          </a:xfrm>
          <a:prstGeom prst="rect">
            <a:avLst/>
          </a:prstGeom>
        </p:spPr>
      </p:pic>
      <p:pic>
        <p:nvPicPr>
          <p:cNvPr id="78" name="Grafik 77">
            <a:extLst>
              <a:ext uri="{FF2B5EF4-FFF2-40B4-BE49-F238E27FC236}">
                <a16:creationId xmlns:a16="http://schemas.microsoft.com/office/drawing/2014/main" id="{0BA44E4F-593F-4D5E-8C7D-DC4A4F1098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89412" y="2738732"/>
            <a:ext cx="910508" cy="625975"/>
          </a:xfrm>
          <a:prstGeom prst="rect">
            <a:avLst/>
          </a:prstGeom>
        </p:spPr>
      </p:pic>
      <p:cxnSp>
        <p:nvCxnSpPr>
          <p:cNvPr id="79" name="Gerade Verbindung mit Pfeil 78">
            <a:extLst>
              <a:ext uri="{FF2B5EF4-FFF2-40B4-BE49-F238E27FC236}">
                <a16:creationId xmlns:a16="http://schemas.microsoft.com/office/drawing/2014/main" id="{63502BC9-D3FE-410E-A2CC-6E53A7F6F0B2}"/>
              </a:ext>
            </a:extLst>
          </p:cNvPr>
          <p:cNvCxnSpPr/>
          <p:nvPr/>
        </p:nvCxnSpPr>
        <p:spPr>
          <a:xfrm flipV="1">
            <a:off x="2537343" y="4469725"/>
            <a:ext cx="168611" cy="203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Gerade Verbindung mit Pfeil 79">
            <a:extLst>
              <a:ext uri="{FF2B5EF4-FFF2-40B4-BE49-F238E27FC236}">
                <a16:creationId xmlns:a16="http://schemas.microsoft.com/office/drawing/2014/main" id="{7D7917FF-93FA-454C-A4EE-64086A940F64}"/>
              </a:ext>
            </a:extLst>
          </p:cNvPr>
          <p:cNvCxnSpPr/>
          <p:nvPr/>
        </p:nvCxnSpPr>
        <p:spPr>
          <a:xfrm flipV="1">
            <a:off x="3022842" y="3449861"/>
            <a:ext cx="168611" cy="203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1" name="Grafik 80">
            <a:extLst>
              <a:ext uri="{FF2B5EF4-FFF2-40B4-BE49-F238E27FC236}">
                <a16:creationId xmlns:a16="http://schemas.microsoft.com/office/drawing/2014/main" id="{561B19F4-9696-4BAE-BB18-58E304D897AA}"/>
              </a:ext>
            </a:extLst>
          </p:cNvPr>
          <p:cNvPicPr>
            <a:picLocks noChangeAspect="1"/>
          </p:cNvPicPr>
          <p:nvPr/>
        </p:nvPicPr>
        <p:blipFill>
          <a:blip r:embed="rId15"/>
          <a:stretch>
            <a:fillRect/>
          </a:stretch>
        </p:blipFill>
        <p:spPr>
          <a:xfrm>
            <a:off x="3359797" y="3958394"/>
            <a:ext cx="710082" cy="1002816"/>
          </a:xfrm>
          <a:prstGeom prst="rect">
            <a:avLst/>
          </a:prstGeom>
        </p:spPr>
      </p:pic>
      <p:pic>
        <p:nvPicPr>
          <p:cNvPr id="82" name="Picture 4" descr="http://www.beltz.de/fileadmin/beltz/products/9783779922643.jpg">
            <a:extLst>
              <a:ext uri="{FF2B5EF4-FFF2-40B4-BE49-F238E27FC236}">
                <a16:creationId xmlns:a16="http://schemas.microsoft.com/office/drawing/2014/main" id="{C6F9C486-028B-4C1E-B486-8B508A6DC00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61925" y="4188589"/>
            <a:ext cx="561203" cy="8618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3" name="Grafik 82">
            <a:extLst>
              <a:ext uri="{FF2B5EF4-FFF2-40B4-BE49-F238E27FC236}">
                <a16:creationId xmlns:a16="http://schemas.microsoft.com/office/drawing/2014/main" id="{8AE34372-E65F-4442-A223-16AE233E0499}"/>
              </a:ext>
            </a:extLst>
          </p:cNvPr>
          <p:cNvPicPr>
            <a:picLocks noChangeAspect="1"/>
          </p:cNvPicPr>
          <p:nvPr/>
        </p:nvPicPr>
        <p:blipFill>
          <a:blip r:embed="rId17"/>
          <a:stretch>
            <a:fillRect/>
          </a:stretch>
        </p:blipFill>
        <p:spPr>
          <a:xfrm>
            <a:off x="3295182" y="4764994"/>
            <a:ext cx="887166" cy="648671"/>
          </a:xfrm>
          <a:prstGeom prst="rect">
            <a:avLst/>
          </a:prstGeom>
        </p:spPr>
      </p:pic>
      <p:grpSp>
        <p:nvGrpSpPr>
          <p:cNvPr id="84" name="Gruppieren 83">
            <a:extLst>
              <a:ext uri="{FF2B5EF4-FFF2-40B4-BE49-F238E27FC236}">
                <a16:creationId xmlns:a16="http://schemas.microsoft.com/office/drawing/2014/main" id="{84614C6C-3442-42C3-BA24-EE8F0877575C}"/>
              </a:ext>
            </a:extLst>
          </p:cNvPr>
          <p:cNvGrpSpPr/>
          <p:nvPr/>
        </p:nvGrpSpPr>
        <p:grpSpPr>
          <a:xfrm>
            <a:off x="4515787" y="2098942"/>
            <a:ext cx="1205982" cy="1371524"/>
            <a:chOff x="6236214" y="1776688"/>
            <a:chExt cx="1607976" cy="1828698"/>
          </a:xfrm>
        </p:grpSpPr>
        <p:pic>
          <p:nvPicPr>
            <p:cNvPr id="85" name="Picture 9">
              <a:extLst>
                <a:ext uri="{FF2B5EF4-FFF2-40B4-BE49-F238E27FC236}">
                  <a16:creationId xmlns:a16="http://schemas.microsoft.com/office/drawing/2014/main" id="{7F4EA232-1311-4132-BA40-BB91CDD8658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61840" y="1776688"/>
              <a:ext cx="1063026" cy="104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10">
              <a:extLst>
                <a:ext uri="{FF2B5EF4-FFF2-40B4-BE49-F238E27FC236}">
                  <a16:creationId xmlns:a16="http://schemas.microsoft.com/office/drawing/2014/main" id="{41518DBB-1E4A-4F45-8890-4EAF521B2877}"/>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36214" y="2822714"/>
              <a:ext cx="1607976" cy="78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7" name="Grafik 86">
            <a:extLst>
              <a:ext uri="{FF2B5EF4-FFF2-40B4-BE49-F238E27FC236}">
                <a16:creationId xmlns:a16="http://schemas.microsoft.com/office/drawing/2014/main" id="{B4B3E8FA-0D6F-4A66-AFC5-2929E8218262}"/>
              </a:ext>
            </a:extLst>
          </p:cNvPr>
          <p:cNvPicPr>
            <a:picLocks noChangeAspect="1"/>
          </p:cNvPicPr>
          <p:nvPr/>
        </p:nvPicPr>
        <p:blipFill rotWithShape="1">
          <a:blip r:embed="rId20"/>
          <a:srcRect l="10517" t="18971" r="9956" b="19514"/>
          <a:stretch/>
        </p:blipFill>
        <p:spPr>
          <a:xfrm>
            <a:off x="4574080" y="3510778"/>
            <a:ext cx="1182725" cy="462215"/>
          </a:xfrm>
          <a:prstGeom prst="rect">
            <a:avLst/>
          </a:prstGeom>
        </p:spPr>
      </p:pic>
      <p:pic>
        <p:nvPicPr>
          <p:cNvPr id="88" name="Grafik 87">
            <a:extLst>
              <a:ext uri="{FF2B5EF4-FFF2-40B4-BE49-F238E27FC236}">
                <a16:creationId xmlns:a16="http://schemas.microsoft.com/office/drawing/2014/main" id="{9B98D7C8-6D07-4704-8DD5-D5716AE95D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16897" y="3616419"/>
            <a:ext cx="747845" cy="747845"/>
          </a:xfrm>
          <a:prstGeom prst="rect">
            <a:avLst/>
          </a:prstGeom>
        </p:spPr>
      </p:pic>
      <p:pic>
        <p:nvPicPr>
          <p:cNvPr id="89" name="Grafik 88">
            <a:extLst>
              <a:ext uri="{FF2B5EF4-FFF2-40B4-BE49-F238E27FC236}">
                <a16:creationId xmlns:a16="http://schemas.microsoft.com/office/drawing/2014/main" id="{E38528B2-3729-4D50-BA96-85FF72E142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3895" y="2584519"/>
            <a:ext cx="992501" cy="682345"/>
          </a:xfrm>
          <a:prstGeom prst="rect">
            <a:avLst/>
          </a:prstGeom>
        </p:spPr>
      </p:pic>
      <p:cxnSp>
        <p:nvCxnSpPr>
          <p:cNvPr id="90" name="Gerade Verbindung mit Pfeil 89">
            <a:extLst>
              <a:ext uri="{FF2B5EF4-FFF2-40B4-BE49-F238E27FC236}">
                <a16:creationId xmlns:a16="http://schemas.microsoft.com/office/drawing/2014/main" id="{7235E6A0-1B75-481A-B40B-4C6F6BF1B03D}"/>
              </a:ext>
            </a:extLst>
          </p:cNvPr>
          <p:cNvCxnSpPr/>
          <p:nvPr/>
        </p:nvCxnSpPr>
        <p:spPr>
          <a:xfrm flipV="1">
            <a:off x="5816899" y="4562452"/>
            <a:ext cx="168611" cy="203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Gerade Verbindung mit Pfeil 90">
            <a:extLst>
              <a:ext uri="{FF2B5EF4-FFF2-40B4-BE49-F238E27FC236}">
                <a16:creationId xmlns:a16="http://schemas.microsoft.com/office/drawing/2014/main" id="{D01AF7BB-7772-4938-937B-4D23040B2829}"/>
              </a:ext>
            </a:extLst>
          </p:cNvPr>
          <p:cNvCxnSpPr/>
          <p:nvPr/>
        </p:nvCxnSpPr>
        <p:spPr>
          <a:xfrm flipV="1">
            <a:off x="6324558" y="3372590"/>
            <a:ext cx="168611" cy="203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feld 91">
            <a:extLst>
              <a:ext uri="{FF2B5EF4-FFF2-40B4-BE49-F238E27FC236}">
                <a16:creationId xmlns:a16="http://schemas.microsoft.com/office/drawing/2014/main" id="{A45C6C9F-AC01-436A-81EE-FC261707BFB7}"/>
              </a:ext>
            </a:extLst>
          </p:cNvPr>
          <p:cNvSpPr txBox="1"/>
          <p:nvPr/>
        </p:nvSpPr>
        <p:spPr>
          <a:xfrm>
            <a:off x="1890142" y="5591311"/>
            <a:ext cx="669020" cy="300082"/>
          </a:xfrm>
          <a:prstGeom prst="rect">
            <a:avLst/>
          </a:prstGeom>
          <a:noFill/>
        </p:spPr>
        <p:txBody>
          <a:bodyPr wrap="square" rtlCol="0">
            <a:spAutoFit/>
          </a:bodyPr>
          <a:lstStyle/>
          <a:p>
            <a:r>
              <a:rPr lang="de-DE" sz="1350" dirty="0">
                <a:solidFill>
                  <a:schemeClr val="tx1">
                    <a:lumMod val="65000"/>
                    <a:lumOff val="35000"/>
                  </a:schemeClr>
                </a:solidFill>
                <a:latin typeface="Corbel" panose="020B0503020204020204" pitchFamily="34" charset="0"/>
              </a:rPr>
              <a:t>2010</a:t>
            </a:r>
          </a:p>
        </p:txBody>
      </p:sp>
      <p:sp>
        <p:nvSpPr>
          <p:cNvPr id="93" name="Textfeld 92">
            <a:extLst>
              <a:ext uri="{FF2B5EF4-FFF2-40B4-BE49-F238E27FC236}">
                <a16:creationId xmlns:a16="http://schemas.microsoft.com/office/drawing/2014/main" id="{A5847CF4-30E8-4319-B60E-874ACC547A8A}"/>
              </a:ext>
            </a:extLst>
          </p:cNvPr>
          <p:cNvSpPr txBox="1"/>
          <p:nvPr/>
        </p:nvSpPr>
        <p:spPr>
          <a:xfrm>
            <a:off x="5482387" y="5591311"/>
            <a:ext cx="669020" cy="300082"/>
          </a:xfrm>
          <a:prstGeom prst="rect">
            <a:avLst/>
          </a:prstGeom>
          <a:noFill/>
        </p:spPr>
        <p:txBody>
          <a:bodyPr wrap="square" rtlCol="0">
            <a:spAutoFit/>
          </a:bodyPr>
          <a:lstStyle/>
          <a:p>
            <a:r>
              <a:rPr lang="de-DE" sz="1350" dirty="0">
                <a:solidFill>
                  <a:schemeClr val="tx1">
                    <a:lumMod val="65000"/>
                    <a:lumOff val="35000"/>
                  </a:schemeClr>
                </a:solidFill>
                <a:latin typeface="Corbel" panose="020B0503020204020204" pitchFamily="34" charset="0"/>
              </a:rPr>
              <a:t>2016</a:t>
            </a:r>
          </a:p>
        </p:txBody>
      </p:sp>
      <p:cxnSp>
        <p:nvCxnSpPr>
          <p:cNvPr id="94" name="Gerade Verbindung mit Pfeil 93">
            <a:extLst>
              <a:ext uri="{FF2B5EF4-FFF2-40B4-BE49-F238E27FC236}">
                <a16:creationId xmlns:a16="http://schemas.microsoft.com/office/drawing/2014/main" id="{4125D5FF-BEBA-4281-8DFB-65D3E07B9968}"/>
              </a:ext>
            </a:extLst>
          </p:cNvPr>
          <p:cNvCxnSpPr/>
          <p:nvPr/>
        </p:nvCxnSpPr>
        <p:spPr>
          <a:xfrm flipV="1">
            <a:off x="6831658" y="4532042"/>
            <a:ext cx="168611" cy="203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5" name="Grafik 94">
            <a:extLst>
              <a:ext uri="{FF2B5EF4-FFF2-40B4-BE49-F238E27FC236}">
                <a16:creationId xmlns:a16="http://schemas.microsoft.com/office/drawing/2014/main" id="{BDEB1517-A22A-4453-A95D-5FA2928C2C78}"/>
              </a:ext>
            </a:extLst>
          </p:cNvPr>
          <p:cNvPicPr>
            <a:picLocks noChangeAspect="1"/>
          </p:cNvPicPr>
          <p:nvPr/>
        </p:nvPicPr>
        <p:blipFill>
          <a:blip r:embed="rId21"/>
          <a:stretch>
            <a:fillRect/>
          </a:stretch>
        </p:blipFill>
        <p:spPr>
          <a:xfrm>
            <a:off x="7095952" y="3083086"/>
            <a:ext cx="768752" cy="540680"/>
          </a:xfrm>
          <a:prstGeom prst="rect">
            <a:avLst/>
          </a:prstGeom>
        </p:spPr>
      </p:pic>
      <p:pic>
        <p:nvPicPr>
          <p:cNvPr id="96" name="Grafik 95">
            <a:extLst>
              <a:ext uri="{FF2B5EF4-FFF2-40B4-BE49-F238E27FC236}">
                <a16:creationId xmlns:a16="http://schemas.microsoft.com/office/drawing/2014/main" id="{1EABC408-34F5-4351-9BAF-26F71C06502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1482373">
            <a:off x="7006758" y="3936274"/>
            <a:ext cx="604583" cy="604583"/>
          </a:xfrm>
          <a:prstGeom prst="rect">
            <a:avLst/>
          </a:prstGeom>
        </p:spPr>
      </p:pic>
      <p:cxnSp>
        <p:nvCxnSpPr>
          <p:cNvPr id="97" name="Gerade Verbindung mit Pfeil 96">
            <a:extLst>
              <a:ext uri="{FF2B5EF4-FFF2-40B4-BE49-F238E27FC236}">
                <a16:creationId xmlns:a16="http://schemas.microsoft.com/office/drawing/2014/main" id="{3591D58B-E88E-44E2-8576-A89C464ECBC5}"/>
              </a:ext>
            </a:extLst>
          </p:cNvPr>
          <p:cNvCxnSpPr/>
          <p:nvPr/>
        </p:nvCxnSpPr>
        <p:spPr>
          <a:xfrm flipV="1">
            <a:off x="7309051" y="3642794"/>
            <a:ext cx="168611" cy="203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8" name="Textfeld 97">
            <a:extLst>
              <a:ext uri="{FF2B5EF4-FFF2-40B4-BE49-F238E27FC236}">
                <a16:creationId xmlns:a16="http://schemas.microsoft.com/office/drawing/2014/main" id="{AB811281-DF92-4223-9046-0B0CC84B83EA}"/>
              </a:ext>
            </a:extLst>
          </p:cNvPr>
          <p:cNvSpPr txBox="1"/>
          <p:nvPr/>
        </p:nvSpPr>
        <p:spPr>
          <a:xfrm>
            <a:off x="3724125" y="2098944"/>
            <a:ext cx="655422" cy="230832"/>
          </a:xfrm>
          <a:prstGeom prst="rect">
            <a:avLst/>
          </a:prstGeom>
          <a:noFill/>
        </p:spPr>
        <p:txBody>
          <a:bodyPr wrap="square" rtlCol="0">
            <a:spAutoFit/>
          </a:bodyPr>
          <a:lstStyle/>
          <a:p>
            <a:r>
              <a:rPr lang="de-DE" sz="900" dirty="0">
                <a:solidFill>
                  <a:schemeClr val="accent5">
                    <a:lumMod val="50000"/>
                  </a:schemeClr>
                </a:solidFill>
                <a:latin typeface="Corbel" panose="020B0503020204020204" pitchFamily="34" charset="0"/>
              </a:rPr>
              <a:t>Phase 1</a:t>
            </a:r>
          </a:p>
        </p:txBody>
      </p:sp>
      <p:sp>
        <p:nvSpPr>
          <p:cNvPr id="99" name="Textfeld 98">
            <a:extLst>
              <a:ext uri="{FF2B5EF4-FFF2-40B4-BE49-F238E27FC236}">
                <a16:creationId xmlns:a16="http://schemas.microsoft.com/office/drawing/2014/main" id="{3E99E803-F61E-497C-A1AB-B5231673D52B}"/>
              </a:ext>
            </a:extLst>
          </p:cNvPr>
          <p:cNvSpPr txBox="1"/>
          <p:nvPr/>
        </p:nvSpPr>
        <p:spPr>
          <a:xfrm>
            <a:off x="7127736" y="2108601"/>
            <a:ext cx="655422" cy="230832"/>
          </a:xfrm>
          <a:prstGeom prst="rect">
            <a:avLst/>
          </a:prstGeom>
          <a:noFill/>
        </p:spPr>
        <p:txBody>
          <a:bodyPr wrap="square" rtlCol="0">
            <a:spAutoFit/>
          </a:bodyPr>
          <a:lstStyle/>
          <a:p>
            <a:r>
              <a:rPr lang="de-DE" sz="900" dirty="0">
                <a:solidFill>
                  <a:schemeClr val="accent4">
                    <a:lumMod val="50000"/>
                  </a:schemeClr>
                </a:solidFill>
                <a:latin typeface="Corbel" panose="020B0503020204020204" pitchFamily="34" charset="0"/>
              </a:rPr>
              <a:t>Phase 2</a:t>
            </a:r>
          </a:p>
        </p:txBody>
      </p:sp>
      <p:pic>
        <p:nvPicPr>
          <p:cNvPr id="100" name="Grafik 99">
            <a:extLst>
              <a:ext uri="{FF2B5EF4-FFF2-40B4-BE49-F238E27FC236}">
                <a16:creationId xmlns:a16="http://schemas.microsoft.com/office/drawing/2014/main" id="{ED04641D-5E08-41D5-963D-4FB9B5D391E2}"/>
              </a:ext>
            </a:extLst>
          </p:cNvPr>
          <p:cNvPicPr>
            <a:picLocks noChangeAspect="1"/>
          </p:cNvPicPr>
          <p:nvPr/>
        </p:nvPicPr>
        <p:blipFill>
          <a:blip r:embed="rId10">
            <a:duotone>
              <a:schemeClr val="accent4">
                <a:shade val="45000"/>
                <a:satMod val="135000"/>
              </a:schemeClr>
              <a:prstClr val="white"/>
            </a:duotone>
          </a:blip>
          <a:stretch>
            <a:fillRect/>
          </a:stretch>
        </p:blipFill>
        <p:spPr>
          <a:xfrm>
            <a:off x="5276596" y="4864559"/>
            <a:ext cx="607856" cy="410303"/>
          </a:xfrm>
          <a:prstGeom prst="rect">
            <a:avLst/>
          </a:prstGeom>
        </p:spPr>
      </p:pic>
      <p:pic>
        <p:nvPicPr>
          <p:cNvPr id="101" name="Grafik 100">
            <a:extLst>
              <a:ext uri="{FF2B5EF4-FFF2-40B4-BE49-F238E27FC236}">
                <a16:creationId xmlns:a16="http://schemas.microsoft.com/office/drawing/2014/main" id="{99ABB2CB-330B-4830-A1AF-E9E8C51C7EF3}"/>
              </a:ext>
            </a:extLst>
          </p:cNvPr>
          <p:cNvPicPr>
            <a:picLocks noChangeAspect="1"/>
          </p:cNvPicPr>
          <p:nvPr/>
        </p:nvPicPr>
        <p:blipFill>
          <a:blip r:embed="rId11">
            <a:duotone>
              <a:schemeClr val="accent4">
                <a:shade val="45000"/>
                <a:satMod val="135000"/>
              </a:schemeClr>
              <a:prstClr val="white"/>
            </a:duotone>
          </a:blip>
          <a:stretch>
            <a:fillRect/>
          </a:stretch>
        </p:blipFill>
        <p:spPr>
          <a:xfrm>
            <a:off x="6484892" y="4864559"/>
            <a:ext cx="409661" cy="410303"/>
          </a:xfrm>
          <a:prstGeom prst="rect">
            <a:avLst/>
          </a:prstGeom>
        </p:spPr>
      </p:pic>
      <p:sp>
        <p:nvSpPr>
          <p:cNvPr id="102" name="Rechteck 101">
            <a:extLst>
              <a:ext uri="{FF2B5EF4-FFF2-40B4-BE49-F238E27FC236}">
                <a16:creationId xmlns:a16="http://schemas.microsoft.com/office/drawing/2014/main" id="{C3C7CE20-EAC6-4652-9BE9-AB52C4B27814}"/>
              </a:ext>
            </a:extLst>
          </p:cNvPr>
          <p:cNvSpPr/>
          <p:nvPr/>
        </p:nvSpPr>
        <p:spPr>
          <a:xfrm>
            <a:off x="1355383" y="1952321"/>
            <a:ext cx="3104069" cy="3935868"/>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latin typeface="Corbel" charset="0"/>
              <a:ea typeface="Corbel" charset="0"/>
              <a:cs typeface="Corbel" charset="0"/>
            </a:endParaRPr>
          </a:p>
        </p:txBody>
      </p:sp>
      <p:sp>
        <p:nvSpPr>
          <p:cNvPr id="103" name="Textfeld 102">
            <a:extLst>
              <a:ext uri="{FF2B5EF4-FFF2-40B4-BE49-F238E27FC236}">
                <a16:creationId xmlns:a16="http://schemas.microsoft.com/office/drawing/2014/main" id="{FBBE2EC7-C2AB-4020-9046-11A0A210DE18}"/>
              </a:ext>
            </a:extLst>
          </p:cNvPr>
          <p:cNvSpPr txBox="1"/>
          <p:nvPr/>
        </p:nvSpPr>
        <p:spPr>
          <a:xfrm>
            <a:off x="6190821" y="4205001"/>
            <a:ext cx="487124" cy="207749"/>
          </a:xfrm>
          <a:prstGeom prst="rect">
            <a:avLst/>
          </a:prstGeom>
          <a:solidFill>
            <a:schemeClr val="bg1"/>
          </a:solidFill>
          <a:ln>
            <a:solidFill>
              <a:schemeClr val="tx1">
                <a:lumMod val="75000"/>
                <a:lumOff val="25000"/>
              </a:schemeClr>
            </a:solidFill>
          </a:ln>
        </p:spPr>
        <p:txBody>
          <a:bodyPr wrap="square" rtlCol="0">
            <a:spAutoFit/>
          </a:bodyPr>
          <a:lstStyle/>
          <a:p>
            <a:r>
              <a:rPr lang="de-DE" sz="750" dirty="0">
                <a:latin typeface="Corbel" panose="020B0503020204020204" pitchFamily="34" charset="0"/>
              </a:rPr>
              <a:t>CTQ, …</a:t>
            </a:r>
          </a:p>
        </p:txBody>
      </p:sp>
      <p:sp>
        <p:nvSpPr>
          <p:cNvPr id="104" name="Rechteck 103">
            <a:extLst>
              <a:ext uri="{FF2B5EF4-FFF2-40B4-BE49-F238E27FC236}">
                <a16:creationId xmlns:a16="http://schemas.microsoft.com/office/drawing/2014/main" id="{FBAD0E02-9738-4D96-809D-DD07B52663AB}"/>
              </a:ext>
            </a:extLst>
          </p:cNvPr>
          <p:cNvSpPr/>
          <p:nvPr/>
        </p:nvSpPr>
        <p:spPr>
          <a:xfrm>
            <a:off x="4463445" y="1881247"/>
            <a:ext cx="3415542" cy="4038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latin typeface="Corbel" charset="0"/>
              <a:ea typeface="Corbel" charset="0"/>
              <a:cs typeface="Corbel" charset="0"/>
            </a:endParaRPr>
          </a:p>
        </p:txBody>
      </p:sp>
      <p:sp>
        <p:nvSpPr>
          <p:cNvPr id="5" name="Fußzeilenplatzhalter 2">
            <a:extLst>
              <a:ext uri="{FF2B5EF4-FFF2-40B4-BE49-F238E27FC236}">
                <a16:creationId xmlns:a16="http://schemas.microsoft.com/office/drawing/2014/main" id="{3D48196C-0BD2-F40A-40E8-07CB1D415E07}"/>
              </a:ext>
            </a:extLst>
          </p:cNvPr>
          <p:cNvSpPr>
            <a:spLocks noGrp="1"/>
          </p:cNvSpPr>
          <p:nvPr>
            <p:ph type="ftr" sz="quarter" idx="11"/>
          </p:nvPr>
        </p:nvSpPr>
        <p:spPr>
          <a:xfrm>
            <a:off x="350999" y="6521446"/>
            <a:ext cx="6345000" cy="230878"/>
          </a:xfrm>
        </p:spPr>
        <p:txBody>
          <a:bodyPr/>
          <a:lstStyle/>
          <a:p>
            <a:r>
              <a:rPr lang="de-DE" dirty="0">
                <a:solidFill>
                  <a:schemeClr val="accent2"/>
                </a:solidFill>
              </a:rPr>
              <a:t>Doppeltes Risiko? Vernachlässigung und sexualisierte Gewalt in Kindheit und Jugend | Jelena Gerke &amp; Katrin Chauviré-Geib | Universitätsklinikum Ulm | 04.09.2024/Berlin</a:t>
            </a:r>
          </a:p>
        </p:txBody>
      </p:sp>
      <p:sp>
        <p:nvSpPr>
          <p:cNvPr id="14" name="Textplatzhalter 3">
            <a:extLst>
              <a:ext uri="{FF2B5EF4-FFF2-40B4-BE49-F238E27FC236}">
                <a16:creationId xmlns:a16="http://schemas.microsoft.com/office/drawing/2014/main" id="{2E75E447-F3CE-98B3-1F04-F02854C33358}"/>
              </a:ext>
            </a:extLst>
          </p:cNvPr>
          <p:cNvSpPr txBox="1">
            <a:spLocks/>
          </p:cNvSpPr>
          <p:nvPr/>
        </p:nvSpPr>
        <p:spPr>
          <a:xfrm>
            <a:off x="359586" y="729968"/>
            <a:ext cx="6736365"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Hilfe-Telefon Sexueller Missbrauch</a:t>
            </a:r>
          </a:p>
        </p:txBody>
      </p:sp>
    </p:spTree>
    <p:extLst>
      <p:ext uri="{BB962C8B-B14F-4D97-AF65-F5344CB8AC3E}">
        <p14:creationId xmlns:p14="http://schemas.microsoft.com/office/powerpoint/2010/main" val="123674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04"/>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0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9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92" grpId="0"/>
      <p:bldP spid="93" grpId="0"/>
      <p:bldP spid="99" grpId="0"/>
      <p:bldP spid="102" grpId="0" animBg="1"/>
      <p:bldP spid="103" grpId="0" animBg="1"/>
      <p:bldP spid="10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4FE8153D-A1D4-42F0-8C8D-D24BC3583930}"/>
              </a:ext>
            </a:extLst>
          </p:cNvPr>
          <p:cNvSpPr/>
          <p:nvPr/>
        </p:nvSpPr>
        <p:spPr>
          <a:xfrm>
            <a:off x="1481221" y="1958919"/>
            <a:ext cx="3098666" cy="3562360"/>
          </a:xfrm>
          <a:prstGeom prst="rect">
            <a:avLst/>
          </a:prstGeom>
          <a:gradFill>
            <a:gsLst>
              <a:gs pos="16000">
                <a:schemeClr val="tx2">
                  <a:lumMod val="20000"/>
                  <a:lumOff val="80000"/>
                </a:schemeClr>
              </a:gs>
              <a:gs pos="100000">
                <a:schemeClr val="accent4">
                  <a:lumMod val="40000"/>
                  <a:lumOff val="60000"/>
                  <a:shade val="100000"/>
                  <a:satMod val="11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latin typeface="Corbel" charset="0"/>
              <a:ea typeface="Corbel" charset="0"/>
              <a:cs typeface="Corbel" charset="0"/>
            </a:endParaRPr>
          </a:p>
        </p:txBody>
      </p:sp>
      <p:cxnSp>
        <p:nvCxnSpPr>
          <p:cNvPr id="4" name="Gerade Verbindung mit Pfeil 3">
            <a:extLst>
              <a:ext uri="{FF2B5EF4-FFF2-40B4-BE49-F238E27FC236}">
                <a16:creationId xmlns:a16="http://schemas.microsoft.com/office/drawing/2014/main" id="{B30CF85C-BB66-44E9-9AC4-9FAE84351582}"/>
              </a:ext>
            </a:extLst>
          </p:cNvPr>
          <p:cNvCxnSpPr>
            <a:cxnSpLocks/>
          </p:cNvCxnSpPr>
          <p:nvPr/>
        </p:nvCxnSpPr>
        <p:spPr>
          <a:xfrm>
            <a:off x="1481221" y="5521274"/>
            <a:ext cx="3098666"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466D55A3-491A-4A1B-956D-E56462B671B0}"/>
              </a:ext>
            </a:extLst>
          </p:cNvPr>
          <p:cNvSpPr txBox="1"/>
          <p:nvPr/>
        </p:nvSpPr>
        <p:spPr>
          <a:xfrm>
            <a:off x="3818462" y="1993068"/>
            <a:ext cx="655422" cy="230832"/>
          </a:xfrm>
          <a:prstGeom prst="rect">
            <a:avLst/>
          </a:prstGeom>
          <a:noFill/>
        </p:spPr>
        <p:txBody>
          <a:bodyPr wrap="square" rtlCol="0">
            <a:spAutoFit/>
          </a:bodyPr>
          <a:lstStyle/>
          <a:p>
            <a:r>
              <a:rPr lang="de-DE" sz="900" dirty="0">
                <a:solidFill>
                  <a:schemeClr val="tx2">
                    <a:lumMod val="60000"/>
                    <a:lumOff val="40000"/>
                  </a:schemeClr>
                </a:solidFill>
                <a:latin typeface="Corbel" panose="020B0503020204020204" pitchFamily="34" charset="0"/>
              </a:rPr>
              <a:t>Phase 3</a:t>
            </a:r>
          </a:p>
        </p:txBody>
      </p:sp>
      <p:pic>
        <p:nvPicPr>
          <p:cNvPr id="7" name="Grafik 6">
            <a:extLst>
              <a:ext uri="{FF2B5EF4-FFF2-40B4-BE49-F238E27FC236}">
                <a16:creationId xmlns:a16="http://schemas.microsoft.com/office/drawing/2014/main" id="{7070FCEE-1F4F-49B1-889F-A6C318742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937" y="4851018"/>
            <a:ext cx="558677" cy="517693"/>
          </a:xfrm>
          <a:prstGeom prst="rect">
            <a:avLst/>
          </a:prstGeom>
        </p:spPr>
      </p:pic>
      <p:pic>
        <p:nvPicPr>
          <p:cNvPr id="8" name="Grafik 7">
            <a:extLst>
              <a:ext uri="{FF2B5EF4-FFF2-40B4-BE49-F238E27FC236}">
                <a16:creationId xmlns:a16="http://schemas.microsoft.com/office/drawing/2014/main" id="{B299FC11-5348-403A-BF33-D15096D9F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5642" y="3833102"/>
            <a:ext cx="747845" cy="747845"/>
          </a:xfrm>
          <a:prstGeom prst="rect">
            <a:avLst/>
          </a:prstGeom>
        </p:spPr>
      </p:pic>
      <p:pic>
        <p:nvPicPr>
          <p:cNvPr id="9" name="Grafik 8">
            <a:extLst>
              <a:ext uri="{FF2B5EF4-FFF2-40B4-BE49-F238E27FC236}">
                <a16:creationId xmlns:a16="http://schemas.microsoft.com/office/drawing/2014/main" id="{69513229-175B-477F-8748-D2714F369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1787" y="2985004"/>
            <a:ext cx="1054927" cy="725263"/>
          </a:xfrm>
          <a:prstGeom prst="rect">
            <a:avLst/>
          </a:prstGeom>
        </p:spPr>
      </p:pic>
      <p:cxnSp>
        <p:nvCxnSpPr>
          <p:cNvPr id="10" name="Gerade Verbindung mit Pfeil 9">
            <a:extLst>
              <a:ext uri="{FF2B5EF4-FFF2-40B4-BE49-F238E27FC236}">
                <a16:creationId xmlns:a16="http://schemas.microsoft.com/office/drawing/2014/main" id="{A32E6686-FFCF-4840-AF93-175667054E46}"/>
              </a:ext>
            </a:extLst>
          </p:cNvPr>
          <p:cNvCxnSpPr/>
          <p:nvPr/>
        </p:nvCxnSpPr>
        <p:spPr>
          <a:xfrm flipV="1">
            <a:off x="1951961" y="4596793"/>
            <a:ext cx="168611" cy="203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0A4DCEB0-8D89-487F-BE59-A57542EE5FEC}"/>
              </a:ext>
            </a:extLst>
          </p:cNvPr>
          <p:cNvCxnSpPr/>
          <p:nvPr/>
        </p:nvCxnSpPr>
        <p:spPr>
          <a:xfrm flipV="1">
            <a:off x="2536029" y="3717574"/>
            <a:ext cx="168611" cy="203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7E72EA62-C306-4CBA-8C1B-7390C0CAE139}"/>
              </a:ext>
            </a:extLst>
          </p:cNvPr>
          <p:cNvPicPr>
            <a:picLocks noChangeAspect="1"/>
          </p:cNvPicPr>
          <p:nvPr/>
        </p:nvPicPr>
        <p:blipFill>
          <a:blip r:embed="rId6">
            <a:duotone>
              <a:schemeClr val="accent4">
                <a:shade val="45000"/>
                <a:satMod val="135000"/>
              </a:schemeClr>
              <a:prstClr val="white"/>
            </a:duotone>
          </a:blip>
          <a:stretch>
            <a:fillRect/>
          </a:stretch>
        </p:blipFill>
        <p:spPr>
          <a:xfrm>
            <a:off x="1517578" y="4891818"/>
            <a:ext cx="607856" cy="410303"/>
          </a:xfrm>
          <a:prstGeom prst="rect">
            <a:avLst/>
          </a:prstGeom>
        </p:spPr>
      </p:pic>
      <p:pic>
        <p:nvPicPr>
          <p:cNvPr id="14" name="Grafik 13">
            <a:extLst>
              <a:ext uri="{FF2B5EF4-FFF2-40B4-BE49-F238E27FC236}">
                <a16:creationId xmlns:a16="http://schemas.microsoft.com/office/drawing/2014/main" id="{438059A6-E1A7-4FB8-9396-B395CB30DCDF}"/>
              </a:ext>
            </a:extLst>
          </p:cNvPr>
          <p:cNvPicPr>
            <a:picLocks noChangeAspect="1"/>
          </p:cNvPicPr>
          <p:nvPr/>
        </p:nvPicPr>
        <p:blipFill>
          <a:blip r:embed="rId7"/>
          <a:stretch>
            <a:fillRect/>
          </a:stretch>
        </p:blipFill>
        <p:spPr>
          <a:xfrm>
            <a:off x="2174415" y="4935789"/>
            <a:ext cx="488681" cy="366332"/>
          </a:xfrm>
          <a:prstGeom prst="rect">
            <a:avLst/>
          </a:prstGeom>
        </p:spPr>
      </p:pic>
      <p:cxnSp>
        <p:nvCxnSpPr>
          <p:cNvPr id="15" name="Gerade Verbindung mit Pfeil 14">
            <a:extLst>
              <a:ext uri="{FF2B5EF4-FFF2-40B4-BE49-F238E27FC236}">
                <a16:creationId xmlns:a16="http://schemas.microsoft.com/office/drawing/2014/main" id="{C8D4BE53-E005-4E88-AB5C-60C656D553C4}"/>
              </a:ext>
            </a:extLst>
          </p:cNvPr>
          <p:cNvCxnSpPr/>
          <p:nvPr/>
        </p:nvCxnSpPr>
        <p:spPr>
          <a:xfrm flipV="1">
            <a:off x="2538151" y="3833103"/>
            <a:ext cx="454441" cy="967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07A0C1A2-3D68-4262-90B8-932972BF1A86}"/>
              </a:ext>
            </a:extLst>
          </p:cNvPr>
          <p:cNvCxnSpPr/>
          <p:nvPr/>
        </p:nvCxnSpPr>
        <p:spPr>
          <a:xfrm flipH="1" flipV="1">
            <a:off x="3709366" y="3833103"/>
            <a:ext cx="109100" cy="86534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F3C3DBAA-C867-45E3-A3DA-0D5F52855ED4}"/>
              </a:ext>
            </a:extLst>
          </p:cNvPr>
          <p:cNvPicPr>
            <a:picLocks noChangeAspect="1"/>
          </p:cNvPicPr>
          <p:nvPr/>
        </p:nvPicPr>
        <p:blipFill>
          <a:blip r:embed="rId8"/>
          <a:stretch>
            <a:fillRect/>
          </a:stretch>
        </p:blipFill>
        <p:spPr>
          <a:xfrm>
            <a:off x="2849800" y="5045771"/>
            <a:ext cx="550999" cy="256347"/>
          </a:xfrm>
          <a:prstGeom prst="rect">
            <a:avLst/>
          </a:prstGeom>
        </p:spPr>
      </p:pic>
      <p:cxnSp>
        <p:nvCxnSpPr>
          <p:cNvPr id="18" name="Gerade Verbindung mit Pfeil 17">
            <a:extLst>
              <a:ext uri="{FF2B5EF4-FFF2-40B4-BE49-F238E27FC236}">
                <a16:creationId xmlns:a16="http://schemas.microsoft.com/office/drawing/2014/main" id="{E42082D1-945C-41F0-AD1E-5C03EF6BCE6A}"/>
              </a:ext>
            </a:extLst>
          </p:cNvPr>
          <p:cNvCxnSpPr/>
          <p:nvPr/>
        </p:nvCxnSpPr>
        <p:spPr>
          <a:xfrm flipV="1">
            <a:off x="3180243" y="3813309"/>
            <a:ext cx="222316" cy="1109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E30DB49E-9A8A-46A7-8344-3D3CD1610BDC}"/>
              </a:ext>
            </a:extLst>
          </p:cNvPr>
          <p:cNvSpPr txBox="1"/>
          <p:nvPr/>
        </p:nvSpPr>
        <p:spPr>
          <a:xfrm>
            <a:off x="1468599" y="5586699"/>
            <a:ext cx="656836" cy="300082"/>
          </a:xfrm>
          <a:prstGeom prst="rect">
            <a:avLst/>
          </a:prstGeom>
          <a:noFill/>
        </p:spPr>
        <p:txBody>
          <a:bodyPr wrap="square" rtlCol="0">
            <a:spAutoFit/>
          </a:bodyPr>
          <a:lstStyle/>
          <a:p>
            <a:r>
              <a:rPr lang="de-DE" sz="1350" dirty="0">
                <a:solidFill>
                  <a:schemeClr val="tx1">
                    <a:lumMod val="65000"/>
                    <a:lumOff val="35000"/>
                  </a:schemeClr>
                </a:solidFill>
                <a:latin typeface="Corbel" panose="020B0503020204020204" pitchFamily="34" charset="0"/>
              </a:rPr>
              <a:t>2021</a:t>
            </a:r>
          </a:p>
        </p:txBody>
      </p:sp>
      <p:sp>
        <p:nvSpPr>
          <p:cNvPr id="20" name="Textfeld 19">
            <a:extLst>
              <a:ext uri="{FF2B5EF4-FFF2-40B4-BE49-F238E27FC236}">
                <a16:creationId xmlns:a16="http://schemas.microsoft.com/office/drawing/2014/main" id="{33AE517C-65FD-45A7-9B97-616432B723EE}"/>
              </a:ext>
            </a:extLst>
          </p:cNvPr>
          <p:cNvSpPr txBox="1"/>
          <p:nvPr/>
        </p:nvSpPr>
        <p:spPr>
          <a:xfrm>
            <a:off x="4799728" y="1920383"/>
            <a:ext cx="3887072" cy="3893374"/>
          </a:xfrm>
          <a:prstGeom prst="rect">
            <a:avLst/>
          </a:prstGeom>
          <a:noFill/>
        </p:spPr>
        <p:txBody>
          <a:bodyPr wrap="square" rtlCol="0">
            <a:spAutoFit/>
          </a:bodyPr>
          <a:lstStyle/>
          <a:p>
            <a:pPr marL="214308" indent="-214308">
              <a:buFont typeface="Arial" panose="020B0604020202020204" pitchFamily="34" charset="0"/>
              <a:buChar char="•"/>
            </a:pPr>
            <a:r>
              <a:rPr lang="de-DE" dirty="0">
                <a:solidFill>
                  <a:schemeClr val="accent2"/>
                </a:solidFill>
                <a:latin typeface="Corbel" panose="020B0503020204020204" pitchFamily="34" charset="0"/>
              </a:rPr>
              <a:t>Insgesamt über 26.000 Datensätze</a:t>
            </a:r>
          </a:p>
          <a:p>
            <a:pPr marL="557199" lvl="1" indent="-214308">
              <a:buFontTx/>
              <a:buChar char="-"/>
            </a:pPr>
            <a:r>
              <a:rPr lang="de-DE" sz="1600" dirty="0">
                <a:solidFill>
                  <a:schemeClr val="accent2"/>
                </a:solidFill>
                <a:latin typeface="Corbel" panose="020B0503020204020204" pitchFamily="34" charset="0"/>
              </a:rPr>
              <a:t>40% Betroffene</a:t>
            </a:r>
          </a:p>
          <a:p>
            <a:pPr marL="557199" lvl="1" indent="-214308">
              <a:buFontTx/>
              <a:buChar char="-"/>
            </a:pPr>
            <a:r>
              <a:rPr lang="de-DE" sz="1600" dirty="0">
                <a:solidFill>
                  <a:schemeClr val="accent2"/>
                </a:solidFill>
                <a:latin typeface="Corbel" panose="020B0503020204020204" pitchFamily="34" charset="0"/>
              </a:rPr>
              <a:t>45% Angehörige, soziales Umfeld</a:t>
            </a:r>
          </a:p>
          <a:p>
            <a:pPr marL="557199" lvl="1" indent="-214308">
              <a:buFontTx/>
              <a:buChar char="-"/>
            </a:pPr>
            <a:r>
              <a:rPr lang="de-DE" sz="1600" dirty="0">
                <a:solidFill>
                  <a:schemeClr val="accent2"/>
                </a:solidFill>
                <a:latin typeface="Corbel" panose="020B0503020204020204" pitchFamily="34" charset="0"/>
              </a:rPr>
              <a:t>10% Fachkräfte</a:t>
            </a:r>
          </a:p>
          <a:p>
            <a:pPr marL="557199" lvl="1" indent="-214308">
              <a:buFontTx/>
              <a:buChar char="-"/>
            </a:pPr>
            <a:endParaRPr lang="de-DE" dirty="0">
              <a:solidFill>
                <a:schemeClr val="accent2"/>
              </a:solidFill>
              <a:latin typeface="Corbel" panose="020B0503020204020204" pitchFamily="34" charset="0"/>
            </a:endParaRPr>
          </a:p>
          <a:p>
            <a:pPr marL="557199" lvl="1" indent="-214308">
              <a:buFontTx/>
              <a:buChar char="-"/>
            </a:pPr>
            <a:endParaRPr lang="de-DE" dirty="0">
              <a:solidFill>
                <a:schemeClr val="accent2"/>
              </a:solidFill>
              <a:latin typeface="Corbel" panose="020B0503020204020204" pitchFamily="34" charset="0"/>
            </a:endParaRPr>
          </a:p>
          <a:p>
            <a:pPr marL="214308" indent="-214308">
              <a:buFont typeface="Arial" panose="020B0604020202020204" pitchFamily="34" charset="0"/>
              <a:buChar char="•"/>
            </a:pPr>
            <a:r>
              <a:rPr lang="de-DE" dirty="0">
                <a:solidFill>
                  <a:schemeClr val="accent2"/>
                </a:solidFill>
                <a:latin typeface="Corbel" panose="020B0503020204020204" pitchFamily="34" charset="0"/>
              </a:rPr>
              <a:t>Informationen zu</a:t>
            </a:r>
          </a:p>
          <a:p>
            <a:pPr marL="557199" lvl="1" indent="-214308">
              <a:buFontTx/>
              <a:buChar char="-"/>
            </a:pPr>
            <a:r>
              <a:rPr lang="de-DE" sz="1600" dirty="0">
                <a:solidFill>
                  <a:schemeClr val="accent2"/>
                </a:solidFill>
                <a:latin typeface="Corbel" panose="020B0503020204020204" pitchFamily="34" charset="0"/>
              </a:rPr>
              <a:t>Missbrauchsgeschehen (Kontext, Dauer, Täter*innen, …)</a:t>
            </a:r>
          </a:p>
          <a:p>
            <a:pPr marL="557199" lvl="1" indent="-214308">
              <a:buFontTx/>
              <a:buChar char="-"/>
            </a:pPr>
            <a:r>
              <a:rPr lang="de-DE" sz="1600" dirty="0">
                <a:solidFill>
                  <a:schemeClr val="accent2"/>
                </a:solidFill>
                <a:latin typeface="Corbel" panose="020B0503020204020204" pitchFamily="34" charset="0"/>
              </a:rPr>
              <a:t>Folgen und Bewältigungsverhalten</a:t>
            </a:r>
          </a:p>
          <a:p>
            <a:pPr marL="557199" lvl="1" indent="-214308">
              <a:buFontTx/>
              <a:buChar char="-"/>
            </a:pPr>
            <a:r>
              <a:rPr lang="de-DE" sz="1600" dirty="0">
                <a:solidFill>
                  <a:schemeClr val="accent2"/>
                </a:solidFill>
                <a:latin typeface="Corbel" panose="020B0503020204020204" pitchFamily="34" charset="0"/>
              </a:rPr>
              <a:t>Professionelle Hilfe/Hilfesystem</a:t>
            </a:r>
          </a:p>
          <a:p>
            <a:pPr marL="557199" lvl="1" indent="-214308">
              <a:buFontTx/>
              <a:buChar char="-"/>
            </a:pPr>
            <a:r>
              <a:rPr lang="de-DE" sz="1600" dirty="0">
                <a:solidFill>
                  <a:schemeClr val="accent2"/>
                </a:solidFill>
                <a:latin typeface="Corbel" panose="020B0503020204020204" pitchFamily="34" charset="0"/>
              </a:rPr>
              <a:t>Justiz und OEG</a:t>
            </a:r>
          </a:p>
          <a:p>
            <a:pPr marL="557199" lvl="1" indent="-214308">
              <a:buFontTx/>
              <a:buChar char="-"/>
            </a:pPr>
            <a:r>
              <a:rPr lang="de-DE" sz="1600" dirty="0" err="1">
                <a:solidFill>
                  <a:schemeClr val="accent2"/>
                </a:solidFill>
                <a:latin typeface="Corbel" panose="020B0503020204020204" pitchFamily="34" charset="0"/>
              </a:rPr>
              <a:t>Bystander</a:t>
            </a:r>
            <a:endParaRPr lang="de-DE" sz="1600" dirty="0">
              <a:solidFill>
                <a:schemeClr val="accent2"/>
              </a:solidFill>
              <a:latin typeface="Corbel" panose="020B0503020204020204" pitchFamily="34" charset="0"/>
            </a:endParaRPr>
          </a:p>
          <a:p>
            <a:pPr marL="557199" lvl="1" indent="-214308">
              <a:buFontTx/>
              <a:buChar char="-"/>
            </a:pPr>
            <a:r>
              <a:rPr lang="de-DE" sz="1600" dirty="0">
                <a:solidFill>
                  <a:schemeClr val="accent2"/>
                </a:solidFill>
                <a:latin typeface="Corbel" panose="020B0503020204020204" pitchFamily="34" charset="0"/>
              </a:rPr>
              <a:t>…</a:t>
            </a:r>
          </a:p>
          <a:p>
            <a:pPr marL="557199" lvl="1" indent="-214308">
              <a:buFontTx/>
              <a:buChar char="-"/>
            </a:pPr>
            <a:endParaRPr lang="de-DE" sz="1500" dirty="0">
              <a:solidFill>
                <a:schemeClr val="accent2"/>
              </a:solidFill>
              <a:latin typeface="Corbel" panose="020B0503020204020204" pitchFamily="34" charset="0"/>
            </a:endParaRPr>
          </a:p>
        </p:txBody>
      </p:sp>
      <p:pic>
        <p:nvPicPr>
          <p:cNvPr id="21" name="Grafik 20">
            <a:extLst>
              <a:ext uri="{FF2B5EF4-FFF2-40B4-BE49-F238E27FC236}">
                <a16:creationId xmlns:a16="http://schemas.microsoft.com/office/drawing/2014/main" id="{0D6BD1D1-70CB-4DB0-9A53-EEB131101925}"/>
              </a:ext>
            </a:extLst>
          </p:cNvPr>
          <p:cNvPicPr>
            <a:picLocks noChangeAspect="1"/>
          </p:cNvPicPr>
          <p:nvPr/>
        </p:nvPicPr>
        <p:blipFill>
          <a:blip r:embed="rId9"/>
          <a:stretch>
            <a:fillRect/>
          </a:stretch>
        </p:blipFill>
        <p:spPr>
          <a:xfrm>
            <a:off x="1692099" y="2141916"/>
            <a:ext cx="797270" cy="797270"/>
          </a:xfrm>
          <a:prstGeom prst="rect">
            <a:avLst/>
          </a:prstGeom>
        </p:spPr>
      </p:pic>
      <p:sp>
        <p:nvSpPr>
          <p:cNvPr id="24" name="Fußzeilenplatzhalter 2">
            <a:extLst>
              <a:ext uri="{FF2B5EF4-FFF2-40B4-BE49-F238E27FC236}">
                <a16:creationId xmlns:a16="http://schemas.microsoft.com/office/drawing/2014/main" id="{49560BED-CCF7-7769-E154-AC8E482C466A}"/>
              </a:ext>
            </a:extLst>
          </p:cNvPr>
          <p:cNvSpPr>
            <a:spLocks noGrp="1"/>
          </p:cNvSpPr>
          <p:nvPr>
            <p:ph type="ftr" sz="quarter" idx="11"/>
          </p:nvPr>
        </p:nvSpPr>
        <p:spPr>
          <a:xfrm>
            <a:off x="350999" y="6498000"/>
            <a:ext cx="6345000" cy="230878"/>
          </a:xfrm>
        </p:spPr>
        <p:txBody>
          <a:bodyPr/>
          <a:lstStyle/>
          <a:p>
            <a:r>
              <a:rPr lang="de-DE" dirty="0">
                <a:solidFill>
                  <a:schemeClr val="accent2"/>
                </a:solidFill>
              </a:rPr>
              <a:t>Doppeltes Risiko? Vernachlässigung und sexualisierte Gewalt in Kindheit und Jugend | Jelena Gerke &amp; Katrin Chauviré-Geib | Universitätsklinikum Ulm | 04.09.2024/Berlin</a:t>
            </a:r>
          </a:p>
        </p:txBody>
      </p:sp>
      <p:sp>
        <p:nvSpPr>
          <p:cNvPr id="25" name="Textplatzhalter 3">
            <a:extLst>
              <a:ext uri="{FF2B5EF4-FFF2-40B4-BE49-F238E27FC236}">
                <a16:creationId xmlns:a16="http://schemas.microsoft.com/office/drawing/2014/main" id="{CC3D7E1C-59B2-2546-9409-5339736661CB}"/>
              </a:ext>
            </a:extLst>
          </p:cNvPr>
          <p:cNvSpPr txBox="1">
            <a:spLocks/>
          </p:cNvSpPr>
          <p:nvPr/>
        </p:nvSpPr>
        <p:spPr>
          <a:xfrm>
            <a:off x="359586" y="729968"/>
            <a:ext cx="6736365"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Hilfe-Telefon Sexueller Missbrauch</a:t>
            </a:r>
          </a:p>
        </p:txBody>
      </p:sp>
    </p:spTree>
    <p:extLst>
      <p:ext uri="{BB962C8B-B14F-4D97-AF65-F5344CB8AC3E}">
        <p14:creationId xmlns:p14="http://schemas.microsoft.com/office/powerpoint/2010/main" val="23350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B4A196CF-DCEC-47D5-8F78-B707BEA32D58}"/>
              </a:ext>
            </a:extLst>
          </p:cNvPr>
          <p:cNvSpPr/>
          <p:nvPr/>
        </p:nvSpPr>
        <p:spPr>
          <a:xfrm>
            <a:off x="502048" y="2060740"/>
            <a:ext cx="6673057" cy="5619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Corbel" charset="0"/>
                <a:cs typeface="Corbel" charset="0"/>
              </a:rPr>
              <a:t>UBSKM + Arbeitsstab</a:t>
            </a:r>
          </a:p>
        </p:txBody>
      </p:sp>
      <p:sp>
        <p:nvSpPr>
          <p:cNvPr id="6" name="Rechteck: abgerundete Ecken 5">
            <a:extLst>
              <a:ext uri="{FF2B5EF4-FFF2-40B4-BE49-F238E27FC236}">
                <a16:creationId xmlns:a16="http://schemas.microsoft.com/office/drawing/2014/main" id="{1E8B323C-CF78-46EB-A80A-06619C2622F5}"/>
              </a:ext>
            </a:extLst>
          </p:cNvPr>
          <p:cNvSpPr/>
          <p:nvPr/>
        </p:nvSpPr>
        <p:spPr>
          <a:xfrm>
            <a:off x="502048" y="3143246"/>
            <a:ext cx="3060301" cy="933454"/>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Corbel" charset="0"/>
                <a:cs typeface="Corbel" charset="0"/>
              </a:rPr>
              <a:t>N.I.N.A. e.V.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Corbel" charset="0"/>
                <a:cs typeface="Corbel" charset="0"/>
              </a:rPr>
              <a:t>Beratung am Hilfe-Telefon</a:t>
            </a:r>
          </a:p>
        </p:txBody>
      </p:sp>
      <p:sp>
        <p:nvSpPr>
          <p:cNvPr id="7" name="Rechteck: abgerundete Ecken 6">
            <a:extLst>
              <a:ext uri="{FF2B5EF4-FFF2-40B4-BE49-F238E27FC236}">
                <a16:creationId xmlns:a16="http://schemas.microsoft.com/office/drawing/2014/main" id="{26D3B293-D175-4362-93CC-C59CE57FB016}"/>
              </a:ext>
            </a:extLst>
          </p:cNvPr>
          <p:cNvSpPr/>
          <p:nvPr/>
        </p:nvSpPr>
        <p:spPr>
          <a:xfrm>
            <a:off x="4082876" y="3143246"/>
            <a:ext cx="3060302" cy="933454"/>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Corbel" charset="0"/>
                <a:cs typeface="Corbel" charset="0"/>
              </a:rPr>
              <a:t>Arbeitsgruppe der KJPP Ulm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Corbel" charset="0"/>
                <a:cs typeface="Corbel" charset="0"/>
              </a:rPr>
              <a:t>Wissenschaftliche Begleitung</a:t>
            </a:r>
          </a:p>
        </p:txBody>
      </p:sp>
      <p:sp>
        <p:nvSpPr>
          <p:cNvPr id="8" name="Rechteck: abgerundete Ecken 7">
            <a:extLst>
              <a:ext uri="{FF2B5EF4-FFF2-40B4-BE49-F238E27FC236}">
                <a16:creationId xmlns:a16="http://schemas.microsoft.com/office/drawing/2014/main" id="{7629A5E6-33A1-4AC8-A8E5-42982FF1B56F}"/>
              </a:ext>
            </a:extLst>
          </p:cNvPr>
          <p:cNvSpPr/>
          <p:nvPr/>
        </p:nvSpPr>
        <p:spPr>
          <a:xfrm>
            <a:off x="502048" y="4597228"/>
            <a:ext cx="6673057" cy="5619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Corbel" charset="0"/>
                <a:cs typeface="Corbel" charset="0"/>
              </a:rPr>
              <a:t>Anrufende am Hilfe-Telefon</a:t>
            </a:r>
          </a:p>
        </p:txBody>
      </p:sp>
      <p:sp>
        <p:nvSpPr>
          <p:cNvPr id="9" name="Ellipse 8">
            <a:extLst>
              <a:ext uri="{FF2B5EF4-FFF2-40B4-BE49-F238E27FC236}">
                <a16:creationId xmlns:a16="http://schemas.microsoft.com/office/drawing/2014/main" id="{5BD94980-B9AC-4642-AF09-A2039FC8BE5A}"/>
              </a:ext>
            </a:extLst>
          </p:cNvPr>
          <p:cNvSpPr/>
          <p:nvPr/>
        </p:nvSpPr>
        <p:spPr>
          <a:xfrm>
            <a:off x="7116277" y="2913089"/>
            <a:ext cx="1849593" cy="1352553"/>
          </a:xfrm>
          <a:prstGeom prst="ellipse">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orbel" panose="020B0503020204020204" pitchFamily="34" charset="0"/>
                <a:ea typeface="Corbel" charset="0"/>
                <a:cs typeface="Corbel" charset="0"/>
              </a:rPr>
              <a:t>Wissen-</a:t>
            </a:r>
            <a:r>
              <a:rPr kumimoji="0" lang="de-DE" sz="1800" b="0" i="0" u="none" strike="noStrike" kern="1200" cap="none" spc="0" normalizeH="0" baseline="0" noProof="0" dirty="0" err="1">
                <a:ln>
                  <a:noFill/>
                </a:ln>
                <a:solidFill>
                  <a:prstClr val="white"/>
                </a:solidFill>
                <a:effectLst/>
                <a:uLnTx/>
                <a:uFillTx/>
                <a:latin typeface="Corbel" panose="020B0503020204020204" pitchFamily="34" charset="0"/>
                <a:ea typeface="Corbel" charset="0"/>
                <a:cs typeface="Corbel" charset="0"/>
              </a:rPr>
              <a:t>schaftlicher</a:t>
            </a:r>
            <a:r>
              <a:rPr kumimoji="0" lang="de-DE" sz="1800" b="0" i="0" u="none" strike="noStrike" kern="1200" cap="none" spc="0" normalizeH="0" baseline="0" noProof="0" dirty="0">
                <a:ln>
                  <a:noFill/>
                </a:ln>
                <a:solidFill>
                  <a:prstClr val="white"/>
                </a:solidFill>
                <a:effectLst/>
                <a:uLnTx/>
                <a:uFillTx/>
                <a:latin typeface="Corbel" panose="020B0503020204020204" pitchFamily="34" charset="0"/>
                <a:ea typeface="Corbel" charset="0"/>
                <a:cs typeface="Corbel" charset="0"/>
              </a:rPr>
              <a:t> Beirat</a:t>
            </a:r>
          </a:p>
        </p:txBody>
      </p:sp>
      <p:sp>
        <p:nvSpPr>
          <p:cNvPr id="19" name="Pfeil: nach rechts 18">
            <a:extLst>
              <a:ext uri="{FF2B5EF4-FFF2-40B4-BE49-F238E27FC236}">
                <a16:creationId xmlns:a16="http://schemas.microsoft.com/office/drawing/2014/main" id="{6A33D65E-BC7A-4C58-A1AC-893C231CD683}"/>
              </a:ext>
            </a:extLst>
          </p:cNvPr>
          <p:cNvSpPr/>
          <p:nvPr/>
        </p:nvSpPr>
        <p:spPr>
          <a:xfrm>
            <a:off x="3569283" y="3589365"/>
            <a:ext cx="520528" cy="371475"/>
          </a:xfrm>
          <a:prstGeom prst="rightArrow">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orbel" charset="0"/>
              <a:ea typeface="Corbel" charset="0"/>
              <a:cs typeface="Corbel" charset="0"/>
            </a:endParaRPr>
          </a:p>
        </p:txBody>
      </p:sp>
      <p:sp>
        <p:nvSpPr>
          <p:cNvPr id="21" name="Pfeil: nach rechts 20">
            <a:extLst>
              <a:ext uri="{FF2B5EF4-FFF2-40B4-BE49-F238E27FC236}">
                <a16:creationId xmlns:a16="http://schemas.microsoft.com/office/drawing/2014/main" id="{F9003237-C0A0-4677-A68F-9E7FD5FF75EC}"/>
              </a:ext>
            </a:extLst>
          </p:cNvPr>
          <p:cNvSpPr/>
          <p:nvPr/>
        </p:nvSpPr>
        <p:spPr>
          <a:xfrm rot="10800000">
            <a:off x="3555414" y="3250458"/>
            <a:ext cx="520528" cy="371475"/>
          </a:xfrm>
          <a:prstGeom prst="rightArrow">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orbel" charset="0"/>
              <a:ea typeface="Corbel" charset="0"/>
              <a:cs typeface="Corbel" charset="0"/>
            </a:endParaRPr>
          </a:p>
        </p:txBody>
      </p:sp>
      <p:sp>
        <p:nvSpPr>
          <p:cNvPr id="22" name="Pfeil: nach rechts 21">
            <a:extLst>
              <a:ext uri="{FF2B5EF4-FFF2-40B4-BE49-F238E27FC236}">
                <a16:creationId xmlns:a16="http://schemas.microsoft.com/office/drawing/2014/main" id="{78E35A6C-2275-45EB-A4EF-A23AE34A21BA}"/>
              </a:ext>
            </a:extLst>
          </p:cNvPr>
          <p:cNvSpPr/>
          <p:nvPr/>
        </p:nvSpPr>
        <p:spPr>
          <a:xfrm rot="16200000">
            <a:off x="1674174" y="4151227"/>
            <a:ext cx="520528" cy="371475"/>
          </a:xfrm>
          <a:prstGeom prst="rightArrow">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orbel" charset="0"/>
              <a:ea typeface="Corbel" charset="0"/>
              <a:cs typeface="Corbel" charset="0"/>
            </a:endParaRPr>
          </a:p>
        </p:txBody>
      </p:sp>
      <p:sp>
        <p:nvSpPr>
          <p:cNvPr id="24" name="Pfeil: nach rechts 23">
            <a:extLst>
              <a:ext uri="{FF2B5EF4-FFF2-40B4-BE49-F238E27FC236}">
                <a16:creationId xmlns:a16="http://schemas.microsoft.com/office/drawing/2014/main" id="{A520BB2C-74EE-489F-BCA9-E853E6F1E0F2}"/>
              </a:ext>
            </a:extLst>
          </p:cNvPr>
          <p:cNvSpPr/>
          <p:nvPr/>
        </p:nvSpPr>
        <p:spPr>
          <a:xfrm rot="16200000">
            <a:off x="5331294" y="2697244"/>
            <a:ext cx="520528" cy="371475"/>
          </a:xfrm>
          <a:prstGeom prst="rightArrow">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orbel" charset="0"/>
              <a:ea typeface="Corbel" charset="0"/>
              <a:cs typeface="Corbel" charset="0"/>
            </a:endParaRPr>
          </a:p>
        </p:txBody>
      </p:sp>
      <p:sp>
        <p:nvSpPr>
          <p:cNvPr id="29" name="Textplatzhalter 3">
            <a:extLst>
              <a:ext uri="{FF2B5EF4-FFF2-40B4-BE49-F238E27FC236}">
                <a16:creationId xmlns:a16="http://schemas.microsoft.com/office/drawing/2014/main" id="{A90305BF-939B-4610-BD78-AA6E6B26BDAD}"/>
              </a:ext>
            </a:extLst>
          </p:cNvPr>
          <p:cNvSpPr txBox="1">
            <a:spLocks/>
          </p:cNvSpPr>
          <p:nvPr/>
        </p:nvSpPr>
        <p:spPr>
          <a:xfrm>
            <a:off x="359586" y="729968"/>
            <a:ext cx="6736365"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450"/>
              </a:spcBef>
              <a:spcAft>
                <a:spcPts val="0"/>
              </a:spcAft>
              <a:buClrTx/>
              <a:buSzTx/>
              <a:buFontTx/>
              <a:buNone/>
              <a:tabLst/>
              <a:defRPr/>
            </a:pPr>
            <a:r>
              <a:rPr kumimoji="0" lang="de-DE" sz="24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Hilfe-Telefon Sexueller Missbrauch</a:t>
            </a:r>
          </a:p>
        </p:txBody>
      </p:sp>
      <p:sp>
        <p:nvSpPr>
          <p:cNvPr id="13" name="Fußzeilenplatzhalter 2">
            <a:extLst>
              <a:ext uri="{FF2B5EF4-FFF2-40B4-BE49-F238E27FC236}">
                <a16:creationId xmlns:a16="http://schemas.microsoft.com/office/drawing/2014/main" id="{F8B58015-9AD4-4E09-8E93-9E8A35A72734}"/>
              </a:ext>
            </a:extLst>
          </p:cNvPr>
          <p:cNvSpPr>
            <a:spLocks noGrp="1"/>
          </p:cNvSpPr>
          <p:nvPr>
            <p:ph type="ftr" sz="quarter" idx="11"/>
          </p:nvPr>
        </p:nvSpPr>
        <p:spPr>
          <a:xfrm>
            <a:off x="350999" y="6498000"/>
            <a:ext cx="6345000" cy="230878"/>
          </a:xfrm>
        </p:spPr>
        <p:txBody>
          <a:bodyPr/>
          <a:lstStyle/>
          <a:p>
            <a:r>
              <a:rPr lang="de-DE" dirty="0">
                <a:solidFill>
                  <a:schemeClr val="accent2"/>
                </a:solidFill>
              </a:rPr>
              <a:t>Doppeltes Risiko? Vernachlässigung und sexualisierte Gewalt in Kindheit und Jugend | Jelena Gerke &amp; Katrin Chauviré-Geib | Universitätsklinikum Ulm | 04.09.2024/Berlin</a:t>
            </a:r>
          </a:p>
        </p:txBody>
      </p:sp>
    </p:spTree>
    <p:extLst>
      <p:ext uri="{BB962C8B-B14F-4D97-AF65-F5344CB8AC3E}">
        <p14:creationId xmlns:p14="http://schemas.microsoft.com/office/powerpoint/2010/main" val="97828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9" grpId="0" animBg="1"/>
      <p:bldP spid="21" grpId="0" animBg="1"/>
      <p:bldP spid="22"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56B3C1-3D72-41A0-8A64-9CE458AB31EF}"/>
              </a:ext>
            </a:extLst>
          </p:cNvPr>
          <p:cNvSpPr>
            <a:spLocks noGrp="1"/>
          </p:cNvSpPr>
          <p:nvPr>
            <p:ph idx="1"/>
          </p:nvPr>
        </p:nvSpPr>
        <p:spPr>
          <a:xfrm>
            <a:off x="1134002" y="1910252"/>
            <a:ext cx="6986268" cy="4311643"/>
          </a:xfrm>
        </p:spPr>
        <p:txBody>
          <a:bodyPr>
            <a:normAutofit fontScale="92500" lnSpcReduction="10000"/>
          </a:bodyPr>
          <a:lstStyle/>
          <a:p>
            <a:pPr marL="0" indent="0">
              <a:spcBef>
                <a:spcPts val="1200"/>
              </a:spcBef>
              <a:buNone/>
            </a:pPr>
            <a:r>
              <a:rPr lang="de-DE" sz="1900" b="1" dirty="0">
                <a:solidFill>
                  <a:schemeClr val="accent2"/>
                </a:solidFill>
              </a:rPr>
              <a:t>Ziele der Begleitforschung</a:t>
            </a:r>
          </a:p>
          <a:p>
            <a:pPr marL="214308" indent="-214308">
              <a:spcBef>
                <a:spcPts val="1200"/>
              </a:spcBef>
            </a:pPr>
            <a:r>
              <a:rPr lang="de-DE" sz="1900" dirty="0">
                <a:solidFill>
                  <a:schemeClr val="accent3"/>
                </a:solidFill>
              </a:rPr>
              <a:t>Partizipation Betroffener </a:t>
            </a:r>
            <a:r>
              <a:rPr lang="de-DE" sz="1900" dirty="0">
                <a:solidFill>
                  <a:schemeClr val="accent2"/>
                </a:solidFill>
              </a:rPr>
              <a:t>am politischen (Aufarbeitungs-)Prozess</a:t>
            </a:r>
          </a:p>
          <a:p>
            <a:pPr marL="214308" indent="-214308">
              <a:spcBef>
                <a:spcPts val="1200"/>
              </a:spcBef>
            </a:pPr>
            <a:r>
              <a:rPr lang="de-DE" sz="1900" dirty="0">
                <a:solidFill>
                  <a:schemeClr val="accent3"/>
                </a:solidFill>
              </a:rPr>
              <a:t>Qualitätssicherung</a:t>
            </a:r>
            <a:r>
              <a:rPr lang="de-DE" sz="1900" dirty="0">
                <a:solidFill>
                  <a:schemeClr val="accent2"/>
                </a:solidFill>
              </a:rPr>
              <a:t> der Datendokumentation und Beratung</a:t>
            </a:r>
          </a:p>
          <a:p>
            <a:pPr marL="214308" indent="-214308">
              <a:spcBef>
                <a:spcPts val="1200"/>
              </a:spcBef>
            </a:pPr>
            <a:r>
              <a:rPr lang="de-DE" sz="1900" dirty="0">
                <a:solidFill>
                  <a:schemeClr val="accent3"/>
                </a:solidFill>
              </a:rPr>
              <a:t>Wissenszuwachs</a:t>
            </a:r>
            <a:r>
              <a:rPr lang="de-DE" sz="1900" dirty="0">
                <a:solidFill>
                  <a:schemeClr val="accent2"/>
                </a:solidFill>
              </a:rPr>
              <a:t> in der Forschung bezüglich sexuellem Missbrauch, Trauma und Versorgung</a:t>
            </a:r>
          </a:p>
          <a:p>
            <a:pPr marL="214308" indent="-214308">
              <a:spcBef>
                <a:spcPts val="1200"/>
              </a:spcBef>
            </a:pPr>
            <a:r>
              <a:rPr lang="de-DE" sz="1900" dirty="0">
                <a:solidFill>
                  <a:schemeClr val="accent2"/>
                </a:solidFill>
              </a:rPr>
              <a:t>Unterstützung der </a:t>
            </a:r>
            <a:r>
              <a:rPr lang="de-DE" sz="1900" dirty="0">
                <a:solidFill>
                  <a:schemeClr val="accent3"/>
                </a:solidFill>
              </a:rPr>
              <a:t>fachpolitischen Arbeit </a:t>
            </a:r>
            <a:r>
              <a:rPr lang="de-DE" sz="1900" dirty="0">
                <a:solidFill>
                  <a:schemeClr val="accent2"/>
                </a:solidFill>
              </a:rPr>
              <a:t>des*der UBSKM</a:t>
            </a:r>
          </a:p>
          <a:p>
            <a:pPr>
              <a:spcBef>
                <a:spcPts val="1200"/>
              </a:spcBef>
            </a:pPr>
            <a:endParaRPr lang="de-DE" sz="1900" dirty="0"/>
          </a:p>
          <a:p>
            <a:pPr marL="0" indent="0">
              <a:spcBef>
                <a:spcPts val="1200"/>
              </a:spcBef>
              <a:buNone/>
            </a:pPr>
            <a:r>
              <a:rPr lang="de-DE" sz="1900" b="1" dirty="0">
                <a:solidFill>
                  <a:schemeClr val="accent2"/>
                </a:solidFill>
              </a:rPr>
              <a:t>Auswertung der Daten</a:t>
            </a:r>
          </a:p>
          <a:p>
            <a:pPr marL="214308" indent="-214308">
              <a:spcBef>
                <a:spcPts val="1200"/>
              </a:spcBef>
            </a:pPr>
            <a:r>
              <a:rPr lang="de-DE" sz="1900" dirty="0">
                <a:solidFill>
                  <a:schemeClr val="accent2"/>
                </a:solidFill>
              </a:rPr>
              <a:t>Quantitative sowie qualitative Auswertung der Daten</a:t>
            </a:r>
          </a:p>
          <a:p>
            <a:pPr marL="214308" indent="-214308">
              <a:spcBef>
                <a:spcPts val="1200"/>
              </a:spcBef>
            </a:pPr>
            <a:r>
              <a:rPr lang="de-DE" sz="1900" dirty="0">
                <a:solidFill>
                  <a:schemeClr val="accent2"/>
                </a:solidFill>
              </a:rPr>
              <a:t>Aktueller Stand sowie Verlaufsdaten</a:t>
            </a:r>
          </a:p>
          <a:p>
            <a:pPr marL="214308" indent="-214308">
              <a:spcBef>
                <a:spcPts val="1200"/>
              </a:spcBef>
            </a:pPr>
            <a:r>
              <a:rPr lang="de-DE" sz="1900" dirty="0">
                <a:solidFill>
                  <a:schemeClr val="accent2"/>
                </a:solidFill>
              </a:rPr>
              <a:t>Verschiedene Subgruppen (Betroffene/Dritte, Missbrauchskontext, etc.)</a:t>
            </a:r>
          </a:p>
          <a:p>
            <a:pPr>
              <a:spcBef>
                <a:spcPts val="1200"/>
              </a:spcBef>
            </a:pPr>
            <a:endParaRPr lang="en-GB" dirty="0"/>
          </a:p>
        </p:txBody>
      </p:sp>
      <p:sp>
        <p:nvSpPr>
          <p:cNvPr id="3" name="Fußzeilenplatzhalter 2">
            <a:extLst>
              <a:ext uri="{FF2B5EF4-FFF2-40B4-BE49-F238E27FC236}">
                <a16:creationId xmlns:a16="http://schemas.microsoft.com/office/drawing/2014/main" id="{815F20DD-D0F9-42C5-8B97-F75E396D36AD}"/>
              </a:ext>
            </a:extLst>
          </p:cNvPr>
          <p:cNvSpPr>
            <a:spLocks noGrp="1"/>
          </p:cNvSpPr>
          <p:nvPr>
            <p:ph type="ftr" sz="quarter" idx="11"/>
          </p:nvPr>
        </p:nvSpPr>
        <p:spPr/>
        <p:txBody>
          <a:bodyPr/>
          <a:lstStyle/>
          <a:p>
            <a:r>
              <a:rPr lang="de-DE" dirty="0">
                <a:solidFill>
                  <a:schemeClr val="tx2"/>
                </a:solidFill>
              </a:rPr>
              <a:t>Doppeltes Risiko? Vernachlässigung und sexualisierte Gewalt in Kindheit und Jugend | Jelena Gerke &amp; Katrin Chauviré-Geib | Universitätsklinikum Ulm | 04.09.2024/Berlin</a:t>
            </a:r>
          </a:p>
        </p:txBody>
      </p:sp>
      <p:sp>
        <p:nvSpPr>
          <p:cNvPr id="8" name="Textplatzhalter 3">
            <a:extLst>
              <a:ext uri="{FF2B5EF4-FFF2-40B4-BE49-F238E27FC236}">
                <a16:creationId xmlns:a16="http://schemas.microsoft.com/office/drawing/2014/main" id="{878E2095-3F08-FD67-979B-DE59B1E12044}"/>
              </a:ext>
            </a:extLst>
          </p:cNvPr>
          <p:cNvSpPr txBox="1">
            <a:spLocks/>
          </p:cNvSpPr>
          <p:nvPr/>
        </p:nvSpPr>
        <p:spPr>
          <a:xfrm>
            <a:off x="359586" y="729968"/>
            <a:ext cx="6736365"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Hilfe-Telefon Sexueller Missbrauch</a:t>
            </a:r>
          </a:p>
        </p:txBody>
      </p:sp>
    </p:spTree>
    <p:extLst>
      <p:ext uri="{BB962C8B-B14F-4D97-AF65-F5344CB8AC3E}">
        <p14:creationId xmlns:p14="http://schemas.microsoft.com/office/powerpoint/2010/main" val="910246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57A72-7991-ED9A-DF60-19CABAE4848A}"/>
              </a:ext>
            </a:extLst>
          </p:cNvPr>
          <p:cNvSpPr>
            <a:spLocks noGrp="1"/>
          </p:cNvSpPr>
          <p:nvPr>
            <p:ph type="title"/>
          </p:nvPr>
        </p:nvSpPr>
        <p:spPr>
          <a:xfrm>
            <a:off x="1134001" y="2600325"/>
            <a:ext cx="6968008" cy="1657350"/>
          </a:xfrm>
        </p:spPr>
        <p:txBody>
          <a:bodyPr anchor="ctr"/>
          <a:lstStyle/>
          <a:p>
            <a:pPr>
              <a:lnSpc>
                <a:spcPct val="150000"/>
              </a:lnSpc>
            </a:pPr>
            <a:r>
              <a:rPr lang="de-DE" dirty="0"/>
              <a:t>Wie hängen Vernachlässigung und sexualisierte Gewalt in der Inanspruchnahmepopulation des Hilfe-Telefons Sexueller Missbrauch zusammen?</a:t>
            </a:r>
          </a:p>
        </p:txBody>
      </p:sp>
    </p:spTree>
    <p:extLst>
      <p:ext uri="{BB962C8B-B14F-4D97-AF65-F5344CB8AC3E}">
        <p14:creationId xmlns:p14="http://schemas.microsoft.com/office/powerpoint/2010/main" val="1762283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2">
            <a:extLst>
              <a:ext uri="{FF2B5EF4-FFF2-40B4-BE49-F238E27FC236}">
                <a16:creationId xmlns:a16="http://schemas.microsoft.com/office/drawing/2014/main" id="{333BF10D-624B-EE00-BFDF-558C316DA6A2}"/>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accent2"/>
                </a:solidFill>
              </a:rPr>
              <a:t>Doppeltes Risiko? Vernachlässigung und sexualisierte Gewalt in Kindheit und Jugend | Jelena Gerke &amp; Katrin Chauviré-Geib | Universitätsklinikum Ulm | 04.09.2024/Berlin</a:t>
            </a:r>
            <a:endParaRPr lang="de-DE" dirty="0">
              <a:solidFill>
                <a:schemeClr val="accent2"/>
              </a:solidFill>
            </a:endParaRPr>
          </a:p>
        </p:txBody>
      </p:sp>
      <p:sp>
        <p:nvSpPr>
          <p:cNvPr id="10" name="Textplatzhalter 3">
            <a:extLst>
              <a:ext uri="{FF2B5EF4-FFF2-40B4-BE49-F238E27FC236}">
                <a16:creationId xmlns:a16="http://schemas.microsoft.com/office/drawing/2014/main" id="{774CC3FC-5949-5296-657D-C63025D813FE}"/>
              </a:ext>
            </a:extLst>
          </p:cNvPr>
          <p:cNvSpPr txBox="1">
            <a:spLocks/>
          </p:cNvSpPr>
          <p:nvPr/>
        </p:nvSpPr>
        <p:spPr>
          <a:xfrm>
            <a:off x="350999" y="361458"/>
            <a:ext cx="6736365" cy="803735"/>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Zusammenhang verschiedener Formen belastender Kindheitserfahrungen</a:t>
            </a:r>
          </a:p>
        </p:txBody>
      </p:sp>
      <p:graphicFrame>
        <p:nvGraphicFramePr>
          <p:cNvPr id="13" name="Tabelle 12">
            <a:extLst>
              <a:ext uri="{FF2B5EF4-FFF2-40B4-BE49-F238E27FC236}">
                <a16:creationId xmlns:a16="http://schemas.microsoft.com/office/drawing/2014/main" id="{FB2655B8-39A7-8D54-00C6-F7458756949D}"/>
              </a:ext>
            </a:extLst>
          </p:cNvPr>
          <p:cNvGraphicFramePr>
            <a:graphicFrameLocks noGrp="1"/>
          </p:cNvGraphicFramePr>
          <p:nvPr>
            <p:extLst>
              <p:ext uri="{D42A27DB-BD31-4B8C-83A1-F6EECF244321}">
                <p14:modId xmlns:p14="http://schemas.microsoft.com/office/powerpoint/2010/main" val="3621920236"/>
              </p:ext>
            </p:extLst>
          </p:nvPr>
        </p:nvGraphicFramePr>
        <p:xfrm>
          <a:off x="359586" y="1340274"/>
          <a:ext cx="4635324" cy="4982645"/>
        </p:xfrm>
        <a:graphic>
          <a:graphicData uri="http://schemas.openxmlformats.org/drawingml/2006/table">
            <a:tbl>
              <a:tblPr firstRow="1" bandRow="1">
                <a:tableStyleId>{5C22544A-7EE6-4342-B048-85BDC9FD1C3A}</a:tableStyleId>
              </a:tblPr>
              <a:tblGrid>
                <a:gridCol w="1800684">
                  <a:extLst>
                    <a:ext uri="{9D8B030D-6E8A-4147-A177-3AD203B41FA5}">
                      <a16:colId xmlns:a16="http://schemas.microsoft.com/office/drawing/2014/main" val="3209259345"/>
                    </a:ext>
                  </a:extLst>
                </a:gridCol>
                <a:gridCol w="2834640">
                  <a:extLst>
                    <a:ext uri="{9D8B030D-6E8A-4147-A177-3AD203B41FA5}">
                      <a16:colId xmlns:a16="http://schemas.microsoft.com/office/drawing/2014/main" val="3118840896"/>
                    </a:ext>
                  </a:extLst>
                </a:gridCol>
              </a:tblGrid>
              <a:tr h="1188648">
                <a:tc>
                  <a:txBody>
                    <a:bodyPr/>
                    <a:lstStyle/>
                    <a:p>
                      <a:endParaRPr lang="de-DE" sz="1800" dirty="0"/>
                    </a:p>
                  </a:txBody>
                  <a:tcPr anchor="ctr"/>
                </a:tc>
                <a:tc>
                  <a:txBody>
                    <a:bodyPr/>
                    <a:lstStyle/>
                    <a:p>
                      <a:r>
                        <a:rPr lang="de-DE" sz="1800" dirty="0"/>
                        <a:t>Hilfe-Telefon Sexueller Missbrauch – Gesprächsdokumentation Betroffene</a:t>
                      </a:r>
                    </a:p>
                  </a:txBody>
                  <a:tcPr anchor="ctr"/>
                </a:tc>
                <a:extLst>
                  <a:ext uri="{0D108BD9-81ED-4DB2-BD59-A6C34878D82A}">
                    <a16:rowId xmlns:a16="http://schemas.microsoft.com/office/drawing/2014/main" val="457665350"/>
                  </a:ext>
                </a:extLst>
              </a:tr>
              <a:tr h="365738">
                <a:tc>
                  <a:txBody>
                    <a:bodyPr/>
                    <a:lstStyle/>
                    <a:p>
                      <a:r>
                        <a:rPr lang="de-DE" sz="1800" i="1" dirty="0">
                          <a:solidFill>
                            <a:schemeClr val="accent2"/>
                          </a:solidFill>
                        </a:rPr>
                        <a:t>N</a:t>
                      </a:r>
                    </a:p>
                  </a:txBody>
                  <a:tcPr anchor="ctr"/>
                </a:tc>
                <a:tc>
                  <a:txBody>
                    <a:bodyPr/>
                    <a:lstStyle/>
                    <a:p>
                      <a:r>
                        <a:rPr lang="de-DE" sz="1800" dirty="0">
                          <a:solidFill>
                            <a:schemeClr val="accent2"/>
                          </a:solidFill>
                        </a:rPr>
                        <a:t>338</a:t>
                      </a:r>
                    </a:p>
                  </a:txBody>
                  <a:tcPr anchor="ctr"/>
                </a:tc>
                <a:extLst>
                  <a:ext uri="{0D108BD9-81ED-4DB2-BD59-A6C34878D82A}">
                    <a16:rowId xmlns:a16="http://schemas.microsoft.com/office/drawing/2014/main" val="2336996633"/>
                  </a:ext>
                </a:extLst>
              </a:tr>
              <a:tr h="365738">
                <a:tc>
                  <a:txBody>
                    <a:bodyPr/>
                    <a:lstStyle/>
                    <a:p>
                      <a:r>
                        <a:rPr lang="de-DE" sz="1800" dirty="0">
                          <a:solidFill>
                            <a:schemeClr val="accent2"/>
                          </a:solidFill>
                        </a:rPr>
                        <a:t>Geschlecht</a:t>
                      </a:r>
                    </a:p>
                  </a:txBody>
                  <a:tcPr anchor="ctr"/>
                </a:tc>
                <a:tc>
                  <a:txBody>
                    <a:bodyPr/>
                    <a:lstStyle/>
                    <a:p>
                      <a:endParaRPr lang="de-DE" sz="1800" dirty="0">
                        <a:solidFill>
                          <a:schemeClr val="accent2"/>
                        </a:solidFill>
                      </a:endParaRPr>
                    </a:p>
                  </a:txBody>
                  <a:tcPr anchor="ctr"/>
                </a:tc>
                <a:extLst>
                  <a:ext uri="{0D108BD9-81ED-4DB2-BD59-A6C34878D82A}">
                    <a16:rowId xmlns:a16="http://schemas.microsoft.com/office/drawing/2014/main" val="1353411282"/>
                  </a:ext>
                </a:extLst>
              </a:tr>
              <a:tr h="365738">
                <a:tc>
                  <a:txBody>
                    <a:bodyPr/>
                    <a:lstStyle/>
                    <a:p>
                      <a:pPr lvl="1"/>
                      <a:r>
                        <a:rPr lang="de-DE" sz="1800" dirty="0">
                          <a:solidFill>
                            <a:schemeClr val="accent2"/>
                          </a:solidFill>
                        </a:rPr>
                        <a:t>Männlich</a:t>
                      </a:r>
                    </a:p>
                  </a:txBody>
                  <a:tcPr anchor="ctr"/>
                </a:tc>
                <a:tc>
                  <a:txBody>
                    <a:bodyPr/>
                    <a:lstStyle/>
                    <a:p>
                      <a:r>
                        <a:rPr lang="de-DE" sz="1800" dirty="0">
                          <a:solidFill>
                            <a:schemeClr val="accent2"/>
                          </a:solidFill>
                        </a:rPr>
                        <a:t>66 (19,6%)</a:t>
                      </a:r>
                    </a:p>
                  </a:txBody>
                  <a:tcPr anchor="ctr"/>
                </a:tc>
                <a:extLst>
                  <a:ext uri="{0D108BD9-81ED-4DB2-BD59-A6C34878D82A}">
                    <a16:rowId xmlns:a16="http://schemas.microsoft.com/office/drawing/2014/main" val="2806632174"/>
                  </a:ext>
                </a:extLst>
              </a:tr>
              <a:tr h="365738">
                <a:tc>
                  <a:txBody>
                    <a:bodyPr/>
                    <a:lstStyle/>
                    <a:p>
                      <a:pPr lvl="1"/>
                      <a:r>
                        <a:rPr lang="de-DE" sz="1800" dirty="0">
                          <a:solidFill>
                            <a:schemeClr val="accent2"/>
                          </a:solidFill>
                        </a:rPr>
                        <a:t>Weiblich </a:t>
                      </a:r>
                    </a:p>
                  </a:txBody>
                  <a:tcPr anchor="ctr"/>
                </a:tc>
                <a:tc>
                  <a:txBody>
                    <a:bodyPr/>
                    <a:lstStyle/>
                    <a:p>
                      <a:r>
                        <a:rPr lang="de-DE" sz="1800" dirty="0">
                          <a:solidFill>
                            <a:schemeClr val="accent2"/>
                          </a:solidFill>
                        </a:rPr>
                        <a:t>270 (80,1%)</a:t>
                      </a:r>
                    </a:p>
                  </a:txBody>
                  <a:tcPr anchor="ctr"/>
                </a:tc>
                <a:extLst>
                  <a:ext uri="{0D108BD9-81ED-4DB2-BD59-A6C34878D82A}">
                    <a16:rowId xmlns:a16="http://schemas.microsoft.com/office/drawing/2014/main" val="695854633"/>
                  </a:ext>
                </a:extLst>
              </a:tr>
              <a:tr h="365738">
                <a:tc>
                  <a:txBody>
                    <a:bodyPr/>
                    <a:lstStyle/>
                    <a:p>
                      <a:pPr lvl="1"/>
                      <a:r>
                        <a:rPr lang="de-DE" sz="1800" dirty="0">
                          <a:solidFill>
                            <a:schemeClr val="accent2"/>
                          </a:solidFill>
                        </a:rPr>
                        <a:t>Divers</a:t>
                      </a:r>
                    </a:p>
                  </a:txBody>
                  <a:tcPr anchor="ctr"/>
                </a:tc>
                <a:tc>
                  <a:txBody>
                    <a:bodyPr/>
                    <a:lstStyle/>
                    <a:p>
                      <a:r>
                        <a:rPr lang="de-DE" sz="1800" dirty="0">
                          <a:solidFill>
                            <a:schemeClr val="accent2"/>
                          </a:solidFill>
                        </a:rPr>
                        <a:t>1 (0,3%)</a:t>
                      </a:r>
                    </a:p>
                  </a:txBody>
                  <a:tcPr anchor="ctr"/>
                </a:tc>
                <a:extLst>
                  <a:ext uri="{0D108BD9-81ED-4DB2-BD59-A6C34878D82A}">
                    <a16:rowId xmlns:a16="http://schemas.microsoft.com/office/drawing/2014/main" val="1864908521"/>
                  </a:ext>
                </a:extLst>
              </a:tr>
              <a:tr h="365738">
                <a:tc>
                  <a:txBody>
                    <a:bodyPr/>
                    <a:lstStyle/>
                    <a:p>
                      <a:r>
                        <a:rPr lang="de-DE" sz="1800" dirty="0">
                          <a:solidFill>
                            <a:schemeClr val="accent2"/>
                          </a:solidFill>
                        </a:rPr>
                        <a:t>Alter</a:t>
                      </a:r>
                    </a:p>
                  </a:txBody>
                  <a:tcPr anchor="ctr"/>
                </a:tc>
                <a:tc>
                  <a:txBody>
                    <a:bodyPr/>
                    <a:lstStyle/>
                    <a:p>
                      <a:endParaRPr lang="de-DE" sz="1800" dirty="0">
                        <a:solidFill>
                          <a:schemeClr val="accent2"/>
                        </a:solidFill>
                      </a:endParaRPr>
                    </a:p>
                  </a:txBody>
                  <a:tcPr anchor="ctr"/>
                </a:tc>
                <a:extLst>
                  <a:ext uri="{0D108BD9-81ED-4DB2-BD59-A6C34878D82A}">
                    <a16:rowId xmlns:a16="http://schemas.microsoft.com/office/drawing/2014/main" val="2293899009"/>
                  </a:ext>
                </a:extLst>
              </a:tr>
              <a:tr h="490683">
                <a:tc>
                  <a:txBody>
                    <a:bodyPr/>
                    <a:lstStyle/>
                    <a:p>
                      <a:pPr lvl="1"/>
                      <a:r>
                        <a:rPr lang="de-DE" sz="1800" dirty="0">
                          <a:solidFill>
                            <a:schemeClr val="accent2"/>
                          </a:solidFill>
                        </a:rPr>
                        <a:t>Bis 21 Jahren</a:t>
                      </a:r>
                    </a:p>
                  </a:txBody>
                  <a:tcPr anchor="ctr"/>
                </a:tc>
                <a:tc>
                  <a:txBody>
                    <a:bodyPr/>
                    <a:lstStyle/>
                    <a:p>
                      <a:r>
                        <a:rPr lang="de-DE" sz="1800" dirty="0">
                          <a:solidFill>
                            <a:schemeClr val="accent2"/>
                          </a:solidFill>
                        </a:rPr>
                        <a:t>1 (0,3,%)</a:t>
                      </a:r>
                    </a:p>
                  </a:txBody>
                  <a:tcPr anchor="ctr"/>
                </a:tc>
                <a:extLst>
                  <a:ext uri="{0D108BD9-81ED-4DB2-BD59-A6C34878D82A}">
                    <a16:rowId xmlns:a16="http://schemas.microsoft.com/office/drawing/2014/main" val="3406985849"/>
                  </a:ext>
                </a:extLst>
              </a:tr>
              <a:tr h="468602">
                <a:tc>
                  <a:txBody>
                    <a:bodyPr/>
                    <a:lstStyle/>
                    <a:p>
                      <a:pPr lvl="1"/>
                      <a:r>
                        <a:rPr lang="de-DE" sz="1800" dirty="0">
                          <a:solidFill>
                            <a:schemeClr val="accent2"/>
                          </a:solidFill>
                        </a:rPr>
                        <a:t>22 – 59 Jahre</a:t>
                      </a:r>
                    </a:p>
                  </a:txBody>
                  <a:tcPr anchor="ctr"/>
                </a:tc>
                <a:tc>
                  <a:txBody>
                    <a:bodyPr/>
                    <a:lstStyle/>
                    <a:p>
                      <a:r>
                        <a:rPr lang="de-DE" sz="1800" dirty="0">
                          <a:solidFill>
                            <a:schemeClr val="accent2"/>
                          </a:solidFill>
                        </a:rPr>
                        <a:t>117 (35,2%)</a:t>
                      </a:r>
                    </a:p>
                  </a:txBody>
                  <a:tcPr anchor="ctr"/>
                </a:tc>
                <a:extLst>
                  <a:ext uri="{0D108BD9-81ED-4DB2-BD59-A6C34878D82A}">
                    <a16:rowId xmlns:a16="http://schemas.microsoft.com/office/drawing/2014/main" val="1633565701"/>
                  </a:ext>
                </a:extLst>
              </a:tr>
              <a:tr h="640041">
                <a:tc>
                  <a:txBody>
                    <a:bodyPr/>
                    <a:lstStyle/>
                    <a:p>
                      <a:pPr lvl="1"/>
                      <a:r>
                        <a:rPr lang="de-DE" sz="1800" dirty="0">
                          <a:solidFill>
                            <a:schemeClr val="accent2"/>
                          </a:solidFill>
                        </a:rPr>
                        <a:t>60 Jahre oder älter</a:t>
                      </a:r>
                    </a:p>
                  </a:txBody>
                  <a:tcPr anchor="ctr"/>
                </a:tc>
                <a:tc>
                  <a:txBody>
                    <a:bodyPr/>
                    <a:lstStyle/>
                    <a:p>
                      <a:r>
                        <a:rPr lang="de-DE" sz="1800" dirty="0">
                          <a:solidFill>
                            <a:schemeClr val="accent2"/>
                          </a:solidFill>
                        </a:rPr>
                        <a:t>23 (6,8%)</a:t>
                      </a:r>
                    </a:p>
                  </a:txBody>
                  <a:tcPr anchor="ctr"/>
                </a:tc>
                <a:extLst>
                  <a:ext uri="{0D108BD9-81ED-4DB2-BD59-A6C34878D82A}">
                    <a16:rowId xmlns:a16="http://schemas.microsoft.com/office/drawing/2014/main" val="3099454219"/>
                  </a:ext>
                </a:extLst>
              </a:tr>
            </a:tbl>
          </a:graphicData>
        </a:graphic>
      </p:graphicFrame>
      <p:sp>
        <p:nvSpPr>
          <p:cNvPr id="14" name="Ellipse 13">
            <a:extLst>
              <a:ext uri="{FF2B5EF4-FFF2-40B4-BE49-F238E27FC236}">
                <a16:creationId xmlns:a16="http://schemas.microsoft.com/office/drawing/2014/main" id="{6743BE0A-DC24-992E-19DB-0AB3CB32282D}"/>
              </a:ext>
            </a:extLst>
          </p:cNvPr>
          <p:cNvSpPr/>
          <p:nvPr/>
        </p:nvSpPr>
        <p:spPr>
          <a:xfrm>
            <a:off x="5211263" y="2197574"/>
            <a:ext cx="3769376" cy="3268047"/>
          </a:xfrm>
          <a:prstGeom prst="ellipse">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de-DE" b="1" dirty="0"/>
              <a:t>Repräsentative Umfrage in der dt. Bevölkerung </a:t>
            </a:r>
            <a:endParaRPr lang="de-DE" dirty="0"/>
          </a:p>
          <a:p>
            <a:pPr fontAlgn="t"/>
            <a:r>
              <a:rPr lang="de-DE" b="1" dirty="0"/>
              <a:t>USUMA</a:t>
            </a:r>
            <a:endParaRPr lang="de-DE" dirty="0"/>
          </a:p>
          <a:p>
            <a:pPr fontAlgn="t"/>
            <a:r>
              <a:rPr lang="de-DE" i="1" dirty="0"/>
              <a:t>N</a:t>
            </a:r>
            <a:r>
              <a:rPr lang="de-DE" dirty="0"/>
              <a:t> = 2503</a:t>
            </a:r>
          </a:p>
          <a:p>
            <a:pPr fontAlgn="t"/>
            <a:r>
              <a:rPr lang="de-DE" dirty="0"/>
              <a:t>Alter und Geschlecht repräsentativ für die dt. Bevölkerung</a:t>
            </a:r>
          </a:p>
        </p:txBody>
      </p:sp>
    </p:spTree>
    <p:extLst>
      <p:ext uri="{BB962C8B-B14F-4D97-AF65-F5344CB8AC3E}">
        <p14:creationId xmlns:p14="http://schemas.microsoft.com/office/powerpoint/2010/main" val="389875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56B3C1-3D72-41A0-8A64-9CE458AB31EF}"/>
              </a:ext>
            </a:extLst>
          </p:cNvPr>
          <p:cNvSpPr>
            <a:spLocks noGrp="1"/>
          </p:cNvSpPr>
          <p:nvPr>
            <p:ph idx="1"/>
          </p:nvPr>
        </p:nvSpPr>
        <p:spPr>
          <a:xfrm>
            <a:off x="1134001" y="1947962"/>
            <a:ext cx="6642497" cy="1902330"/>
          </a:xfrm>
        </p:spPr>
        <p:txBody>
          <a:bodyPr>
            <a:normAutofit/>
          </a:bodyPr>
          <a:lstStyle/>
          <a:p>
            <a:pPr>
              <a:lnSpc>
                <a:spcPct val="150000"/>
              </a:lnSpc>
            </a:pPr>
            <a:r>
              <a:rPr lang="de-DE" sz="1800" dirty="0">
                <a:solidFill>
                  <a:schemeClr val="accent2"/>
                </a:solidFill>
              </a:rPr>
              <a:t>Selbstauskunftsbogen </a:t>
            </a:r>
          </a:p>
          <a:p>
            <a:pPr>
              <a:lnSpc>
                <a:spcPct val="150000"/>
              </a:lnSpc>
            </a:pPr>
            <a:r>
              <a:rPr lang="de-DE" sz="1800" dirty="0">
                <a:solidFill>
                  <a:schemeClr val="accent2"/>
                </a:solidFill>
              </a:rPr>
              <a:t>International am häufigsten eingesetzte Screening-Instrument zur Erhebung von Misshandlung in Kindheit und Jugend</a:t>
            </a:r>
          </a:p>
          <a:p>
            <a:pPr>
              <a:lnSpc>
                <a:spcPct val="150000"/>
              </a:lnSpc>
            </a:pPr>
            <a:r>
              <a:rPr lang="de-DE" sz="1800" dirty="0">
                <a:solidFill>
                  <a:schemeClr val="accent2"/>
                </a:solidFill>
              </a:rPr>
              <a:t>Erfassung von Schweregraden</a:t>
            </a:r>
          </a:p>
          <a:p>
            <a:pPr>
              <a:lnSpc>
                <a:spcPct val="150000"/>
              </a:lnSpc>
            </a:pPr>
            <a:endParaRPr lang="en-GB" sz="1800" dirty="0">
              <a:solidFill>
                <a:schemeClr val="accent2"/>
              </a:solidFill>
            </a:endParaRPr>
          </a:p>
        </p:txBody>
      </p:sp>
      <p:sp>
        <p:nvSpPr>
          <p:cNvPr id="3" name="Fußzeilenplatzhalter 2">
            <a:extLst>
              <a:ext uri="{FF2B5EF4-FFF2-40B4-BE49-F238E27FC236}">
                <a16:creationId xmlns:a16="http://schemas.microsoft.com/office/drawing/2014/main" id="{815F20DD-D0F9-42C5-8B97-F75E396D36AD}"/>
              </a:ext>
            </a:extLst>
          </p:cNvPr>
          <p:cNvSpPr>
            <a:spLocks noGrp="1"/>
          </p:cNvSpPr>
          <p:nvPr>
            <p:ph type="ftr" sz="quarter" idx="11"/>
          </p:nvPr>
        </p:nvSpPr>
        <p:spPr/>
        <p:txBody>
          <a:bodyPr/>
          <a:lstStyle/>
          <a:p>
            <a:r>
              <a:rPr lang="de-DE" dirty="0">
                <a:solidFill>
                  <a:schemeClr val="tx2"/>
                </a:solidFill>
              </a:rPr>
              <a:t>Doppeltes Risiko? Vernachlässigung und sexualisierte Gewalt in Kindheit und Jugend | Jelena Gerke &amp; Katrin Chauviré-Geib | Universitätsklinikum Ulm | 04.09.2024/Berlin</a:t>
            </a:r>
          </a:p>
        </p:txBody>
      </p:sp>
      <p:pic>
        <p:nvPicPr>
          <p:cNvPr id="6" name="Grafik 5">
            <a:extLst>
              <a:ext uri="{FF2B5EF4-FFF2-40B4-BE49-F238E27FC236}">
                <a16:creationId xmlns:a16="http://schemas.microsoft.com/office/drawing/2014/main" id="{B108597F-A2B2-4618-8962-8FAB6ABC813C}"/>
              </a:ext>
            </a:extLst>
          </p:cNvPr>
          <p:cNvPicPr>
            <a:picLocks noChangeAspect="1"/>
          </p:cNvPicPr>
          <p:nvPr/>
        </p:nvPicPr>
        <p:blipFill rotWithShape="1">
          <a:blip r:embed="rId3"/>
          <a:srcRect t="1" b="3406"/>
          <a:stretch/>
        </p:blipFill>
        <p:spPr>
          <a:xfrm>
            <a:off x="204073" y="3958873"/>
            <a:ext cx="8735854" cy="2100021"/>
          </a:xfrm>
          <a:prstGeom prst="rect">
            <a:avLst/>
          </a:prstGeom>
        </p:spPr>
      </p:pic>
      <p:sp>
        <p:nvSpPr>
          <p:cNvPr id="4" name="Textplatzhalter 3">
            <a:extLst>
              <a:ext uri="{FF2B5EF4-FFF2-40B4-BE49-F238E27FC236}">
                <a16:creationId xmlns:a16="http://schemas.microsoft.com/office/drawing/2014/main" id="{98D705F2-8B74-D586-C73C-BD125045E000}"/>
              </a:ext>
            </a:extLst>
          </p:cNvPr>
          <p:cNvSpPr txBox="1">
            <a:spLocks/>
          </p:cNvSpPr>
          <p:nvPr/>
        </p:nvSpPr>
        <p:spPr>
          <a:xfrm>
            <a:off x="350999" y="361458"/>
            <a:ext cx="6736365" cy="803735"/>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Zusammenhang verschiedener Formen belastender Kindheitserfahrungen</a:t>
            </a:r>
          </a:p>
        </p:txBody>
      </p:sp>
      <p:sp>
        <p:nvSpPr>
          <p:cNvPr id="5" name="Inhaltsplatzhalter 1">
            <a:extLst>
              <a:ext uri="{FF2B5EF4-FFF2-40B4-BE49-F238E27FC236}">
                <a16:creationId xmlns:a16="http://schemas.microsoft.com/office/drawing/2014/main" id="{7B2F507E-CD7D-CC4D-27FD-908A75E31224}"/>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fr-FR" sz="1800" b="1" dirty="0" err="1">
                <a:solidFill>
                  <a:schemeClr val="accent2"/>
                </a:solidFill>
              </a:rPr>
              <a:t>Childhood</a:t>
            </a:r>
            <a:r>
              <a:rPr lang="fr-FR" sz="1800" b="1" dirty="0">
                <a:solidFill>
                  <a:schemeClr val="accent2"/>
                </a:solidFill>
              </a:rPr>
              <a:t> Trauma Questionnaire (CTQ)</a:t>
            </a:r>
            <a:endParaRPr lang="de-DE" sz="1800" dirty="0">
              <a:solidFill>
                <a:schemeClr val="accent2"/>
              </a:solidFill>
            </a:endParaRPr>
          </a:p>
        </p:txBody>
      </p:sp>
    </p:spTree>
    <p:extLst>
      <p:ext uri="{BB962C8B-B14F-4D97-AF65-F5344CB8AC3E}">
        <p14:creationId xmlns:p14="http://schemas.microsoft.com/office/powerpoint/2010/main" val="1641049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15F20DD-D0F9-42C5-8B97-F75E396D36AD}"/>
              </a:ext>
            </a:extLst>
          </p:cNvPr>
          <p:cNvSpPr>
            <a:spLocks noGrp="1"/>
          </p:cNvSpPr>
          <p:nvPr>
            <p:ph type="ftr" sz="quarter" idx="11"/>
          </p:nvPr>
        </p:nvSpPr>
        <p:spPr/>
        <p:txBody>
          <a:bodyPr/>
          <a:lstStyle/>
          <a:p>
            <a:r>
              <a:rPr lang="de-DE" dirty="0">
                <a:solidFill>
                  <a:schemeClr val="tx2"/>
                </a:solidFill>
              </a:rPr>
              <a:t>Doppeltes Risiko? Vernachlässigung und sexualisierte Gewalt in Kindheit und Jugend | Jelena Gerke &amp; Katrin Chauviré-Geib | Universitätsklinikum Ulm | 04.09.2024/Berlin</a:t>
            </a:r>
          </a:p>
        </p:txBody>
      </p:sp>
      <p:sp>
        <p:nvSpPr>
          <p:cNvPr id="7" name="Inhaltsplatzhalter 1">
            <a:extLst>
              <a:ext uri="{FF2B5EF4-FFF2-40B4-BE49-F238E27FC236}">
                <a16:creationId xmlns:a16="http://schemas.microsoft.com/office/drawing/2014/main" id="{AC454435-4FB8-4CF9-826C-154BB32BC1C6}"/>
              </a:ext>
            </a:extLst>
          </p:cNvPr>
          <p:cNvSpPr txBox="1">
            <a:spLocks/>
          </p:cNvSpPr>
          <p:nvPr/>
        </p:nvSpPr>
        <p:spPr>
          <a:xfrm>
            <a:off x="1134002" y="1477108"/>
            <a:ext cx="7405564" cy="801143"/>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800" b="1" dirty="0">
                <a:solidFill>
                  <a:schemeClr val="accent2"/>
                </a:solidFill>
              </a:rPr>
              <a:t>Häufigkeiten von Misshandlung und Vernachlässigung in der Inanspruchnahmepopulation</a:t>
            </a:r>
            <a:endParaRPr lang="de-DE" sz="1800" dirty="0">
              <a:solidFill>
                <a:schemeClr val="accent2"/>
              </a:solidFill>
            </a:endParaRPr>
          </a:p>
        </p:txBody>
      </p:sp>
      <p:sp>
        <p:nvSpPr>
          <p:cNvPr id="5" name="Pfeil: nach rechts 4">
            <a:extLst>
              <a:ext uri="{FF2B5EF4-FFF2-40B4-BE49-F238E27FC236}">
                <a16:creationId xmlns:a16="http://schemas.microsoft.com/office/drawing/2014/main" id="{50DC53C7-C6CB-4A8A-9D26-09DD759274B6}"/>
              </a:ext>
            </a:extLst>
          </p:cNvPr>
          <p:cNvSpPr/>
          <p:nvPr/>
        </p:nvSpPr>
        <p:spPr>
          <a:xfrm>
            <a:off x="72000" y="3906256"/>
            <a:ext cx="9000000" cy="929208"/>
          </a:xfrm>
          <a:prstGeom prst="rightArrow">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rbel" charset="0"/>
              <a:ea typeface="Corbel" charset="0"/>
              <a:cs typeface="Corbel" charset="0"/>
            </a:endParaRPr>
          </a:p>
        </p:txBody>
      </p:sp>
      <p:graphicFrame>
        <p:nvGraphicFramePr>
          <p:cNvPr id="12" name="Tabelle 11">
            <a:extLst>
              <a:ext uri="{FF2B5EF4-FFF2-40B4-BE49-F238E27FC236}">
                <a16:creationId xmlns:a16="http://schemas.microsoft.com/office/drawing/2014/main" id="{EAB043D4-4B32-4846-B201-F2056CA7D789}"/>
              </a:ext>
            </a:extLst>
          </p:cNvPr>
          <p:cNvGraphicFramePr>
            <a:graphicFrameLocks noGrp="1"/>
          </p:cNvGraphicFramePr>
          <p:nvPr>
            <p:extLst>
              <p:ext uri="{D42A27DB-BD31-4B8C-83A1-F6EECF244321}">
                <p14:modId xmlns:p14="http://schemas.microsoft.com/office/powerpoint/2010/main" val="159239093"/>
              </p:ext>
            </p:extLst>
          </p:nvPr>
        </p:nvGraphicFramePr>
        <p:xfrm>
          <a:off x="72000" y="4143045"/>
          <a:ext cx="1800000" cy="461158"/>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8611192"/>
                    </a:ext>
                  </a:extLst>
                </a:gridCol>
              </a:tblGrid>
              <a:tr h="461158">
                <a:tc>
                  <a:txBody>
                    <a:bodyPr/>
                    <a:lstStyle/>
                    <a:p>
                      <a:pPr algn="ctr"/>
                      <a:r>
                        <a:rPr lang="de-DE" sz="1600" dirty="0"/>
                        <a:t>nicht bis minimal</a:t>
                      </a:r>
                      <a:endParaRPr lang="en-GB"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669800"/>
                  </a:ext>
                </a:extLst>
              </a:tr>
            </a:tbl>
          </a:graphicData>
        </a:graphic>
      </p:graphicFrame>
      <p:graphicFrame>
        <p:nvGraphicFramePr>
          <p:cNvPr id="13" name="Tabelle 12">
            <a:extLst>
              <a:ext uri="{FF2B5EF4-FFF2-40B4-BE49-F238E27FC236}">
                <a16:creationId xmlns:a16="http://schemas.microsoft.com/office/drawing/2014/main" id="{95B159D0-A397-4D58-97EC-25DA89AC3771}"/>
              </a:ext>
            </a:extLst>
          </p:cNvPr>
          <p:cNvGraphicFramePr>
            <a:graphicFrameLocks noGrp="1"/>
          </p:cNvGraphicFramePr>
          <p:nvPr>
            <p:extLst>
              <p:ext uri="{D42A27DB-BD31-4B8C-83A1-F6EECF244321}">
                <p14:modId xmlns:p14="http://schemas.microsoft.com/office/powerpoint/2010/main" val="1440391446"/>
              </p:ext>
            </p:extLst>
          </p:nvPr>
        </p:nvGraphicFramePr>
        <p:xfrm>
          <a:off x="1872000" y="4152039"/>
          <a:ext cx="1800000" cy="461158"/>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8611192"/>
                    </a:ext>
                  </a:extLst>
                </a:gridCol>
              </a:tblGrid>
              <a:tr h="461158">
                <a:tc>
                  <a:txBody>
                    <a:bodyPr/>
                    <a:lstStyle/>
                    <a:p>
                      <a:pPr algn="ctr"/>
                      <a:r>
                        <a:rPr lang="de-DE" sz="1600" dirty="0"/>
                        <a:t>gering bis mäßig</a:t>
                      </a:r>
                      <a:endParaRPr lang="en-GB"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669800"/>
                  </a:ext>
                </a:extLst>
              </a:tr>
            </a:tbl>
          </a:graphicData>
        </a:graphic>
      </p:graphicFrame>
      <p:graphicFrame>
        <p:nvGraphicFramePr>
          <p:cNvPr id="14" name="Tabelle 13">
            <a:extLst>
              <a:ext uri="{FF2B5EF4-FFF2-40B4-BE49-F238E27FC236}">
                <a16:creationId xmlns:a16="http://schemas.microsoft.com/office/drawing/2014/main" id="{77F46524-4DF4-48C2-BAA4-4AC635C43970}"/>
              </a:ext>
            </a:extLst>
          </p:cNvPr>
          <p:cNvGraphicFramePr>
            <a:graphicFrameLocks noGrp="1"/>
          </p:cNvGraphicFramePr>
          <p:nvPr>
            <p:extLst>
              <p:ext uri="{D42A27DB-BD31-4B8C-83A1-F6EECF244321}">
                <p14:modId xmlns:p14="http://schemas.microsoft.com/office/powerpoint/2010/main" val="1783228433"/>
              </p:ext>
            </p:extLst>
          </p:nvPr>
        </p:nvGraphicFramePr>
        <p:xfrm>
          <a:off x="3673644" y="4150199"/>
          <a:ext cx="2573558" cy="461158"/>
        </p:xfrm>
        <a:graphic>
          <a:graphicData uri="http://schemas.openxmlformats.org/drawingml/2006/table">
            <a:tbl>
              <a:tblPr firstRow="1" bandRow="1">
                <a:tableStyleId>{5C22544A-7EE6-4342-B048-85BDC9FD1C3A}</a:tableStyleId>
              </a:tblPr>
              <a:tblGrid>
                <a:gridCol w="2573558">
                  <a:extLst>
                    <a:ext uri="{9D8B030D-6E8A-4147-A177-3AD203B41FA5}">
                      <a16:colId xmlns:a16="http://schemas.microsoft.com/office/drawing/2014/main" val="38611192"/>
                    </a:ext>
                  </a:extLst>
                </a:gridCol>
              </a:tblGrid>
              <a:tr h="461158">
                <a:tc>
                  <a:txBody>
                    <a:bodyPr/>
                    <a:lstStyle/>
                    <a:p>
                      <a:pPr algn="ctr"/>
                      <a:r>
                        <a:rPr lang="de-DE" sz="1600" dirty="0"/>
                        <a:t>mäßig bis schwer</a:t>
                      </a:r>
                      <a:endParaRPr lang="en-GB"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669800"/>
                  </a:ext>
                </a:extLst>
              </a:tr>
            </a:tbl>
          </a:graphicData>
        </a:graphic>
      </p:graphicFrame>
      <p:graphicFrame>
        <p:nvGraphicFramePr>
          <p:cNvPr id="15" name="Tabelle 14">
            <a:extLst>
              <a:ext uri="{FF2B5EF4-FFF2-40B4-BE49-F238E27FC236}">
                <a16:creationId xmlns:a16="http://schemas.microsoft.com/office/drawing/2014/main" id="{CA395F5D-39C0-432A-A385-5A9C57E94BC3}"/>
              </a:ext>
            </a:extLst>
          </p:cNvPr>
          <p:cNvGraphicFramePr>
            <a:graphicFrameLocks noGrp="1"/>
          </p:cNvGraphicFramePr>
          <p:nvPr>
            <p:extLst>
              <p:ext uri="{D42A27DB-BD31-4B8C-83A1-F6EECF244321}">
                <p14:modId xmlns:p14="http://schemas.microsoft.com/office/powerpoint/2010/main" val="3428163078"/>
              </p:ext>
            </p:extLst>
          </p:nvPr>
        </p:nvGraphicFramePr>
        <p:xfrm>
          <a:off x="6247202" y="4140281"/>
          <a:ext cx="2462458" cy="461158"/>
        </p:xfrm>
        <a:graphic>
          <a:graphicData uri="http://schemas.openxmlformats.org/drawingml/2006/table">
            <a:tbl>
              <a:tblPr firstRow="1" bandRow="1">
                <a:tableStyleId>{5C22544A-7EE6-4342-B048-85BDC9FD1C3A}</a:tableStyleId>
              </a:tblPr>
              <a:tblGrid>
                <a:gridCol w="2462458">
                  <a:extLst>
                    <a:ext uri="{9D8B030D-6E8A-4147-A177-3AD203B41FA5}">
                      <a16:colId xmlns:a16="http://schemas.microsoft.com/office/drawing/2014/main" val="38611192"/>
                    </a:ext>
                  </a:extLst>
                </a:gridCol>
              </a:tblGrid>
              <a:tr h="461158">
                <a:tc>
                  <a:txBody>
                    <a:bodyPr/>
                    <a:lstStyle/>
                    <a:p>
                      <a:pPr algn="ctr"/>
                      <a:r>
                        <a:rPr lang="de-DE" sz="1600" dirty="0"/>
                        <a:t>schwer bis extrem</a:t>
                      </a:r>
                      <a:endParaRPr lang="en-GB"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669800"/>
                  </a:ext>
                </a:extLst>
              </a:tr>
            </a:tbl>
          </a:graphicData>
        </a:graphic>
      </p:graphicFrame>
      <p:grpSp>
        <p:nvGrpSpPr>
          <p:cNvPr id="19" name="Gruppieren 18">
            <a:extLst>
              <a:ext uri="{FF2B5EF4-FFF2-40B4-BE49-F238E27FC236}">
                <a16:creationId xmlns:a16="http://schemas.microsoft.com/office/drawing/2014/main" id="{7708F916-7864-45FA-BF91-E95F1741FC6E}"/>
              </a:ext>
            </a:extLst>
          </p:cNvPr>
          <p:cNvGrpSpPr/>
          <p:nvPr/>
        </p:nvGrpSpPr>
        <p:grpSpPr>
          <a:xfrm>
            <a:off x="6160256" y="2143356"/>
            <a:ext cx="2837813" cy="1799537"/>
            <a:chOff x="6210752" y="2817843"/>
            <a:chExt cx="2837813" cy="1799537"/>
          </a:xfrm>
        </p:grpSpPr>
        <p:sp>
          <p:nvSpPr>
            <p:cNvPr id="16" name="Textfeld 15">
              <a:extLst>
                <a:ext uri="{FF2B5EF4-FFF2-40B4-BE49-F238E27FC236}">
                  <a16:creationId xmlns:a16="http://schemas.microsoft.com/office/drawing/2014/main" id="{91D3AAD1-40F9-4027-8D8A-7D6BC9527A31}"/>
                </a:ext>
              </a:extLst>
            </p:cNvPr>
            <p:cNvSpPr txBox="1"/>
            <p:nvPr/>
          </p:nvSpPr>
          <p:spPr>
            <a:xfrm>
              <a:off x="6306187" y="2817843"/>
              <a:ext cx="2646946" cy="575334"/>
            </a:xfrm>
            <a:prstGeom prst="rect">
              <a:avLst/>
            </a:prstGeom>
            <a:noFill/>
          </p:spPr>
          <p:txBody>
            <a:bodyPr wrap="square" rtlCol="0" anchor="ctr">
              <a:normAutofit fontScale="92500" lnSpcReduction="10000"/>
            </a:bodyPr>
            <a:lstStyle/>
            <a:p>
              <a:pPr algn="ctr"/>
              <a:r>
                <a:rPr lang="de-DE" dirty="0">
                  <a:solidFill>
                    <a:schemeClr val="accent2"/>
                  </a:solidFill>
                  <a:latin typeface="Corbel" panose="020B0503020204020204" pitchFamily="34" charset="0"/>
                </a:rPr>
                <a:t>Emotionale Misshandlung (</a:t>
              </a:r>
              <a:r>
                <a:rPr lang="de-DE" i="1" dirty="0" err="1">
                  <a:solidFill>
                    <a:schemeClr val="accent2"/>
                  </a:solidFill>
                  <a:latin typeface="Corbel" panose="020B0503020204020204" pitchFamily="34" charset="0"/>
                </a:rPr>
                <a:t>Mdn</a:t>
              </a:r>
              <a:r>
                <a:rPr lang="de-DE" dirty="0">
                  <a:solidFill>
                    <a:schemeClr val="accent2"/>
                  </a:solidFill>
                  <a:latin typeface="Corbel" panose="020B0503020204020204" pitchFamily="34" charset="0"/>
                </a:rPr>
                <a:t> = 18)</a:t>
              </a:r>
              <a:endParaRPr lang="en-GB" dirty="0" err="1">
                <a:solidFill>
                  <a:schemeClr val="accent2"/>
                </a:solidFill>
                <a:latin typeface="Corbel" panose="020B0503020204020204" pitchFamily="34" charset="0"/>
              </a:endParaRPr>
            </a:p>
          </p:txBody>
        </p:sp>
        <p:sp>
          <p:nvSpPr>
            <p:cNvPr id="17" name="Textfeld 16">
              <a:extLst>
                <a:ext uri="{FF2B5EF4-FFF2-40B4-BE49-F238E27FC236}">
                  <a16:creationId xmlns:a16="http://schemas.microsoft.com/office/drawing/2014/main" id="{4BC1CB24-B93B-46B8-A843-8807AAA695EC}"/>
                </a:ext>
              </a:extLst>
            </p:cNvPr>
            <p:cNvSpPr txBox="1"/>
            <p:nvPr/>
          </p:nvSpPr>
          <p:spPr>
            <a:xfrm>
              <a:off x="6512970" y="3466712"/>
              <a:ext cx="2233379" cy="575334"/>
            </a:xfrm>
            <a:prstGeom prst="rect">
              <a:avLst/>
            </a:prstGeom>
            <a:noFill/>
          </p:spPr>
          <p:txBody>
            <a:bodyPr wrap="square" rtlCol="0" anchor="ctr">
              <a:normAutofit fontScale="92500" lnSpcReduction="10000"/>
            </a:bodyPr>
            <a:lstStyle/>
            <a:p>
              <a:pPr algn="ctr"/>
              <a:r>
                <a:rPr lang="de-DE" dirty="0">
                  <a:solidFill>
                    <a:schemeClr val="accent2"/>
                  </a:solidFill>
                  <a:latin typeface="Corbel" panose="020B0503020204020204" pitchFamily="34" charset="0"/>
                </a:rPr>
                <a:t>Sexueller Missbrauch (</a:t>
              </a:r>
              <a:r>
                <a:rPr lang="de-DE" i="1" dirty="0" err="1">
                  <a:solidFill>
                    <a:schemeClr val="accent2"/>
                  </a:solidFill>
                  <a:latin typeface="Corbel" panose="020B0503020204020204" pitchFamily="34" charset="0"/>
                </a:rPr>
                <a:t>Mdn</a:t>
              </a:r>
              <a:r>
                <a:rPr lang="de-DE" dirty="0">
                  <a:solidFill>
                    <a:schemeClr val="accent2"/>
                  </a:solidFill>
                  <a:latin typeface="Corbel" panose="020B0503020204020204" pitchFamily="34" charset="0"/>
                </a:rPr>
                <a:t> = 21)</a:t>
              </a:r>
              <a:endParaRPr lang="en-GB" dirty="0" err="1">
                <a:solidFill>
                  <a:schemeClr val="accent2"/>
                </a:solidFill>
                <a:latin typeface="Corbel" panose="020B0503020204020204" pitchFamily="34" charset="0"/>
              </a:endParaRPr>
            </a:p>
          </p:txBody>
        </p:sp>
        <p:sp>
          <p:nvSpPr>
            <p:cNvPr id="18" name="Textfeld 17">
              <a:extLst>
                <a:ext uri="{FF2B5EF4-FFF2-40B4-BE49-F238E27FC236}">
                  <a16:creationId xmlns:a16="http://schemas.microsoft.com/office/drawing/2014/main" id="{E1B1D282-4922-42CA-9A35-D2F0A2C534EB}"/>
                </a:ext>
              </a:extLst>
            </p:cNvPr>
            <p:cNvSpPr txBox="1"/>
            <p:nvPr/>
          </p:nvSpPr>
          <p:spPr>
            <a:xfrm>
              <a:off x="6210752" y="4042046"/>
              <a:ext cx="2837813" cy="575334"/>
            </a:xfrm>
            <a:prstGeom prst="rect">
              <a:avLst/>
            </a:prstGeom>
            <a:noFill/>
          </p:spPr>
          <p:txBody>
            <a:bodyPr wrap="square" rtlCol="0" anchor="ctr">
              <a:normAutofit fontScale="92500" lnSpcReduction="10000"/>
            </a:bodyPr>
            <a:lstStyle/>
            <a:p>
              <a:pPr algn="ctr"/>
              <a:r>
                <a:rPr lang="de-DE" dirty="0">
                  <a:solidFill>
                    <a:schemeClr val="accent2"/>
                  </a:solidFill>
                  <a:latin typeface="Corbel" panose="020B0503020204020204" pitchFamily="34" charset="0"/>
                </a:rPr>
                <a:t>Emotionale Vernachlässigung (</a:t>
              </a:r>
              <a:r>
                <a:rPr lang="de-DE" i="1" dirty="0" err="1">
                  <a:solidFill>
                    <a:schemeClr val="accent2"/>
                  </a:solidFill>
                  <a:latin typeface="Corbel" panose="020B0503020204020204" pitchFamily="34" charset="0"/>
                </a:rPr>
                <a:t>Mdn</a:t>
              </a:r>
              <a:r>
                <a:rPr lang="de-DE" dirty="0">
                  <a:solidFill>
                    <a:schemeClr val="accent2"/>
                  </a:solidFill>
                  <a:latin typeface="Corbel" panose="020B0503020204020204" pitchFamily="34" charset="0"/>
                </a:rPr>
                <a:t> = 20)</a:t>
              </a:r>
              <a:endParaRPr lang="en-GB" dirty="0" err="1">
                <a:solidFill>
                  <a:schemeClr val="accent2"/>
                </a:solidFill>
                <a:latin typeface="Corbel" panose="020B0503020204020204" pitchFamily="34" charset="0"/>
              </a:endParaRPr>
            </a:p>
          </p:txBody>
        </p:sp>
      </p:grpSp>
      <p:grpSp>
        <p:nvGrpSpPr>
          <p:cNvPr id="22" name="Gruppieren 21">
            <a:extLst>
              <a:ext uri="{FF2B5EF4-FFF2-40B4-BE49-F238E27FC236}">
                <a16:creationId xmlns:a16="http://schemas.microsoft.com/office/drawing/2014/main" id="{592902C4-142C-4392-B86B-5F4FFCECCAF2}"/>
              </a:ext>
            </a:extLst>
          </p:cNvPr>
          <p:cNvGrpSpPr/>
          <p:nvPr/>
        </p:nvGrpSpPr>
        <p:grpSpPr>
          <a:xfrm>
            <a:off x="3541516" y="4756781"/>
            <a:ext cx="2837813" cy="1234760"/>
            <a:chOff x="3372939" y="3343788"/>
            <a:chExt cx="2837813" cy="1234760"/>
          </a:xfrm>
        </p:grpSpPr>
        <p:sp>
          <p:nvSpPr>
            <p:cNvPr id="20" name="Textfeld 19">
              <a:extLst>
                <a:ext uri="{FF2B5EF4-FFF2-40B4-BE49-F238E27FC236}">
                  <a16:creationId xmlns:a16="http://schemas.microsoft.com/office/drawing/2014/main" id="{7C63F13F-F81A-46F0-8544-609072F056B2}"/>
                </a:ext>
              </a:extLst>
            </p:cNvPr>
            <p:cNvSpPr txBox="1"/>
            <p:nvPr/>
          </p:nvSpPr>
          <p:spPr>
            <a:xfrm>
              <a:off x="3468372" y="3343788"/>
              <a:ext cx="2646946" cy="575334"/>
            </a:xfrm>
            <a:prstGeom prst="rect">
              <a:avLst/>
            </a:prstGeom>
            <a:noFill/>
          </p:spPr>
          <p:txBody>
            <a:bodyPr wrap="square" rtlCol="0" anchor="ctr">
              <a:normAutofit fontScale="92500" lnSpcReduction="10000"/>
            </a:bodyPr>
            <a:lstStyle/>
            <a:p>
              <a:pPr algn="ctr"/>
              <a:r>
                <a:rPr lang="de-DE" dirty="0">
                  <a:solidFill>
                    <a:schemeClr val="accent2"/>
                  </a:solidFill>
                  <a:latin typeface="Corbel" panose="020B0503020204020204" pitchFamily="34" charset="0"/>
                </a:rPr>
                <a:t>Körperliche Misshandlung (</a:t>
              </a:r>
              <a:r>
                <a:rPr lang="de-DE" i="1" dirty="0" err="1">
                  <a:solidFill>
                    <a:schemeClr val="accent2"/>
                  </a:solidFill>
                  <a:latin typeface="Corbel" panose="020B0503020204020204" pitchFamily="34" charset="0"/>
                </a:rPr>
                <a:t>Mdn</a:t>
              </a:r>
              <a:r>
                <a:rPr lang="de-DE" dirty="0">
                  <a:solidFill>
                    <a:schemeClr val="accent2"/>
                  </a:solidFill>
                  <a:latin typeface="Corbel" panose="020B0503020204020204" pitchFamily="34" charset="0"/>
                </a:rPr>
                <a:t> = 10)</a:t>
              </a:r>
              <a:endParaRPr lang="en-GB" dirty="0" err="1">
                <a:solidFill>
                  <a:schemeClr val="accent2"/>
                </a:solidFill>
                <a:latin typeface="Corbel" panose="020B0503020204020204" pitchFamily="34" charset="0"/>
              </a:endParaRPr>
            </a:p>
          </p:txBody>
        </p:sp>
        <p:sp>
          <p:nvSpPr>
            <p:cNvPr id="21" name="Textfeld 20">
              <a:extLst>
                <a:ext uri="{FF2B5EF4-FFF2-40B4-BE49-F238E27FC236}">
                  <a16:creationId xmlns:a16="http://schemas.microsoft.com/office/drawing/2014/main" id="{D1879859-47F8-46A7-9835-9EAF3F39451B}"/>
                </a:ext>
              </a:extLst>
            </p:cNvPr>
            <p:cNvSpPr txBox="1"/>
            <p:nvPr/>
          </p:nvSpPr>
          <p:spPr>
            <a:xfrm>
              <a:off x="3372939" y="4003214"/>
              <a:ext cx="2837813" cy="575334"/>
            </a:xfrm>
            <a:prstGeom prst="rect">
              <a:avLst/>
            </a:prstGeom>
            <a:noFill/>
          </p:spPr>
          <p:txBody>
            <a:bodyPr wrap="square" rtlCol="0" anchor="ctr">
              <a:normAutofit fontScale="92500" lnSpcReduction="10000"/>
            </a:bodyPr>
            <a:lstStyle/>
            <a:p>
              <a:pPr algn="ctr"/>
              <a:r>
                <a:rPr lang="de-DE" dirty="0">
                  <a:solidFill>
                    <a:schemeClr val="accent2"/>
                  </a:solidFill>
                  <a:latin typeface="Corbel" panose="020B0503020204020204" pitchFamily="34" charset="0"/>
                </a:rPr>
                <a:t>Körperliche Vernachlässigung (</a:t>
              </a:r>
              <a:r>
                <a:rPr lang="de-DE" i="1" dirty="0" err="1">
                  <a:solidFill>
                    <a:schemeClr val="accent2"/>
                  </a:solidFill>
                  <a:latin typeface="Corbel" panose="020B0503020204020204" pitchFamily="34" charset="0"/>
                </a:rPr>
                <a:t>Mdn</a:t>
              </a:r>
              <a:r>
                <a:rPr lang="de-DE" dirty="0">
                  <a:solidFill>
                    <a:schemeClr val="accent2"/>
                  </a:solidFill>
                  <a:latin typeface="Corbel" panose="020B0503020204020204" pitchFamily="34" charset="0"/>
                </a:rPr>
                <a:t> = 12)</a:t>
              </a:r>
              <a:endParaRPr lang="en-GB" dirty="0" err="1">
                <a:solidFill>
                  <a:schemeClr val="accent2"/>
                </a:solidFill>
                <a:latin typeface="Corbel" panose="020B0503020204020204" pitchFamily="34" charset="0"/>
              </a:endParaRPr>
            </a:p>
          </p:txBody>
        </p:sp>
      </p:grpSp>
      <p:sp>
        <p:nvSpPr>
          <p:cNvPr id="2" name="Textplatzhalter 3">
            <a:extLst>
              <a:ext uri="{FF2B5EF4-FFF2-40B4-BE49-F238E27FC236}">
                <a16:creationId xmlns:a16="http://schemas.microsoft.com/office/drawing/2014/main" id="{FB456D0F-2471-3C8B-1E59-11CE53EED2F3}"/>
              </a:ext>
            </a:extLst>
          </p:cNvPr>
          <p:cNvSpPr txBox="1">
            <a:spLocks/>
          </p:cNvSpPr>
          <p:nvPr/>
        </p:nvSpPr>
        <p:spPr>
          <a:xfrm>
            <a:off x="350999" y="361458"/>
            <a:ext cx="6736365" cy="803735"/>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Zusammenhang verschiedener Formen belastender Kindheitserfahrungen</a:t>
            </a:r>
          </a:p>
        </p:txBody>
      </p:sp>
    </p:spTree>
    <p:extLst>
      <p:ext uri="{BB962C8B-B14F-4D97-AF65-F5344CB8AC3E}">
        <p14:creationId xmlns:p14="http://schemas.microsoft.com/office/powerpoint/2010/main" val="357434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15F20DD-D0F9-42C5-8B97-F75E396D36AD}"/>
              </a:ext>
            </a:extLst>
          </p:cNvPr>
          <p:cNvSpPr>
            <a:spLocks noGrp="1"/>
          </p:cNvSpPr>
          <p:nvPr>
            <p:ph type="ftr" sz="quarter" idx="11"/>
          </p:nvPr>
        </p:nvSpPr>
        <p:spPr/>
        <p:txBody>
          <a:bodyPr/>
          <a:lstStyle/>
          <a:p>
            <a:r>
              <a:rPr lang="de-DE" dirty="0">
                <a:solidFill>
                  <a:schemeClr val="tx2"/>
                </a:solidFill>
              </a:rPr>
              <a:t>Doppeltes Risiko? Vernachlässigung und sexualisierte Gewalt in Kindheit und Jugend | Jelena Gerke &amp; Katrin Chauviré-Geib | Universitätsklinikum Ulm | 04.09.2024/Berlin</a:t>
            </a:r>
          </a:p>
        </p:txBody>
      </p:sp>
      <p:sp>
        <p:nvSpPr>
          <p:cNvPr id="9" name="Inhaltsplatzhalter 1">
            <a:extLst>
              <a:ext uri="{FF2B5EF4-FFF2-40B4-BE49-F238E27FC236}">
                <a16:creationId xmlns:a16="http://schemas.microsoft.com/office/drawing/2014/main" id="{9AEEE62A-AC40-401F-B4D8-32E969491A6A}"/>
              </a:ext>
            </a:extLst>
          </p:cNvPr>
          <p:cNvSpPr txBox="1">
            <a:spLocks/>
          </p:cNvSpPr>
          <p:nvPr/>
        </p:nvSpPr>
        <p:spPr>
          <a:xfrm>
            <a:off x="1134002" y="1477108"/>
            <a:ext cx="7405564" cy="801143"/>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800" b="1" dirty="0">
                <a:solidFill>
                  <a:schemeClr val="accent2"/>
                </a:solidFill>
              </a:rPr>
              <a:t>Unterschiede zwischen Frauen und Männern – mäßig bis extrem erlebte Vernachlässigung und sexueller Missbrauch</a:t>
            </a:r>
            <a:endParaRPr lang="de-DE" sz="1800" dirty="0">
              <a:solidFill>
                <a:schemeClr val="accent2"/>
              </a:solidFill>
            </a:endParaRPr>
          </a:p>
        </p:txBody>
      </p:sp>
      <p:graphicFrame>
        <p:nvGraphicFramePr>
          <p:cNvPr id="7" name="Tabelle 6">
            <a:extLst>
              <a:ext uri="{FF2B5EF4-FFF2-40B4-BE49-F238E27FC236}">
                <a16:creationId xmlns:a16="http://schemas.microsoft.com/office/drawing/2014/main" id="{5D184A95-2BC8-4F71-8EE4-77C832D21095}"/>
              </a:ext>
            </a:extLst>
          </p:cNvPr>
          <p:cNvGraphicFramePr>
            <a:graphicFrameLocks noGrp="1"/>
          </p:cNvGraphicFramePr>
          <p:nvPr>
            <p:extLst>
              <p:ext uri="{D42A27DB-BD31-4B8C-83A1-F6EECF244321}">
                <p14:modId xmlns:p14="http://schemas.microsoft.com/office/powerpoint/2010/main" val="2172649913"/>
              </p:ext>
            </p:extLst>
          </p:nvPr>
        </p:nvGraphicFramePr>
        <p:xfrm>
          <a:off x="359586" y="2588555"/>
          <a:ext cx="8179980" cy="3623916"/>
        </p:xfrm>
        <a:graphic>
          <a:graphicData uri="http://schemas.openxmlformats.org/drawingml/2006/table">
            <a:tbl>
              <a:tblPr firstRow="1" bandRow="1">
                <a:tableStyleId>{5C22544A-7EE6-4342-B048-85BDC9FD1C3A}</a:tableStyleId>
              </a:tblPr>
              <a:tblGrid>
                <a:gridCol w="2223193">
                  <a:extLst>
                    <a:ext uri="{9D8B030D-6E8A-4147-A177-3AD203B41FA5}">
                      <a16:colId xmlns:a16="http://schemas.microsoft.com/office/drawing/2014/main" val="3062271922"/>
                    </a:ext>
                  </a:extLst>
                </a:gridCol>
                <a:gridCol w="1395663">
                  <a:extLst>
                    <a:ext uri="{9D8B030D-6E8A-4147-A177-3AD203B41FA5}">
                      <a16:colId xmlns:a16="http://schemas.microsoft.com/office/drawing/2014/main" val="3239684303"/>
                    </a:ext>
                  </a:extLst>
                </a:gridCol>
                <a:gridCol w="1267326">
                  <a:extLst>
                    <a:ext uri="{9D8B030D-6E8A-4147-A177-3AD203B41FA5}">
                      <a16:colId xmlns:a16="http://schemas.microsoft.com/office/drawing/2014/main" val="390350191"/>
                    </a:ext>
                  </a:extLst>
                </a:gridCol>
                <a:gridCol w="1235243">
                  <a:extLst>
                    <a:ext uri="{9D8B030D-6E8A-4147-A177-3AD203B41FA5}">
                      <a16:colId xmlns:a16="http://schemas.microsoft.com/office/drawing/2014/main" val="3228063777"/>
                    </a:ext>
                  </a:extLst>
                </a:gridCol>
                <a:gridCol w="1090863">
                  <a:extLst>
                    <a:ext uri="{9D8B030D-6E8A-4147-A177-3AD203B41FA5}">
                      <a16:colId xmlns:a16="http://schemas.microsoft.com/office/drawing/2014/main" val="2806118071"/>
                    </a:ext>
                  </a:extLst>
                </a:gridCol>
                <a:gridCol w="967692">
                  <a:extLst>
                    <a:ext uri="{9D8B030D-6E8A-4147-A177-3AD203B41FA5}">
                      <a16:colId xmlns:a16="http://schemas.microsoft.com/office/drawing/2014/main" val="1445743456"/>
                    </a:ext>
                  </a:extLst>
                </a:gridCol>
              </a:tblGrid>
              <a:tr h="691411">
                <a:tc rowSpan="2">
                  <a:txBody>
                    <a:bodyPr/>
                    <a:lstStyle/>
                    <a:p>
                      <a:endParaRPr lang="en-GB" sz="1800" dirty="0"/>
                    </a:p>
                  </a:txBody>
                  <a:tcPr/>
                </a:tc>
                <a:tc>
                  <a:txBody>
                    <a:bodyPr/>
                    <a:lstStyle/>
                    <a:p>
                      <a:pPr algn="ctr"/>
                      <a:r>
                        <a:rPr lang="de-DE" sz="1800" dirty="0"/>
                        <a:t>Frauen</a:t>
                      </a:r>
                      <a:endParaRPr lang="en-GB" sz="1800" dirty="0"/>
                    </a:p>
                  </a:txBody>
                  <a:tcPr/>
                </a:tc>
                <a:tc>
                  <a:txBody>
                    <a:bodyPr/>
                    <a:lstStyle/>
                    <a:p>
                      <a:pPr algn="ctr"/>
                      <a:r>
                        <a:rPr lang="de-DE" sz="1800" dirty="0"/>
                        <a:t>Männer</a:t>
                      </a:r>
                      <a:endParaRPr lang="en-GB" sz="1800" dirty="0"/>
                    </a:p>
                  </a:txBody>
                  <a:tcPr/>
                </a:tc>
                <a:tc rowSpan="2">
                  <a:txBody>
                    <a:bodyPr/>
                    <a:lstStyle/>
                    <a:p>
                      <a:pPr algn="ctr"/>
                      <a:r>
                        <a:rPr lang="de-DE" sz="1800" dirty="0"/>
                        <a:t>X2</a:t>
                      </a:r>
                      <a:endParaRPr lang="en-GB" sz="1800" dirty="0"/>
                    </a:p>
                  </a:txBody>
                  <a:tcPr/>
                </a:tc>
                <a:tc rowSpan="2">
                  <a:txBody>
                    <a:bodyPr/>
                    <a:lstStyle/>
                    <a:p>
                      <a:pPr algn="ctr"/>
                      <a:r>
                        <a:rPr lang="de-DE" sz="1800" dirty="0"/>
                        <a:t>p</a:t>
                      </a:r>
                      <a:endParaRPr lang="en-GB" sz="1800" dirty="0"/>
                    </a:p>
                  </a:txBody>
                  <a:tcPr/>
                </a:tc>
                <a:tc rowSpan="2">
                  <a:txBody>
                    <a:bodyPr/>
                    <a:lstStyle/>
                    <a:p>
                      <a:pPr algn="ctr"/>
                      <a:r>
                        <a:rPr lang="de-DE" sz="1800" dirty="0"/>
                        <a:t>V</a:t>
                      </a:r>
                      <a:endParaRPr lang="en-GB" sz="1800" dirty="0"/>
                    </a:p>
                  </a:txBody>
                  <a:tcPr/>
                </a:tc>
                <a:extLst>
                  <a:ext uri="{0D108BD9-81ED-4DB2-BD59-A6C34878D82A}">
                    <a16:rowId xmlns:a16="http://schemas.microsoft.com/office/drawing/2014/main" val="3207184736"/>
                  </a:ext>
                </a:extLst>
              </a:tr>
              <a:tr h="0">
                <a:tc vMerge="1">
                  <a:txBody>
                    <a:bodyPr/>
                    <a:lstStyle/>
                    <a:p>
                      <a:endParaRPr lang="en-GB" sz="1800" dirty="0"/>
                    </a:p>
                  </a:txBody>
                  <a:tcPr/>
                </a:tc>
                <a:tc>
                  <a:txBody>
                    <a:bodyPr/>
                    <a:lstStyle/>
                    <a:p>
                      <a:pPr algn="ctr"/>
                      <a:r>
                        <a:rPr lang="de-DE" sz="1800" dirty="0">
                          <a:solidFill>
                            <a:schemeClr val="accent2"/>
                          </a:solidFill>
                        </a:rPr>
                        <a:t>n (%)</a:t>
                      </a:r>
                      <a:endParaRPr lang="en-GB" sz="1800" dirty="0">
                        <a:solidFill>
                          <a:schemeClr val="accent2"/>
                        </a:solidFill>
                      </a:endParaRPr>
                    </a:p>
                  </a:txBody>
                  <a:tcPr anchor="ct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de-DE" sz="1800" dirty="0">
                          <a:solidFill>
                            <a:schemeClr val="accent2"/>
                          </a:solidFill>
                        </a:rPr>
                        <a:t>n (%)</a:t>
                      </a:r>
                      <a:endParaRPr lang="en-GB" sz="1800" dirty="0">
                        <a:solidFill>
                          <a:schemeClr val="accent2"/>
                        </a:solidFill>
                      </a:endParaRPr>
                    </a:p>
                  </a:txBody>
                  <a:tcPr anchor="ctr"/>
                </a:tc>
                <a:tc vMerge="1">
                  <a:txBody>
                    <a:bodyPr/>
                    <a:lstStyle/>
                    <a:p>
                      <a:pPr algn="ctr"/>
                      <a:endParaRPr lang="en-GB" sz="1800" dirty="0"/>
                    </a:p>
                  </a:txBody>
                  <a:tcPr/>
                </a:tc>
                <a:tc vMerge="1">
                  <a:txBody>
                    <a:bodyPr/>
                    <a:lstStyle/>
                    <a:p>
                      <a:pPr algn="ctr"/>
                      <a:endParaRPr lang="en-GB" sz="1800" dirty="0"/>
                    </a:p>
                  </a:txBody>
                  <a:tcPr/>
                </a:tc>
                <a:tc vMerge="1">
                  <a:txBody>
                    <a:bodyPr/>
                    <a:lstStyle/>
                    <a:p>
                      <a:pPr algn="ctr"/>
                      <a:endParaRPr lang="en-GB" sz="1800" dirty="0"/>
                    </a:p>
                  </a:txBody>
                  <a:tcPr/>
                </a:tc>
                <a:extLst>
                  <a:ext uri="{0D108BD9-81ED-4DB2-BD59-A6C34878D82A}">
                    <a16:rowId xmlns:a16="http://schemas.microsoft.com/office/drawing/2014/main" val="2284272613"/>
                  </a:ext>
                </a:extLst>
              </a:tr>
              <a:tr h="691411">
                <a:tc>
                  <a:txBody>
                    <a:bodyPr/>
                    <a:lstStyle/>
                    <a:p>
                      <a:r>
                        <a:rPr lang="de-DE" sz="1800" dirty="0">
                          <a:solidFill>
                            <a:schemeClr val="accent2"/>
                          </a:solidFill>
                        </a:rPr>
                        <a:t>Sexueller Missbrauch</a:t>
                      </a:r>
                      <a:endParaRPr lang="en-GB" sz="1800" dirty="0">
                        <a:solidFill>
                          <a:schemeClr val="accent2"/>
                        </a:solidFill>
                      </a:endParaRPr>
                    </a:p>
                  </a:txBody>
                  <a:tcPr anchor="ctr"/>
                </a:tc>
                <a:tc>
                  <a:txBody>
                    <a:bodyPr/>
                    <a:lstStyle/>
                    <a:p>
                      <a:pPr algn="ctr"/>
                      <a:r>
                        <a:rPr lang="de-DE" sz="1800" dirty="0">
                          <a:solidFill>
                            <a:schemeClr val="accent2"/>
                          </a:solidFill>
                        </a:rPr>
                        <a:t>270 (100)</a:t>
                      </a:r>
                      <a:endParaRPr lang="en-GB" sz="1800" dirty="0">
                        <a:solidFill>
                          <a:schemeClr val="accent2"/>
                        </a:solidFill>
                      </a:endParaRPr>
                    </a:p>
                  </a:txBody>
                  <a:tcPr anchor="ctr"/>
                </a:tc>
                <a:tc>
                  <a:txBody>
                    <a:bodyPr/>
                    <a:lstStyle/>
                    <a:p>
                      <a:pPr algn="ctr"/>
                      <a:r>
                        <a:rPr lang="de-DE" sz="1800" dirty="0">
                          <a:solidFill>
                            <a:schemeClr val="accent2"/>
                          </a:solidFill>
                        </a:rPr>
                        <a:t>63 (95,5)</a:t>
                      </a:r>
                      <a:endParaRPr lang="en-GB" sz="1800" dirty="0">
                        <a:solidFill>
                          <a:schemeClr val="accent2"/>
                        </a:solidFill>
                      </a:endParaRPr>
                    </a:p>
                  </a:txBody>
                  <a:tcPr anchor="ctr"/>
                </a:tc>
                <a:tc>
                  <a:txBody>
                    <a:bodyPr/>
                    <a:lstStyle/>
                    <a:p>
                      <a:pPr algn="ctr"/>
                      <a:r>
                        <a:rPr lang="de-DE" sz="1800" dirty="0">
                          <a:solidFill>
                            <a:schemeClr val="accent2"/>
                          </a:solidFill>
                        </a:rPr>
                        <a:t>12,383</a:t>
                      </a:r>
                      <a:endParaRPr lang="en-GB" sz="1800" dirty="0">
                        <a:solidFill>
                          <a:schemeClr val="accent2"/>
                        </a:solidFill>
                      </a:endParaRPr>
                    </a:p>
                  </a:txBody>
                  <a:tcPr anchor="ct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de-DE" sz="1800" dirty="0">
                          <a:solidFill>
                            <a:schemeClr val="accent2"/>
                          </a:solidFill>
                        </a:rPr>
                        <a:t>,007</a:t>
                      </a:r>
                      <a:endParaRPr lang="en-GB" sz="1800" dirty="0">
                        <a:solidFill>
                          <a:schemeClr val="accent2"/>
                        </a:solidFill>
                      </a:endParaRPr>
                    </a:p>
                  </a:txBody>
                  <a:tcPr anchor="ctr"/>
                </a:tc>
                <a:tc>
                  <a:txBody>
                    <a:bodyPr/>
                    <a:lstStyle/>
                    <a:p>
                      <a:pPr algn="ctr"/>
                      <a:r>
                        <a:rPr lang="de-DE" sz="1800" dirty="0">
                          <a:solidFill>
                            <a:schemeClr val="accent2"/>
                          </a:solidFill>
                        </a:rPr>
                        <a:t>,192</a:t>
                      </a:r>
                      <a:endParaRPr lang="en-GB" sz="1800" dirty="0">
                        <a:solidFill>
                          <a:schemeClr val="accent2"/>
                        </a:solidFill>
                      </a:endParaRPr>
                    </a:p>
                  </a:txBody>
                  <a:tcPr anchor="ctr"/>
                </a:tc>
                <a:extLst>
                  <a:ext uri="{0D108BD9-81ED-4DB2-BD59-A6C34878D82A}">
                    <a16:rowId xmlns:a16="http://schemas.microsoft.com/office/drawing/2014/main" val="935470606"/>
                  </a:ext>
                </a:extLst>
              </a:tr>
              <a:tr h="937667">
                <a:tc>
                  <a:txBody>
                    <a:bodyPr/>
                    <a:lstStyle/>
                    <a:p>
                      <a:r>
                        <a:rPr lang="de-DE" sz="1800" dirty="0">
                          <a:solidFill>
                            <a:schemeClr val="accent2"/>
                          </a:solidFill>
                        </a:rPr>
                        <a:t>Emotionale Vernachlässigung</a:t>
                      </a:r>
                      <a:endParaRPr lang="en-GB" sz="1800" dirty="0">
                        <a:solidFill>
                          <a:schemeClr val="accent2"/>
                        </a:solidFill>
                      </a:endParaRPr>
                    </a:p>
                  </a:txBody>
                  <a:tcPr anchor="ctr"/>
                </a:tc>
                <a:tc>
                  <a:txBody>
                    <a:bodyPr/>
                    <a:lstStyle/>
                    <a:p>
                      <a:pPr algn="ctr"/>
                      <a:r>
                        <a:rPr lang="de-DE" sz="1800" dirty="0">
                          <a:solidFill>
                            <a:schemeClr val="accent2"/>
                          </a:solidFill>
                        </a:rPr>
                        <a:t>219 (81,1)</a:t>
                      </a:r>
                      <a:endParaRPr lang="en-GB" sz="1800" dirty="0">
                        <a:solidFill>
                          <a:schemeClr val="accent2"/>
                        </a:solidFill>
                      </a:endParaRPr>
                    </a:p>
                  </a:txBody>
                  <a:tcPr anchor="ctr"/>
                </a:tc>
                <a:tc>
                  <a:txBody>
                    <a:bodyPr/>
                    <a:lstStyle/>
                    <a:p>
                      <a:pPr algn="ctr"/>
                      <a:r>
                        <a:rPr lang="de-DE" sz="1800" dirty="0">
                          <a:solidFill>
                            <a:schemeClr val="accent2"/>
                          </a:solidFill>
                        </a:rPr>
                        <a:t>45 (68,2)</a:t>
                      </a:r>
                      <a:endParaRPr lang="en-GB" sz="1800" dirty="0">
                        <a:solidFill>
                          <a:schemeClr val="accent2"/>
                        </a:solidFill>
                      </a:endParaRPr>
                    </a:p>
                  </a:txBody>
                  <a:tcPr anchor="ctr"/>
                </a:tc>
                <a:tc>
                  <a:txBody>
                    <a:bodyPr/>
                    <a:lstStyle/>
                    <a:p>
                      <a:pPr algn="ctr"/>
                      <a:r>
                        <a:rPr lang="de-DE" sz="1800" dirty="0">
                          <a:solidFill>
                            <a:schemeClr val="accent2"/>
                          </a:solidFill>
                        </a:rPr>
                        <a:t>5,266</a:t>
                      </a:r>
                      <a:endParaRPr lang="en-GB" sz="1800" dirty="0">
                        <a:solidFill>
                          <a:schemeClr val="accent2"/>
                        </a:solidFill>
                      </a:endParaRPr>
                    </a:p>
                  </a:txBody>
                  <a:tcPr anchor="ctr"/>
                </a:tc>
                <a:tc>
                  <a:txBody>
                    <a:bodyPr/>
                    <a:lstStyle/>
                    <a:p>
                      <a:pPr algn="ctr"/>
                      <a:r>
                        <a:rPr lang="de-DE" sz="1800" dirty="0">
                          <a:solidFill>
                            <a:schemeClr val="accent2"/>
                          </a:solidFill>
                        </a:rPr>
                        <a:t>,022</a:t>
                      </a:r>
                      <a:endParaRPr lang="en-GB" sz="1800" dirty="0">
                        <a:solidFill>
                          <a:schemeClr val="accent2"/>
                        </a:solidFill>
                      </a:endParaRPr>
                    </a:p>
                  </a:txBody>
                  <a:tcPr anchor="ctr"/>
                </a:tc>
                <a:tc>
                  <a:txBody>
                    <a:bodyPr/>
                    <a:lstStyle/>
                    <a:p>
                      <a:pPr algn="ctr"/>
                      <a:r>
                        <a:rPr lang="de-DE" sz="1800" dirty="0">
                          <a:solidFill>
                            <a:schemeClr val="accent2"/>
                          </a:solidFill>
                        </a:rPr>
                        <a:t>,125</a:t>
                      </a:r>
                      <a:endParaRPr lang="en-GB" sz="1800" dirty="0">
                        <a:solidFill>
                          <a:schemeClr val="accent2"/>
                        </a:solidFill>
                      </a:endParaRPr>
                    </a:p>
                  </a:txBody>
                  <a:tcPr anchor="ctr"/>
                </a:tc>
                <a:extLst>
                  <a:ext uri="{0D108BD9-81ED-4DB2-BD59-A6C34878D82A}">
                    <a16:rowId xmlns:a16="http://schemas.microsoft.com/office/drawing/2014/main" val="2285334500"/>
                  </a:ext>
                </a:extLst>
              </a:tr>
              <a:tr h="937667">
                <a:tc>
                  <a:txBody>
                    <a:bodyPr/>
                    <a:lstStyle/>
                    <a:p>
                      <a:r>
                        <a:rPr lang="de-DE" sz="1800" dirty="0">
                          <a:solidFill>
                            <a:schemeClr val="accent2"/>
                          </a:solidFill>
                        </a:rPr>
                        <a:t>Körperliche Vernachlässigung</a:t>
                      </a:r>
                      <a:endParaRPr lang="en-GB" sz="1800" dirty="0">
                        <a:solidFill>
                          <a:schemeClr val="accent2"/>
                        </a:solidFill>
                      </a:endParaRPr>
                    </a:p>
                  </a:txBody>
                  <a:tcPr anchor="ctr"/>
                </a:tc>
                <a:tc>
                  <a:txBody>
                    <a:bodyPr/>
                    <a:lstStyle/>
                    <a:p>
                      <a:pPr algn="ctr"/>
                      <a:r>
                        <a:rPr lang="de-DE" sz="1800" dirty="0">
                          <a:solidFill>
                            <a:schemeClr val="accent2"/>
                          </a:solidFill>
                        </a:rPr>
                        <a:t>200 (74,1)</a:t>
                      </a:r>
                      <a:endParaRPr lang="en-GB" sz="1800" dirty="0">
                        <a:solidFill>
                          <a:schemeClr val="accent2"/>
                        </a:solidFill>
                      </a:endParaRPr>
                    </a:p>
                  </a:txBody>
                  <a:tcPr anchor="ctr"/>
                </a:tc>
                <a:tc>
                  <a:txBody>
                    <a:bodyPr/>
                    <a:lstStyle/>
                    <a:p>
                      <a:pPr algn="ctr"/>
                      <a:r>
                        <a:rPr lang="de-DE" sz="1800" dirty="0">
                          <a:solidFill>
                            <a:schemeClr val="accent2"/>
                          </a:solidFill>
                        </a:rPr>
                        <a:t>42 (63,6)</a:t>
                      </a:r>
                      <a:endParaRPr lang="en-GB" sz="1800" dirty="0">
                        <a:solidFill>
                          <a:schemeClr val="accent2"/>
                        </a:solidFill>
                      </a:endParaRPr>
                    </a:p>
                  </a:txBody>
                  <a:tcPr anchor="ctr"/>
                </a:tc>
                <a:tc>
                  <a:txBody>
                    <a:bodyPr/>
                    <a:lstStyle/>
                    <a:p>
                      <a:pPr algn="ctr"/>
                      <a:r>
                        <a:rPr lang="de-DE" sz="1800" dirty="0">
                          <a:solidFill>
                            <a:schemeClr val="accent2"/>
                          </a:solidFill>
                        </a:rPr>
                        <a:t>2,868</a:t>
                      </a:r>
                      <a:endParaRPr lang="en-GB" sz="1800" dirty="0">
                        <a:solidFill>
                          <a:schemeClr val="accent2"/>
                        </a:solidFill>
                      </a:endParaRPr>
                    </a:p>
                  </a:txBody>
                  <a:tcPr anchor="ct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de-DE" sz="1800" dirty="0">
                          <a:solidFill>
                            <a:schemeClr val="accent2"/>
                          </a:solidFill>
                        </a:rPr>
                        <a:t>,090</a:t>
                      </a:r>
                      <a:endParaRPr lang="en-GB" sz="1800" dirty="0">
                        <a:solidFill>
                          <a:schemeClr val="accent2"/>
                        </a:solidFill>
                      </a:endParaRPr>
                    </a:p>
                  </a:txBody>
                  <a:tcPr anchor="ctr"/>
                </a:tc>
                <a:tc>
                  <a:txBody>
                    <a:bodyPr/>
                    <a:lstStyle/>
                    <a:p>
                      <a:pPr algn="ctr"/>
                      <a:r>
                        <a:rPr lang="de-DE" sz="1800" dirty="0">
                          <a:solidFill>
                            <a:schemeClr val="accent2"/>
                          </a:solidFill>
                        </a:rPr>
                        <a:t>,092</a:t>
                      </a:r>
                      <a:endParaRPr lang="en-GB" sz="1800" dirty="0">
                        <a:solidFill>
                          <a:schemeClr val="accent2"/>
                        </a:solidFill>
                      </a:endParaRPr>
                    </a:p>
                  </a:txBody>
                  <a:tcPr anchor="ctr"/>
                </a:tc>
                <a:extLst>
                  <a:ext uri="{0D108BD9-81ED-4DB2-BD59-A6C34878D82A}">
                    <a16:rowId xmlns:a16="http://schemas.microsoft.com/office/drawing/2014/main" val="2071790601"/>
                  </a:ext>
                </a:extLst>
              </a:tr>
            </a:tbl>
          </a:graphicData>
        </a:graphic>
      </p:graphicFrame>
      <p:sp>
        <p:nvSpPr>
          <p:cNvPr id="10" name="Rechteck: abgerundete Ecken 9">
            <a:extLst>
              <a:ext uri="{FF2B5EF4-FFF2-40B4-BE49-F238E27FC236}">
                <a16:creationId xmlns:a16="http://schemas.microsoft.com/office/drawing/2014/main" id="{D456A3F8-283F-4174-A27C-C5E1B6F4A7A2}"/>
              </a:ext>
            </a:extLst>
          </p:cNvPr>
          <p:cNvSpPr/>
          <p:nvPr/>
        </p:nvSpPr>
        <p:spPr>
          <a:xfrm>
            <a:off x="192505" y="3701611"/>
            <a:ext cx="8591909" cy="1431864"/>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rbel" charset="0"/>
              <a:ea typeface="Corbel" charset="0"/>
              <a:cs typeface="Corbel" charset="0"/>
            </a:endParaRPr>
          </a:p>
        </p:txBody>
      </p:sp>
      <p:sp>
        <p:nvSpPr>
          <p:cNvPr id="2" name="Textplatzhalter 3">
            <a:extLst>
              <a:ext uri="{FF2B5EF4-FFF2-40B4-BE49-F238E27FC236}">
                <a16:creationId xmlns:a16="http://schemas.microsoft.com/office/drawing/2014/main" id="{45B99A25-68FE-66BD-5759-76D99B4585AA}"/>
              </a:ext>
            </a:extLst>
          </p:cNvPr>
          <p:cNvSpPr txBox="1">
            <a:spLocks/>
          </p:cNvSpPr>
          <p:nvPr/>
        </p:nvSpPr>
        <p:spPr>
          <a:xfrm>
            <a:off x="350999" y="361458"/>
            <a:ext cx="6736365" cy="803735"/>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Zusammenhang verschiedener Formen belastender Kindheitserfahrungen</a:t>
            </a:r>
          </a:p>
        </p:txBody>
      </p:sp>
    </p:spTree>
    <p:extLst>
      <p:ext uri="{BB962C8B-B14F-4D97-AF65-F5344CB8AC3E}">
        <p14:creationId xmlns:p14="http://schemas.microsoft.com/office/powerpoint/2010/main" val="18282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56B3C1-3D72-41A0-8A64-9CE458AB31EF}"/>
              </a:ext>
            </a:extLst>
          </p:cNvPr>
          <p:cNvSpPr>
            <a:spLocks noGrp="1"/>
          </p:cNvSpPr>
          <p:nvPr>
            <p:ph idx="1"/>
          </p:nvPr>
        </p:nvSpPr>
        <p:spPr>
          <a:xfrm>
            <a:off x="1134002" y="1477108"/>
            <a:ext cx="6642497" cy="607707"/>
          </a:xfrm>
        </p:spPr>
        <p:txBody>
          <a:bodyPr anchor="t">
            <a:normAutofit/>
          </a:bodyPr>
          <a:lstStyle/>
          <a:p>
            <a:pPr marL="0" indent="0">
              <a:buNone/>
            </a:pPr>
            <a:r>
              <a:rPr lang="de-DE" sz="1800" b="1" dirty="0">
                <a:solidFill>
                  <a:schemeClr val="accent2"/>
                </a:solidFill>
              </a:rPr>
              <a:t>Meldungen von Kindeswohlgefährdungen („8a-Meldungen“)</a:t>
            </a:r>
          </a:p>
        </p:txBody>
      </p:sp>
      <p:sp>
        <p:nvSpPr>
          <p:cNvPr id="3" name="Fußzeilenplatzhalter 2">
            <a:extLst>
              <a:ext uri="{FF2B5EF4-FFF2-40B4-BE49-F238E27FC236}">
                <a16:creationId xmlns:a16="http://schemas.microsoft.com/office/drawing/2014/main" id="{815F20DD-D0F9-42C5-8B97-F75E396D36AD}"/>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Chauviré-Geib | Universitätsklinikum Ulm | 04.09.2024/Berlin</a:t>
            </a:r>
          </a:p>
        </p:txBody>
      </p:sp>
      <p:sp>
        <p:nvSpPr>
          <p:cNvPr id="24" name="Textfeld 23">
            <a:extLst>
              <a:ext uri="{FF2B5EF4-FFF2-40B4-BE49-F238E27FC236}">
                <a16:creationId xmlns:a16="http://schemas.microsoft.com/office/drawing/2014/main" id="{48CB401B-1F7B-4340-AF0D-1A7F885EBB01}"/>
              </a:ext>
            </a:extLst>
          </p:cNvPr>
          <p:cNvSpPr txBox="1"/>
          <p:nvPr/>
        </p:nvSpPr>
        <p:spPr>
          <a:xfrm>
            <a:off x="6567161" y="6140699"/>
            <a:ext cx="2225842" cy="260408"/>
          </a:xfrm>
          <a:prstGeom prst="rect">
            <a:avLst/>
          </a:prstGeom>
          <a:noFill/>
        </p:spPr>
        <p:txBody>
          <a:bodyPr wrap="square" rtlCol="0">
            <a:normAutofit fontScale="92500"/>
          </a:bodyPr>
          <a:lstStyle/>
          <a:p>
            <a:pPr algn="l"/>
            <a:r>
              <a:rPr lang="de-DE" sz="1100" dirty="0">
                <a:solidFill>
                  <a:schemeClr val="accent2"/>
                </a:solidFill>
                <a:latin typeface="Corbel" panose="020B0503020204020204" pitchFamily="34" charset="0"/>
              </a:rPr>
              <a:t>Quelle: Statistisches Bundesamt, 2024</a:t>
            </a:r>
            <a:endParaRPr lang="en-GB" sz="1100" dirty="0" err="1">
              <a:solidFill>
                <a:schemeClr val="accent2"/>
              </a:solidFill>
              <a:latin typeface="Corbel" panose="020B0503020204020204" pitchFamily="34" charset="0"/>
            </a:endParaRPr>
          </a:p>
        </p:txBody>
      </p:sp>
      <p:graphicFrame>
        <p:nvGraphicFramePr>
          <p:cNvPr id="25" name="Diagramm 24">
            <a:extLst>
              <a:ext uri="{FF2B5EF4-FFF2-40B4-BE49-F238E27FC236}">
                <a16:creationId xmlns:a16="http://schemas.microsoft.com/office/drawing/2014/main" id="{11E0420A-955E-45DD-882C-D3F2AEDD0F1F}"/>
              </a:ext>
            </a:extLst>
          </p:cNvPr>
          <p:cNvGraphicFramePr>
            <a:graphicFrameLocks/>
          </p:cNvGraphicFramePr>
          <p:nvPr>
            <p:extLst>
              <p:ext uri="{D42A27DB-BD31-4B8C-83A1-F6EECF244321}">
                <p14:modId xmlns:p14="http://schemas.microsoft.com/office/powerpoint/2010/main" val="169503725"/>
              </p:ext>
            </p:extLst>
          </p:nvPr>
        </p:nvGraphicFramePr>
        <p:xfrm>
          <a:off x="359587" y="2084815"/>
          <a:ext cx="8433416" cy="395899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platzhalter 3">
            <a:extLst>
              <a:ext uri="{FF2B5EF4-FFF2-40B4-BE49-F238E27FC236}">
                <a16:creationId xmlns:a16="http://schemas.microsoft.com/office/drawing/2014/main" id="{25E98C3D-7218-9ACD-0AD6-B83C34057EB6}"/>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Einführung</a:t>
            </a:r>
          </a:p>
        </p:txBody>
      </p:sp>
    </p:spTree>
    <p:extLst>
      <p:ext uri="{BB962C8B-B14F-4D97-AF65-F5344CB8AC3E}">
        <p14:creationId xmlns:p14="http://schemas.microsoft.com/office/powerpoint/2010/main" val="3069783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15F20DD-D0F9-42C5-8B97-F75E396D36AD}"/>
              </a:ext>
            </a:extLst>
          </p:cNvPr>
          <p:cNvSpPr>
            <a:spLocks noGrp="1"/>
          </p:cNvSpPr>
          <p:nvPr>
            <p:ph type="ftr" sz="quarter" idx="11"/>
          </p:nvPr>
        </p:nvSpPr>
        <p:spPr/>
        <p:txBody>
          <a:bodyPr/>
          <a:lstStyle/>
          <a:p>
            <a:r>
              <a:rPr lang="de-DE" dirty="0">
                <a:solidFill>
                  <a:schemeClr val="tx2"/>
                </a:solidFill>
              </a:rPr>
              <a:t>Doppeltes Risiko? Vernachlässigung und sexualisierte Gewalt in Kindheit und Jugend | Jelena Gerke &amp; Katrin Chauviré-Geib | Universitätsklinikum Ulm | 04.09.2024/Berlin</a:t>
            </a:r>
          </a:p>
        </p:txBody>
      </p:sp>
      <p:graphicFrame>
        <p:nvGraphicFramePr>
          <p:cNvPr id="6" name="Diagramm 5">
            <a:extLst>
              <a:ext uri="{FF2B5EF4-FFF2-40B4-BE49-F238E27FC236}">
                <a16:creationId xmlns:a16="http://schemas.microsoft.com/office/drawing/2014/main" id="{62F52B60-5AFB-0199-54EC-8AFFE82A5BE3}"/>
              </a:ext>
            </a:extLst>
          </p:cNvPr>
          <p:cNvGraphicFramePr>
            <a:graphicFrameLocks/>
          </p:cNvGraphicFramePr>
          <p:nvPr>
            <p:extLst>
              <p:ext uri="{D42A27DB-BD31-4B8C-83A1-F6EECF244321}">
                <p14:modId xmlns:p14="http://schemas.microsoft.com/office/powerpoint/2010/main" val="1654485625"/>
              </p:ext>
            </p:extLst>
          </p:nvPr>
        </p:nvGraphicFramePr>
        <p:xfrm>
          <a:off x="216977" y="1509823"/>
          <a:ext cx="4355024" cy="47824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m 6">
            <a:extLst>
              <a:ext uri="{FF2B5EF4-FFF2-40B4-BE49-F238E27FC236}">
                <a16:creationId xmlns:a16="http://schemas.microsoft.com/office/drawing/2014/main" id="{90B16064-120E-8DFB-0F7C-E0618D6B9A25}"/>
              </a:ext>
            </a:extLst>
          </p:cNvPr>
          <p:cNvGraphicFramePr>
            <a:graphicFrameLocks/>
          </p:cNvGraphicFramePr>
          <p:nvPr>
            <p:extLst>
              <p:ext uri="{D42A27DB-BD31-4B8C-83A1-F6EECF244321}">
                <p14:modId xmlns:p14="http://schemas.microsoft.com/office/powerpoint/2010/main" val="4148938683"/>
              </p:ext>
            </p:extLst>
          </p:nvPr>
        </p:nvGraphicFramePr>
        <p:xfrm>
          <a:off x="4584599" y="1509823"/>
          <a:ext cx="4342424" cy="478248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platzhalter 3">
            <a:extLst>
              <a:ext uri="{FF2B5EF4-FFF2-40B4-BE49-F238E27FC236}">
                <a16:creationId xmlns:a16="http://schemas.microsoft.com/office/drawing/2014/main" id="{BA318807-279B-99AD-DF56-129E37A8C0D0}"/>
              </a:ext>
            </a:extLst>
          </p:cNvPr>
          <p:cNvSpPr txBox="1">
            <a:spLocks/>
          </p:cNvSpPr>
          <p:nvPr/>
        </p:nvSpPr>
        <p:spPr>
          <a:xfrm>
            <a:off x="350999" y="361458"/>
            <a:ext cx="6736365" cy="803735"/>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Zusammenhang verschiedener Formen belastender Kindheitserfahrungen</a:t>
            </a:r>
          </a:p>
        </p:txBody>
      </p:sp>
    </p:spTree>
    <p:extLst>
      <p:ext uri="{BB962C8B-B14F-4D97-AF65-F5344CB8AC3E}">
        <p14:creationId xmlns:p14="http://schemas.microsoft.com/office/powerpoint/2010/main" val="158458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15F20DD-D0F9-42C5-8B97-F75E396D36AD}"/>
              </a:ext>
            </a:extLst>
          </p:cNvPr>
          <p:cNvSpPr>
            <a:spLocks noGrp="1"/>
          </p:cNvSpPr>
          <p:nvPr>
            <p:ph type="ftr" sz="quarter" idx="11"/>
          </p:nvPr>
        </p:nvSpPr>
        <p:spPr/>
        <p:txBody>
          <a:bodyPr/>
          <a:lstStyle/>
          <a:p>
            <a:r>
              <a:rPr lang="de-DE" dirty="0">
                <a:solidFill>
                  <a:schemeClr val="tx2"/>
                </a:solidFill>
              </a:rPr>
              <a:t>Doppeltes Risiko? Vernachlässigung und sexualisierte Gewalt in Kindheit und Jugend | Jelena Gerke &amp; Katrin Chauviré-Geib | Universitätsklinikum Ulm | 04.09.2024/Berlin</a:t>
            </a:r>
          </a:p>
        </p:txBody>
      </p:sp>
      <p:graphicFrame>
        <p:nvGraphicFramePr>
          <p:cNvPr id="2" name="Inhaltsplatzhalter 6">
            <a:extLst>
              <a:ext uri="{FF2B5EF4-FFF2-40B4-BE49-F238E27FC236}">
                <a16:creationId xmlns:a16="http://schemas.microsoft.com/office/drawing/2014/main" id="{4794A96B-4F83-4F16-88D7-F675735B6013}"/>
              </a:ext>
            </a:extLst>
          </p:cNvPr>
          <p:cNvGraphicFramePr>
            <a:graphicFrameLocks/>
          </p:cNvGraphicFramePr>
          <p:nvPr>
            <p:extLst>
              <p:ext uri="{D42A27DB-BD31-4B8C-83A1-F6EECF244321}">
                <p14:modId xmlns:p14="http://schemas.microsoft.com/office/powerpoint/2010/main" val="77109276"/>
              </p:ext>
            </p:extLst>
          </p:nvPr>
        </p:nvGraphicFramePr>
        <p:xfrm>
          <a:off x="4571999" y="2084815"/>
          <a:ext cx="4314243" cy="4043216"/>
        </p:xfrm>
        <a:graphic>
          <a:graphicData uri="http://schemas.openxmlformats.org/drawingml/2006/chart">
            <c:chart xmlns:c="http://schemas.openxmlformats.org/drawingml/2006/chart" xmlns:r="http://schemas.openxmlformats.org/officeDocument/2006/relationships" r:id="rId3"/>
          </a:graphicData>
        </a:graphic>
      </p:graphicFrame>
      <p:sp>
        <p:nvSpPr>
          <p:cNvPr id="4" name="Inhaltsplatzhalter 1">
            <a:extLst>
              <a:ext uri="{FF2B5EF4-FFF2-40B4-BE49-F238E27FC236}">
                <a16:creationId xmlns:a16="http://schemas.microsoft.com/office/drawing/2014/main" id="{403A8094-E3A7-9C63-C32F-5C3C9FB5402A}"/>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Anzahl erlebter belastender Kindheitserfahrungen </a:t>
            </a:r>
            <a:endParaRPr lang="de-DE" sz="1800" dirty="0">
              <a:solidFill>
                <a:schemeClr val="accent2"/>
              </a:solidFill>
            </a:endParaRPr>
          </a:p>
        </p:txBody>
      </p:sp>
      <p:graphicFrame>
        <p:nvGraphicFramePr>
          <p:cNvPr id="6" name="Inhaltsplatzhalter 6">
            <a:extLst>
              <a:ext uri="{FF2B5EF4-FFF2-40B4-BE49-F238E27FC236}">
                <a16:creationId xmlns:a16="http://schemas.microsoft.com/office/drawing/2014/main" id="{F045C1EB-5079-43D0-B01E-E919BAF304C5}"/>
              </a:ext>
            </a:extLst>
          </p:cNvPr>
          <p:cNvGraphicFramePr>
            <a:graphicFrameLocks/>
          </p:cNvGraphicFramePr>
          <p:nvPr>
            <p:extLst>
              <p:ext uri="{D42A27DB-BD31-4B8C-83A1-F6EECF244321}">
                <p14:modId xmlns:p14="http://schemas.microsoft.com/office/powerpoint/2010/main" val="1394737310"/>
              </p:ext>
            </p:extLst>
          </p:nvPr>
        </p:nvGraphicFramePr>
        <p:xfrm>
          <a:off x="257757" y="2084814"/>
          <a:ext cx="4316783" cy="404321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platzhalter 3">
            <a:extLst>
              <a:ext uri="{FF2B5EF4-FFF2-40B4-BE49-F238E27FC236}">
                <a16:creationId xmlns:a16="http://schemas.microsoft.com/office/drawing/2014/main" id="{F79841D2-9289-9534-6B7F-F715770A5657}"/>
              </a:ext>
            </a:extLst>
          </p:cNvPr>
          <p:cNvSpPr txBox="1">
            <a:spLocks/>
          </p:cNvSpPr>
          <p:nvPr/>
        </p:nvSpPr>
        <p:spPr>
          <a:xfrm>
            <a:off x="350999" y="361458"/>
            <a:ext cx="6736365" cy="803735"/>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Zusammenhang verschiedener Formen belastender Kindheitserfahrungen</a:t>
            </a:r>
          </a:p>
        </p:txBody>
      </p:sp>
    </p:spTree>
    <p:extLst>
      <p:ext uri="{BB962C8B-B14F-4D97-AF65-F5344CB8AC3E}">
        <p14:creationId xmlns:p14="http://schemas.microsoft.com/office/powerpoint/2010/main" val="1737468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BE0E447-00B0-DB78-7D7F-900971D19953}"/>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a:t>
            </a:r>
            <a:r>
              <a:rPr lang="de-DE" dirty="0" err="1">
                <a:solidFill>
                  <a:schemeClr val="accent2"/>
                </a:solidFill>
              </a:rPr>
              <a:t>Chauviré</a:t>
            </a:r>
            <a:r>
              <a:rPr lang="de-DE" dirty="0">
                <a:solidFill>
                  <a:schemeClr val="accent2"/>
                </a:solidFill>
              </a:rPr>
              <a:t>-Geib | Universitätsklinikum Ulm | 04.09.2024/Berlin</a:t>
            </a:r>
          </a:p>
        </p:txBody>
      </p:sp>
      <p:sp>
        <p:nvSpPr>
          <p:cNvPr id="9" name="Inhaltsplatzhalter 1">
            <a:extLst>
              <a:ext uri="{FF2B5EF4-FFF2-40B4-BE49-F238E27FC236}">
                <a16:creationId xmlns:a16="http://schemas.microsoft.com/office/drawing/2014/main" id="{1B4A9E21-E072-6021-6588-FAFC22EDF69D}"/>
              </a:ext>
            </a:extLst>
          </p:cNvPr>
          <p:cNvSpPr txBox="1">
            <a:spLocks/>
          </p:cNvSpPr>
          <p:nvPr/>
        </p:nvSpPr>
        <p:spPr>
          <a:xfrm>
            <a:off x="1134002" y="1477108"/>
            <a:ext cx="7408419" cy="607707"/>
          </a:xfrm>
          <a:prstGeom prst="rect">
            <a:avLst/>
          </a:prstGeom>
        </p:spPr>
        <p:txBody>
          <a:bodyPr vert="horz" lIns="0" tIns="54000" rIns="0" bIns="36000" rtlCol="0" anchor="t">
            <a:normAutofit lnSpcReduction="10000"/>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Zusammenhang verschiedener belastender Kindheitserfahrungen (Inanspruchnahmepopulation)</a:t>
            </a:r>
          </a:p>
        </p:txBody>
      </p:sp>
      <p:sp>
        <p:nvSpPr>
          <p:cNvPr id="12" name="Textplatzhalter 3">
            <a:extLst>
              <a:ext uri="{FF2B5EF4-FFF2-40B4-BE49-F238E27FC236}">
                <a16:creationId xmlns:a16="http://schemas.microsoft.com/office/drawing/2014/main" id="{EBFE22C6-E6E9-EFC6-E739-74E1141A6B41}"/>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Vernachlässigung und sexueller Missbrauch</a:t>
            </a:r>
          </a:p>
        </p:txBody>
      </p:sp>
      <p:sp>
        <p:nvSpPr>
          <p:cNvPr id="4" name="Ellipse 3">
            <a:extLst>
              <a:ext uri="{FF2B5EF4-FFF2-40B4-BE49-F238E27FC236}">
                <a16:creationId xmlns:a16="http://schemas.microsoft.com/office/drawing/2014/main" id="{550EDA04-BE49-BF5F-5FBF-279AB0ACCEEC}"/>
              </a:ext>
            </a:extLst>
          </p:cNvPr>
          <p:cNvSpPr/>
          <p:nvPr/>
        </p:nvSpPr>
        <p:spPr>
          <a:xfrm>
            <a:off x="2236275" y="2251585"/>
            <a:ext cx="1836000" cy="183600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Corbel" charset="0"/>
                <a:ea typeface="Corbel" charset="0"/>
                <a:cs typeface="Corbel" charset="0"/>
              </a:rPr>
              <a:t>Emotionale Vernachlässigung</a:t>
            </a:r>
          </a:p>
        </p:txBody>
      </p:sp>
      <p:sp>
        <p:nvSpPr>
          <p:cNvPr id="5" name="Ellipse 4">
            <a:extLst>
              <a:ext uri="{FF2B5EF4-FFF2-40B4-BE49-F238E27FC236}">
                <a16:creationId xmlns:a16="http://schemas.microsoft.com/office/drawing/2014/main" id="{84043D1D-CFC5-10E5-8305-FA84E6FFCCD2}"/>
              </a:ext>
            </a:extLst>
          </p:cNvPr>
          <p:cNvSpPr/>
          <p:nvPr/>
        </p:nvSpPr>
        <p:spPr>
          <a:xfrm>
            <a:off x="2236275" y="4249541"/>
            <a:ext cx="1836000" cy="183600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Corbel" charset="0"/>
                <a:ea typeface="Corbel" charset="0"/>
                <a:cs typeface="Corbel" charset="0"/>
              </a:rPr>
              <a:t>Körperliche Vernachlässigung</a:t>
            </a:r>
            <a:endParaRPr lang="de-DE" sz="1400" dirty="0">
              <a:latin typeface="Corbel" charset="0"/>
              <a:ea typeface="Corbel" charset="0"/>
              <a:cs typeface="Corbel" charset="0"/>
            </a:endParaRPr>
          </a:p>
        </p:txBody>
      </p:sp>
      <p:sp>
        <p:nvSpPr>
          <p:cNvPr id="6" name="Ellipse 5">
            <a:extLst>
              <a:ext uri="{FF2B5EF4-FFF2-40B4-BE49-F238E27FC236}">
                <a16:creationId xmlns:a16="http://schemas.microsoft.com/office/drawing/2014/main" id="{B9F501B9-BE6D-F02E-5FA8-AC90E976100C}"/>
              </a:ext>
            </a:extLst>
          </p:cNvPr>
          <p:cNvSpPr/>
          <p:nvPr/>
        </p:nvSpPr>
        <p:spPr>
          <a:xfrm>
            <a:off x="5810370" y="1900858"/>
            <a:ext cx="1512021" cy="151200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Corbel" charset="0"/>
                <a:ea typeface="Corbel" charset="0"/>
                <a:cs typeface="Corbel" charset="0"/>
              </a:rPr>
              <a:t>Körperliche Misshandlung</a:t>
            </a:r>
          </a:p>
        </p:txBody>
      </p:sp>
      <p:sp>
        <p:nvSpPr>
          <p:cNvPr id="8" name="Ellipse 7">
            <a:extLst>
              <a:ext uri="{FF2B5EF4-FFF2-40B4-BE49-F238E27FC236}">
                <a16:creationId xmlns:a16="http://schemas.microsoft.com/office/drawing/2014/main" id="{7BAF9595-C531-1DEF-0C9C-E5FEF1D2A4E6}"/>
              </a:ext>
            </a:extLst>
          </p:cNvPr>
          <p:cNvSpPr/>
          <p:nvPr/>
        </p:nvSpPr>
        <p:spPr>
          <a:xfrm>
            <a:off x="5810369" y="3443429"/>
            <a:ext cx="1512021" cy="151200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Corbel" charset="0"/>
                <a:ea typeface="Corbel" charset="0"/>
                <a:cs typeface="Corbel" charset="0"/>
              </a:rPr>
              <a:t>Emotionale Misshandlung</a:t>
            </a:r>
          </a:p>
        </p:txBody>
      </p:sp>
      <p:sp>
        <p:nvSpPr>
          <p:cNvPr id="10" name="Ellipse 9">
            <a:extLst>
              <a:ext uri="{FF2B5EF4-FFF2-40B4-BE49-F238E27FC236}">
                <a16:creationId xmlns:a16="http://schemas.microsoft.com/office/drawing/2014/main" id="{7ED49ED6-A6E4-50C4-AF13-837850DCB7AC}"/>
              </a:ext>
            </a:extLst>
          </p:cNvPr>
          <p:cNvSpPr/>
          <p:nvPr/>
        </p:nvSpPr>
        <p:spPr>
          <a:xfrm>
            <a:off x="5810370" y="4986000"/>
            <a:ext cx="1512021" cy="151200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Corbel" charset="0"/>
                <a:ea typeface="Corbel" charset="0"/>
                <a:cs typeface="Corbel" charset="0"/>
              </a:rPr>
              <a:t>Sexueller Missbrauch</a:t>
            </a:r>
          </a:p>
        </p:txBody>
      </p:sp>
      <p:cxnSp>
        <p:nvCxnSpPr>
          <p:cNvPr id="20" name="Gerade Verbindung mit Pfeil 19">
            <a:extLst>
              <a:ext uri="{FF2B5EF4-FFF2-40B4-BE49-F238E27FC236}">
                <a16:creationId xmlns:a16="http://schemas.microsoft.com/office/drawing/2014/main" id="{4B2B0989-2642-1F30-03AB-A12A2F443392}"/>
              </a:ext>
            </a:extLst>
          </p:cNvPr>
          <p:cNvCxnSpPr>
            <a:cxnSpLocks/>
            <a:stCxn id="4" idx="6"/>
          </p:cNvCxnSpPr>
          <p:nvPr/>
        </p:nvCxnSpPr>
        <p:spPr>
          <a:xfrm flipV="1">
            <a:off x="4072275" y="2712883"/>
            <a:ext cx="1738094" cy="456702"/>
          </a:xfrm>
          <a:prstGeom prst="straightConnector1">
            <a:avLst/>
          </a:prstGeom>
          <a:ln w="19050" cap="flat" cmpd="sng" algn="ctr">
            <a:solidFill>
              <a:schemeClr val="accent5">
                <a:lumMod val="40000"/>
                <a:lumOff val="60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Gerade Verbindung mit Pfeil 22">
            <a:extLst>
              <a:ext uri="{FF2B5EF4-FFF2-40B4-BE49-F238E27FC236}">
                <a16:creationId xmlns:a16="http://schemas.microsoft.com/office/drawing/2014/main" id="{67D49767-4A45-128C-27E3-91E35787BF2A}"/>
              </a:ext>
            </a:extLst>
          </p:cNvPr>
          <p:cNvCxnSpPr>
            <a:cxnSpLocks/>
            <a:stCxn id="4" idx="6"/>
            <a:endCxn id="8" idx="2"/>
          </p:cNvCxnSpPr>
          <p:nvPr/>
        </p:nvCxnSpPr>
        <p:spPr>
          <a:xfrm>
            <a:off x="4072275" y="3169585"/>
            <a:ext cx="1738094" cy="1029844"/>
          </a:xfrm>
          <a:prstGeom prst="straightConnector1">
            <a:avLst/>
          </a:prstGeom>
          <a:ln w="19050" cap="flat" cmpd="sng" algn="ctr">
            <a:solidFill>
              <a:schemeClr val="accent5">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Gerade Verbindung mit Pfeil 25">
            <a:extLst>
              <a:ext uri="{FF2B5EF4-FFF2-40B4-BE49-F238E27FC236}">
                <a16:creationId xmlns:a16="http://schemas.microsoft.com/office/drawing/2014/main" id="{8E3BBA36-140D-FC9A-E52F-EC1FBCE2A5C1}"/>
              </a:ext>
            </a:extLst>
          </p:cNvPr>
          <p:cNvCxnSpPr>
            <a:cxnSpLocks/>
            <a:stCxn id="4" idx="5"/>
            <a:endCxn id="10" idx="2"/>
          </p:cNvCxnSpPr>
          <p:nvPr/>
        </p:nvCxnSpPr>
        <p:spPr>
          <a:xfrm>
            <a:off x="3803399" y="3818709"/>
            <a:ext cx="2006971" cy="1923291"/>
          </a:xfrm>
          <a:prstGeom prst="straightConnector1">
            <a:avLst/>
          </a:prstGeom>
          <a:ln w="19050"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Gerade Verbindung mit Pfeil 28">
            <a:extLst>
              <a:ext uri="{FF2B5EF4-FFF2-40B4-BE49-F238E27FC236}">
                <a16:creationId xmlns:a16="http://schemas.microsoft.com/office/drawing/2014/main" id="{13F42949-580E-9C9A-1904-832DC6F55C99}"/>
              </a:ext>
            </a:extLst>
          </p:cNvPr>
          <p:cNvCxnSpPr>
            <a:cxnSpLocks/>
            <a:stCxn id="5" idx="6"/>
            <a:endCxn id="6" idx="3"/>
          </p:cNvCxnSpPr>
          <p:nvPr/>
        </p:nvCxnSpPr>
        <p:spPr>
          <a:xfrm flipV="1">
            <a:off x="4072275" y="3191431"/>
            <a:ext cx="1959525" cy="1976110"/>
          </a:xfrm>
          <a:prstGeom prst="straightConnector1">
            <a:avLst/>
          </a:prstGeom>
          <a:ln w="19050" cap="flat" cmpd="sng" algn="ctr">
            <a:solidFill>
              <a:schemeClr val="accent5">
                <a:lumMod val="40000"/>
                <a:lumOff val="60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Gerade Verbindung mit Pfeil 31">
            <a:extLst>
              <a:ext uri="{FF2B5EF4-FFF2-40B4-BE49-F238E27FC236}">
                <a16:creationId xmlns:a16="http://schemas.microsoft.com/office/drawing/2014/main" id="{2FABB623-76F6-5474-E869-81E6399A3754}"/>
              </a:ext>
            </a:extLst>
          </p:cNvPr>
          <p:cNvCxnSpPr>
            <a:cxnSpLocks/>
            <a:stCxn id="5" idx="6"/>
            <a:endCxn id="8" idx="2"/>
          </p:cNvCxnSpPr>
          <p:nvPr/>
        </p:nvCxnSpPr>
        <p:spPr>
          <a:xfrm flipV="1">
            <a:off x="4072275" y="4199429"/>
            <a:ext cx="1738094" cy="968112"/>
          </a:xfrm>
          <a:prstGeom prst="straightConnector1">
            <a:avLst/>
          </a:prstGeom>
          <a:ln w="19050" cap="flat" cmpd="sng" algn="ctr">
            <a:solidFill>
              <a:schemeClr val="accent5">
                <a:lumMod val="40000"/>
                <a:lumOff val="60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Gerade Verbindung mit Pfeil 34">
            <a:extLst>
              <a:ext uri="{FF2B5EF4-FFF2-40B4-BE49-F238E27FC236}">
                <a16:creationId xmlns:a16="http://schemas.microsoft.com/office/drawing/2014/main" id="{AC73B43F-1387-ABA6-0D5F-F663BE513CD1}"/>
              </a:ext>
            </a:extLst>
          </p:cNvPr>
          <p:cNvCxnSpPr>
            <a:cxnSpLocks/>
            <a:stCxn id="5" idx="5"/>
            <a:endCxn id="10" idx="2"/>
          </p:cNvCxnSpPr>
          <p:nvPr/>
        </p:nvCxnSpPr>
        <p:spPr>
          <a:xfrm flipV="1">
            <a:off x="3803399" y="5742000"/>
            <a:ext cx="2006971" cy="74665"/>
          </a:xfrm>
          <a:prstGeom prst="straightConnector1">
            <a:avLst/>
          </a:prstGeom>
          <a:ln w="19050"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Pfeil: nach rechts gekrümmt 37">
            <a:extLst>
              <a:ext uri="{FF2B5EF4-FFF2-40B4-BE49-F238E27FC236}">
                <a16:creationId xmlns:a16="http://schemas.microsoft.com/office/drawing/2014/main" id="{1D769BB2-0EB2-9236-288F-7F874D890866}"/>
              </a:ext>
            </a:extLst>
          </p:cNvPr>
          <p:cNvSpPr/>
          <p:nvPr/>
        </p:nvSpPr>
        <p:spPr>
          <a:xfrm>
            <a:off x="1821606" y="3021184"/>
            <a:ext cx="414669" cy="2277837"/>
          </a:xfrm>
          <a:prstGeom prst="curvedRight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Corbel" charset="0"/>
              <a:ea typeface="Corbel" charset="0"/>
              <a:cs typeface="Corbel" charset="0"/>
            </a:endParaRPr>
          </a:p>
        </p:txBody>
      </p:sp>
    </p:spTree>
    <p:extLst>
      <p:ext uri="{BB962C8B-B14F-4D97-AF65-F5344CB8AC3E}">
        <p14:creationId xmlns:p14="http://schemas.microsoft.com/office/powerpoint/2010/main" val="396476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BE0E447-00B0-DB78-7D7F-900971D19953}"/>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a:t>
            </a:r>
            <a:r>
              <a:rPr lang="de-DE" dirty="0" err="1">
                <a:solidFill>
                  <a:schemeClr val="accent2"/>
                </a:solidFill>
              </a:rPr>
              <a:t>Chauviré</a:t>
            </a:r>
            <a:r>
              <a:rPr lang="de-DE" dirty="0">
                <a:solidFill>
                  <a:schemeClr val="accent2"/>
                </a:solidFill>
              </a:rPr>
              <a:t>-Geib | Universitätsklinikum Ulm | 04.09.2024/Berlin</a:t>
            </a:r>
          </a:p>
        </p:txBody>
      </p:sp>
      <p:sp>
        <p:nvSpPr>
          <p:cNvPr id="9" name="Inhaltsplatzhalter 1">
            <a:extLst>
              <a:ext uri="{FF2B5EF4-FFF2-40B4-BE49-F238E27FC236}">
                <a16:creationId xmlns:a16="http://schemas.microsoft.com/office/drawing/2014/main" id="{1B4A9E21-E072-6021-6588-FAFC22EDF69D}"/>
              </a:ext>
            </a:extLst>
          </p:cNvPr>
          <p:cNvSpPr txBox="1">
            <a:spLocks/>
          </p:cNvSpPr>
          <p:nvPr/>
        </p:nvSpPr>
        <p:spPr>
          <a:xfrm>
            <a:off x="1134002" y="1477108"/>
            <a:ext cx="7408419" cy="607707"/>
          </a:xfrm>
          <a:prstGeom prst="rect">
            <a:avLst/>
          </a:prstGeom>
        </p:spPr>
        <p:txBody>
          <a:bodyPr vert="horz" lIns="0" tIns="54000" rIns="0" bIns="36000" rtlCol="0" anchor="t">
            <a:normAutofit lnSpcReduction="10000"/>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Zusammenhang verschiedener belastender Kindheitserfahrungen bei Männern (Inanspruchnahmepopulation)</a:t>
            </a:r>
          </a:p>
        </p:txBody>
      </p:sp>
      <p:sp>
        <p:nvSpPr>
          <p:cNvPr id="12" name="Textplatzhalter 3">
            <a:extLst>
              <a:ext uri="{FF2B5EF4-FFF2-40B4-BE49-F238E27FC236}">
                <a16:creationId xmlns:a16="http://schemas.microsoft.com/office/drawing/2014/main" id="{EBFE22C6-E6E9-EFC6-E739-74E1141A6B41}"/>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Vernachlässigung und sexueller Missbrauch</a:t>
            </a:r>
          </a:p>
        </p:txBody>
      </p:sp>
      <p:grpSp>
        <p:nvGrpSpPr>
          <p:cNvPr id="14" name="Gruppieren 13">
            <a:extLst>
              <a:ext uri="{FF2B5EF4-FFF2-40B4-BE49-F238E27FC236}">
                <a16:creationId xmlns:a16="http://schemas.microsoft.com/office/drawing/2014/main" id="{0D7F1291-DD00-4639-BECF-43926383C1FF}"/>
              </a:ext>
            </a:extLst>
          </p:cNvPr>
          <p:cNvGrpSpPr/>
          <p:nvPr/>
        </p:nvGrpSpPr>
        <p:grpSpPr>
          <a:xfrm>
            <a:off x="1821607" y="1900858"/>
            <a:ext cx="5500785" cy="4597142"/>
            <a:chOff x="261840" y="1926312"/>
            <a:chExt cx="5500785" cy="4597142"/>
          </a:xfrm>
        </p:grpSpPr>
        <p:sp>
          <p:nvSpPr>
            <p:cNvPr id="4" name="Ellipse 3">
              <a:extLst>
                <a:ext uri="{FF2B5EF4-FFF2-40B4-BE49-F238E27FC236}">
                  <a16:creationId xmlns:a16="http://schemas.microsoft.com/office/drawing/2014/main" id="{550EDA04-BE49-BF5F-5FBF-279AB0ACCEEC}"/>
                </a:ext>
              </a:extLst>
            </p:cNvPr>
            <p:cNvSpPr/>
            <p:nvPr/>
          </p:nvSpPr>
          <p:spPr>
            <a:xfrm>
              <a:off x="676509" y="2277039"/>
              <a:ext cx="1836000" cy="183600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Corbel" charset="0"/>
                  <a:ea typeface="Corbel" charset="0"/>
                  <a:cs typeface="Corbel" charset="0"/>
                </a:rPr>
                <a:t>Emotionale Vernachlässigung</a:t>
              </a:r>
            </a:p>
          </p:txBody>
        </p:sp>
        <p:sp>
          <p:nvSpPr>
            <p:cNvPr id="5" name="Ellipse 4">
              <a:extLst>
                <a:ext uri="{FF2B5EF4-FFF2-40B4-BE49-F238E27FC236}">
                  <a16:creationId xmlns:a16="http://schemas.microsoft.com/office/drawing/2014/main" id="{84043D1D-CFC5-10E5-8305-FA84E6FFCCD2}"/>
                </a:ext>
              </a:extLst>
            </p:cNvPr>
            <p:cNvSpPr/>
            <p:nvPr/>
          </p:nvSpPr>
          <p:spPr>
            <a:xfrm>
              <a:off x="676509" y="4274995"/>
              <a:ext cx="1836000" cy="183600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Corbel" charset="0"/>
                  <a:ea typeface="Corbel" charset="0"/>
                  <a:cs typeface="Corbel" charset="0"/>
                </a:rPr>
                <a:t>Körperliche Vernachlässigung</a:t>
              </a:r>
              <a:endParaRPr lang="de-DE" sz="1400" dirty="0">
                <a:latin typeface="Corbel" charset="0"/>
                <a:ea typeface="Corbel" charset="0"/>
                <a:cs typeface="Corbel" charset="0"/>
              </a:endParaRPr>
            </a:p>
          </p:txBody>
        </p:sp>
        <p:sp>
          <p:nvSpPr>
            <p:cNvPr id="6" name="Ellipse 5">
              <a:extLst>
                <a:ext uri="{FF2B5EF4-FFF2-40B4-BE49-F238E27FC236}">
                  <a16:creationId xmlns:a16="http://schemas.microsoft.com/office/drawing/2014/main" id="{B9F501B9-BE6D-F02E-5FA8-AC90E976100C}"/>
                </a:ext>
              </a:extLst>
            </p:cNvPr>
            <p:cNvSpPr/>
            <p:nvPr/>
          </p:nvSpPr>
          <p:spPr>
            <a:xfrm>
              <a:off x="4250604" y="1926312"/>
              <a:ext cx="1512021" cy="151200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Corbel" charset="0"/>
                  <a:ea typeface="Corbel" charset="0"/>
                  <a:cs typeface="Corbel" charset="0"/>
                </a:rPr>
                <a:t>Körperliche Misshandlung</a:t>
              </a:r>
            </a:p>
          </p:txBody>
        </p:sp>
        <p:sp>
          <p:nvSpPr>
            <p:cNvPr id="8" name="Ellipse 7">
              <a:extLst>
                <a:ext uri="{FF2B5EF4-FFF2-40B4-BE49-F238E27FC236}">
                  <a16:creationId xmlns:a16="http://schemas.microsoft.com/office/drawing/2014/main" id="{7BAF9595-C531-1DEF-0C9C-E5FEF1D2A4E6}"/>
                </a:ext>
              </a:extLst>
            </p:cNvPr>
            <p:cNvSpPr/>
            <p:nvPr/>
          </p:nvSpPr>
          <p:spPr>
            <a:xfrm>
              <a:off x="4250603" y="3468883"/>
              <a:ext cx="1512021" cy="151200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Corbel" charset="0"/>
                  <a:ea typeface="Corbel" charset="0"/>
                  <a:cs typeface="Corbel" charset="0"/>
                </a:rPr>
                <a:t>Emotionale Misshandlung</a:t>
              </a:r>
            </a:p>
          </p:txBody>
        </p:sp>
        <p:sp>
          <p:nvSpPr>
            <p:cNvPr id="10" name="Ellipse 9">
              <a:extLst>
                <a:ext uri="{FF2B5EF4-FFF2-40B4-BE49-F238E27FC236}">
                  <a16:creationId xmlns:a16="http://schemas.microsoft.com/office/drawing/2014/main" id="{7ED49ED6-A6E4-50C4-AF13-837850DCB7AC}"/>
                </a:ext>
              </a:extLst>
            </p:cNvPr>
            <p:cNvSpPr/>
            <p:nvPr/>
          </p:nvSpPr>
          <p:spPr>
            <a:xfrm>
              <a:off x="4250604" y="5011454"/>
              <a:ext cx="1512021" cy="151200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Corbel" charset="0"/>
                  <a:ea typeface="Corbel" charset="0"/>
                  <a:cs typeface="Corbel" charset="0"/>
                </a:rPr>
                <a:t>Sexueller Missbrauch</a:t>
              </a:r>
            </a:p>
          </p:txBody>
        </p:sp>
        <p:cxnSp>
          <p:nvCxnSpPr>
            <p:cNvPr id="20" name="Gerade Verbindung mit Pfeil 19">
              <a:extLst>
                <a:ext uri="{FF2B5EF4-FFF2-40B4-BE49-F238E27FC236}">
                  <a16:creationId xmlns:a16="http://schemas.microsoft.com/office/drawing/2014/main" id="{4B2B0989-2642-1F30-03AB-A12A2F443392}"/>
                </a:ext>
              </a:extLst>
            </p:cNvPr>
            <p:cNvCxnSpPr>
              <a:cxnSpLocks/>
              <a:stCxn id="4" idx="6"/>
            </p:cNvCxnSpPr>
            <p:nvPr/>
          </p:nvCxnSpPr>
          <p:spPr>
            <a:xfrm flipV="1">
              <a:off x="2512509" y="2738337"/>
              <a:ext cx="1738094" cy="456702"/>
            </a:xfrm>
            <a:prstGeom prst="straightConnector1">
              <a:avLst/>
            </a:prstGeom>
            <a:ln w="19050" cap="flat" cmpd="sng" algn="ctr">
              <a:solidFill>
                <a:schemeClr val="accent5">
                  <a:lumMod val="40000"/>
                  <a:lumOff val="60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Gerade Verbindung mit Pfeil 22">
              <a:extLst>
                <a:ext uri="{FF2B5EF4-FFF2-40B4-BE49-F238E27FC236}">
                  <a16:creationId xmlns:a16="http://schemas.microsoft.com/office/drawing/2014/main" id="{67D49767-4A45-128C-27E3-91E35787BF2A}"/>
                </a:ext>
              </a:extLst>
            </p:cNvPr>
            <p:cNvCxnSpPr>
              <a:cxnSpLocks/>
              <a:stCxn id="4" idx="6"/>
              <a:endCxn id="8" idx="2"/>
            </p:cNvCxnSpPr>
            <p:nvPr/>
          </p:nvCxnSpPr>
          <p:spPr>
            <a:xfrm>
              <a:off x="2512509" y="3195039"/>
              <a:ext cx="1738094" cy="1029844"/>
            </a:xfrm>
            <a:prstGeom prst="straightConnector1">
              <a:avLst/>
            </a:prstGeom>
            <a:ln w="19050" cap="flat" cmpd="sng" algn="ctr">
              <a:solidFill>
                <a:schemeClr val="accent5">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Gerade Verbindung mit Pfeil 25">
              <a:extLst>
                <a:ext uri="{FF2B5EF4-FFF2-40B4-BE49-F238E27FC236}">
                  <a16:creationId xmlns:a16="http://schemas.microsoft.com/office/drawing/2014/main" id="{8E3BBA36-140D-FC9A-E52F-EC1FBCE2A5C1}"/>
                </a:ext>
              </a:extLst>
            </p:cNvPr>
            <p:cNvCxnSpPr>
              <a:cxnSpLocks/>
              <a:stCxn id="4" idx="5"/>
              <a:endCxn id="10" idx="2"/>
            </p:cNvCxnSpPr>
            <p:nvPr/>
          </p:nvCxnSpPr>
          <p:spPr>
            <a:xfrm>
              <a:off x="2243633" y="3844163"/>
              <a:ext cx="2006971" cy="1923291"/>
            </a:xfrm>
            <a:prstGeom prst="straightConnector1">
              <a:avLst/>
            </a:prstGeom>
            <a:ln w="19050"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Gerade Verbindung mit Pfeil 28">
              <a:extLst>
                <a:ext uri="{FF2B5EF4-FFF2-40B4-BE49-F238E27FC236}">
                  <a16:creationId xmlns:a16="http://schemas.microsoft.com/office/drawing/2014/main" id="{13F42949-580E-9C9A-1904-832DC6F55C99}"/>
                </a:ext>
              </a:extLst>
            </p:cNvPr>
            <p:cNvCxnSpPr>
              <a:cxnSpLocks/>
              <a:stCxn id="5" idx="6"/>
              <a:endCxn id="6" idx="3"/>
            </p:cNvCxnSpPr>
            <p:nvPr/>
          </p:nvCxnSpPr>
          <p:spPr>
            <a:xfrm flipV="1">
              <a:off x="2512509" y="3216885"/>
              <a:ext cx="1959525" cy="1976110"/>
            </a:xfrm>
            <a:prstGeom prst="straightConnector1">
              <a:avLst/>
            </a:prstGeom>
            <a:ln w="19050" cap="flat" cmpd="sng" algn="ctr">
              <a:solidFill>
                <a:schemeClr val="accent5">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Gerade Verbindung mit Pfeil 31">
              <a:extLst>
                <a:ext uri="{FF2B5EF4-FFF2-40B4-BE49-F238E27FC236}">
                  <a16:creationId xmlns:a16="http://schemas.microsoft.com/office/drawing/2014/main" id="{2FABB623-76F6-5474-E869-81E6399A3754}"/>
                </a:ext>
              </a:extLst>
            </p:cNvPr>
            <p:cNvCxnSpPr>
              <a:cxnSpLocks/>
              <a:stCxn id="5" idx="6"/>
              <a:endCxn id="8" idx="2"/>
            </p:cNvCxnSpPr>
            <p:nvPr/>
          </p:nvCxnSpPr>
          <p:spPr>
            <a:xfrm flipV="1">
              <a:off x="2512509" y="4224883"/>
              <a:ext cx="1738094" cy="968112"/>
            </a:xfrm>
            <a:prstGeom prst="straightConnector1">
              <a:avLst/>
            </a:prstGeom>
            <a:ln w="19050" cap="flat" cmpd="sng" algn="ctr">
              <a:solidFill>
                <a:schemeClr val="accent5">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8" name="Pfeil: nach rechts gekrümmt 37">
              <a:extLst>
                <a:ext uri="{FF2B5EF4-FFF2-40B4-BE49-F238E27FC236}">
                  <a16:creationId xmlns:a16="http://schemas.microsoft.com/office/drawing/2014/main" id="{1D769BB2-0EB2-9236-288F-7F874D890866}"/>
                </a:ext>
              </a:extLst>
            </p:cNvPr>
            <p:cNvSpPr/>
            <p:nvPr/>
          </p:nvSpPr>
          <p:spPr>
            <a:xfrm>
              <a:off x="261840" y="3046638"/>
              <a:ext cx="414669" cy="2277837"/>
            </a:xfrm>
            <a:prstGeom prst="curvedRightArrow">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Corbel" charset="0"/>
                <a:ea typeface="Corbel" charset="0"/>
                <a:cs typeface="Corbel" charset="0"/>
              </a:endParaRPr>
            </a:p>
          </p:txBody>
        </p:sp>
        <p:cxnSp>
          <p:nvCxnSpPr>
            <p:cNvPr id="21" name="Gerade Verbindung mit Pfeil 20">
              <a:extLst>
                <a:ext uri="{FF2B5EF4-FFF2-40B4-BE49-F238E27FC236}">
                  <a16:creationId xmlns:a16="http://schemas.microsoft.com/office/drawing/2014/main" id="{7F361C5F-BF97-401B-8C57-8B8AC5B8632F}"/>
                </a:ext>
              </a:extLst>
            </p:cNvPr>
            <p:cNvCxnSpPr>
              <a:cxnSpLocks/>
              <a:stCxn id="5" idx="6"/>
            </p:cNvCxnSpPr>
            <p:nvPr/>
          </p:nvCxnSpPr>
          <p:spPr>
            <a:xfrm>
              <a:off x="2512509" y="5192995"/>
              <a:ext cx="1738094" cy="621892"/>
            </a:xfrm>
            <a:prstGeom prst="straightConnector1">
              <a:avLst/>
            </a:prstGeom>
            <a:ln w="19050" cap="flat" cmpd="sng" algn="ctr">
              <a:solidFill>
                <a:schemeClr val="accent5">
                  <a:lumMod val="40000"/>
                  <a:lumOff val="60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914999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BE0E447-00B0-DB78-7D7F-900971D19953}"/>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a:t>
            </a:r>
            <a:r>
              <a:rPr lang="de-DE" dirty="0" err="1">
                <a:solidFill>
                  <a:schemeClr val="accent2"/>
                </a:solidFill>
              </a:rPr>
              <a:t>Chauviré</a:t>
            </a:r>
            <a:r>
              <a:rPr lang="de-DE" dirty="0">
                <a:solidFill>
                  <a:schemeClr val="accent2"/>
                </a:solidFill>
              </a:rPr>
              <a:t>-Geib | Universitätsklinikum Ulm | 04.09.2024/Berlin</a:t>
            </a:r>
          </a:p>
        </p:txBody>
      </p:sp>
      <p:sp>
        <p:nvSpPr>
          <p:cNvPr id="9" name="Inhaltsplatzhalter 1">
            <a:extLst>
              <a:ext uri="{FF2B5EF4-FFF2-40B4-BE49-F238E27FC236}">
                <a16:creationId xmlns:a16="http://schemas.microsoft.com/office/drawing/2014/main" id="{1B4A9E21-E072-6021-6588-FAFC22EDF69D}"/>
              </a:ext>
            </a:extLst>
          </p:cNvPr>
          <p:cNvSpPr txBox="1">
            <a:spLocks/>
          </p:cNvSpPr>
          <p:nvPr/>
        </p:nvSpPr>
        <p:spPr>
          <a:xfrm>
            <a:off x="1134002" y="1477108"/>
            <a:ext cx="7408419" cy="607707"/>
          </a:xfrm>
          <a:prstGeom prst="rect">
            <a:avLst/>
          </a:prstGeom>
        </p:spPr>
        <p:txBody>
          <a:bodyPr vert="horz" lIns="0" tIns="54000" rIns="0" bIns="36000" rtlCol="0" anchor="t">
            <a:normAutofit lnSpcReduction="10000"/>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Zusammenhang verschiedener negativer Kindheitserfahrungen (Inanspruchnahmepopulation)</a:t>
            </a:r>
          </a:p>
        </p:txBody>
      </p:sp>
      <p:sp>
        <p:nvSpPr>
          <p:cNvPr id="12" name="Textplatzhalter 3">
            <a:extLst>
              <a:ext uri="{FF2B5EF4-FFF2-40B4-BE49-F238E27FC236}">
                <a16:creationId xmlns:a16="http://schemas.microsoft.com/office/drawing/2014/main" id="{EBFE22C6-E6E9-EFC6-E739-74E1141A6B41}"/>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Vernachlässigung und sexueller Missbrauch</a:t>
            </a:r>
          </a:p>
        </p:txBody>
      </p:sp>
      <p:sp>
        <p:nvSpPr>
          <p:cNvPr id="18" name="Inhaltsplatzhalter 1">
            <a:extLst>
              <a:ext uri="{FF2B5EF4-FFF2-40B4-BE49-F238E27FC236}">
                <a16:creationId xmlns:a16="http://schemas.microsoft.com/office/drawing/2014/main" id="{0737B654-9C5C-4128-BA09-C78B4108368D}"/>
              </a:ext>
            </a:extLst>
          </p:cNvPr>
          <p:cNvSpPr txBox="1">
            <a:spLocks/>
          </p:cNvSpPr>
          <p:nvPr/>
        </p:nvSpPr>
        <p:spPr>
          <a:xfrm>
            <a:off x="1140157" y="2084814"/>
            <a:ext cx="6875996" cy="4283901"/>
          </a:xfrm>
          <a:prstGeom prst="rect">
            <a:avLst/>
          </a:prstGeom>
        </p:spPr>
        <p:txBody>
          <a:bodyPr vert="horz" lIns="0" tIns="54000" rIns="0" bIns="36000" rtlCol="0">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pPr>
            <a:r>
              <a:rPr lang="de-DE" sz="1800" dirty="0">
                <a:solidFill>
                  <a:schemeClr val="accent2"/>
                </a:solidFill>
              </a:rPr>
              <a:t>Sowohl körperliche als auch emotionale </a:t>
            </a:r>
            <a:r>
              <a:rPr lang="de-DE" sz="1800" dirty="0">
                <a:solidFill>
                  <a:schemeClr val="accent3"/>
                </a:solidFill>
              </a:rPr>
              <a:t>Vernachlässigung</a:t>
            </a:r>
            <a:r>
              <a:rPr lang="de-DE" sz="1800" dirty="0">
                <a:solidFill>
                  <a:schemeClr val="accent2"/>
                </a:solidFill>
              </a:rPr>
              <a:t> </a:t>
            </a:r>
            <a:r>
              <a:rPr lang="de-DE" sz="1800" dirty="0">
                <a:solidFill>
                  <a:schemeClr val="accent3"/>
                </a:solidFill>
              </a:rPr>
              <a:t>korrelieren</a:t>
            </a:r>
            <a:r>
              <a:rPr lang="de-DE" sz="1800" dirty="0">
                <a:solidFill>
                  <a:schemeClr val="accent2"/>
                </a:solidFill>
              </a:rPr>
              <a:t> </a:t>
            </a:r>
            <a:r>
              <a:rPr lang="de-DE" sz="1800" dirty="0">
                <a:solidFill>
                  <a:schemeClr val="accent3"/>
                </a:solidFill>
              </a:rPr>
              <a:t>signifikant stark </a:t>
            </a:r>
            <a:r>
              <a:rPr lang="de-DE" sz="1800" dirty="0">
                <a:solidFill>
                  <a:schemeClr val="accent2"/>
                </a:solidFill>
              </a:rPr>
              <a:t>mit anderen </a:t>
            </a:r>
            <a:r>
              <a:rPr lang="de-DE" sz="1800" dirty="0">
                <a:solidFill>
                  <a:schemeClr val="accent3"/>
                </a:solidFill>
              </a:rPr>
              <a:t>negativen Kindheitserfahrungen </a:t>
            </a:r>
            <a:r>
              <a:rPr lang="de-DE" sz="1800" dirty="0">
                <a:solidFill>
                  <a:schemeClr val="accent2"/>
                </a:solidFill>
              </a:rPr>
              <a:t>– ausgenommen sexuellem Missbrauch</a:t>
            </a:r>
          </a:p>
          <a:p>
            <a:pPr>
              <a:lnSpc>
                <a:spcPct val="150000"/>
              </a:lnSpc>
            </a:pPr>
            <a:r>
              <a:rPr lang="de-DE" sz="1800" dirty="0">
                <a:solidFill>
                  <a:schemeClr val="accent3"/>
                </a:solidFill>
              </a:rPr>
              <a:t>Sexueller Missbrauch </a:t>
            </a:r>
            <a:r>
              <a:rPr lang="de-DE" sz="1800" dirty="0">
                <a:solidFill>
                  <a:schemeClr val="accent2"/>
                </a:solidFill>
              </a:rPr>
              <a:t>korreliert mit </a:t>
            </a:r>
            <a:r>
              <a:rPr lang="de-DE" sz="1800" dirty="0">
                <a:solidFill>
                  <a:schemeClr val="accent3"/>
                </a:solidFill>
              </a:rPr>
              <a:t>keiner anderen </a:t>
            </a:r>
            <a:r>
              <a:rPr lang="de-DE" sz="1800" dirty="0">
                <a:solidFill>
                  <a:schemeClr val="accent2"/>
                </a:solidFill>
              </a:rPr>
              <a:t>negativen Kindheitserfahrung signifikant</a:t>
            </a:r>
          </a:p>
          <a:p>
            <a:pPr lvl="1">
              <a:lnSpc>
                <a:spcPct val="150000"/>
              </a:lnSpc>
            </a:pPr>
            <a:r>
              <a:rPr lang="de-DE" sz="1800" b="1" dirty="0" err="1">
                <a:solidFill>
                  <a:schemeClr val="accent3"/>
                </a:solidFill>
              </a:rPr>
              <a:t>AUßER</a:t>
            </a:r>
            <a:r>
              <a:rPr lang="de-DE" sz="1800" b="1" dirty="0">
                <a:solidFill>
                  <a:schemeClr val="accent3"/>
                </a:solidFill>
              </a:rPr>
              <a:t>:</a:t>
            </a:r>
            <a:r>
              <a:rPr lang="de-DE" sz="1800" dirty="0">
                <a:solidFill>
                  <a:schemeClr val="accent2"/>
                </a:solidFill>
              </a:rPr>
              <a:t> bei Männern gibt es eine geringe, signifikante Korrelation zwischen sexuellem Missbrauch und körperlicher Vernachlässigung</a:t>
            </a:r>
          </a:p>
          <a:p>
            <a:pPr marL="266700" lvl="2" indent="0" algn="r">
              <a:buFont typeface="Arial" panose="020B0604020202020204" pitchFamily="34" charset="0"/>
              <a:buNone/>
            </a:pPr>
            <a:endParaRPr lang="de-DE" sz="1600" dirty="0">
              <a:solidFill>
                <a:schemeClr val="accent2"/>
              </a:solidFill>
            </a:endParaRPr>
          </a:p>
          <a:p>
            <a:pPr marL="266700" lvl="2" indent="0" algn="r">
              <a:buFont typeface="Arial" panose="020B0604020202020204" pitchFamily="34" charset="0"/>
              <a:buNone/>
            </a:pPr>
            <a:endParaRPr lang="de-DE" sz="1600" dirty="0">
              <a:solidFill>
                <a:schemeClr val="accent2"/>
              </a:solidFill>
            </a:endParaRPr>
          </a:p>
          <a:p>
            <a:endParaRPr lang="de-DE" sz="1800" dirty="0">
              <a:solidFill>
                <a:schemeClr val="accent2"/>
              </a:solidFill>
            </a:endParaRPr>
          </a:p>
        </p:txBody>
      </p:sp>
    </p:spTree>
    <p:extLst>
      <p:ext uri="{BB962C8B-B14F-4D97-AF65-F5344CB8AC3E}">
        <p14:creationId xmlns:p14="http://schemas.microsoft.com/office/powerpoint/2010/main" val="278697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BE0E447-00B0-DB78-7D7F-900971D19953}"/>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a:t>
            </a:r>
            <a:r>
              <a:rPr lang="de-DE" dirty="0" err="1">
                <a:solidFill>
                  <a:schemeClr val="accent2"/>
                </a:solidFill>
              </a:rPr>
              <a:t>Chauviré</a:t>
            </a:r>
            <a:r>
              <a:rPr lang="de-DE" dirty="0">
                <a:solidFill>
                  <a:schemeClr val="accent2"/>
                </a:solidFill>
              </a:rPr>
              <a:t>-Geib | Universitätsklinikum Ulm | 04.09.2024/Berlin</a:t>
            </a:r>
          </a:p>
        </p:txBody>
      </p:sp>
      <p:sp>
        <p:nvSpPr>
          <p:cNvPr id="12" name="Textplatzhalter 3">
            <a:extLst>
              <a:ext uri="{FF2B5EF4-FFF2-40B4-BE49-F238E27FC236}">
                <a16:creationId xmlns:a16="http://schemas.microsoft.com/office/drawing/2014/main" id="{EBFE22C6-E6E9-EFC6-E739-74E1141A6B41}"/>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Vernachlässigung und sexueller Missbrauch</a:t>
            </a:r>
          </a:p>
        </p:txBody>
      </p:sp>
      <p:sp>
        <p:nvSpPr>
          <p:cNvPr id="6" name="Inhaltsplatzhalter 1">
            <a:extLst>
              <a:ext uri="{FF2B5EF4-FFF2-40B4-BE49-F238E27FC236}">
                <a16:creationId xmlns:a16="http://schemas.microsoft.com/office/drawing/2014/main" id="{9E52BDBD-4EBA-42DA-A05A-9A15888085F9}"/>
              </a:ext>
            </a:extLst>
          </p:cNvPr>
          <p:cNvSpPr txBox="1">
            <a:spLocks/>
          </p:cNvSpPr>
          <p:nvPr/>
        </p:nvSpPr>
        <p:spPr>
          <a:xfrm>
            <a:off x="1127847" y="1686706"/>
            <a:ext cx="6875996" cy="4441326"/>
          </a:xfrm>
          <a:prstGeom prst="rect">
            <a:avLst/>
          </a:prstGeom>
        </p:spPr>
        <p:txBody>
          <a:bodyPr vert="horz" lIns="0" tIns="54000" rIns="0" bIns="36000" rtlCol="0" anchor="ctr">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de-DE" sz="1800" dirty="0">
                <a:solidFill>
                  <a:schemeClr val="accent2"/>
                </a:solidFill>
              </a:rPr>
              <a:t>Vernachlässigung und sexualisierte Gewalt und Kindheit und Jugend stellen folglich kein doppeltes Risiko dar.</a:t>
            </a:r>
          </a:p>
          <a:p>
            <a:pPr marL="0" indent="0" algn="ctr">
              <a:lnSpc>
                <a:spcPct val="150000"/>
              </a:lnSpc>
              <a:buNone/>
            </a:pPr>
            <a:endParaRPr lang="de-DE" sz="1800" dirty="0">
              <a:solidFill>
                <a:schemeClr val="accent2"/>
              </a:solidFill>
            </a:endParaRPr>
          </a:p>
          <a:p>
            <a:pPr marL="0" indent="0" algn="ctr">
              <a:lnSpc>
                <a:spcPct val="150000"/>
              </a:lnSpc>
              <a:buNone/>
            </a:pPr>
            <a:r>
              <a:rPr lang="de-DE" sz="2400" b="1" dirty="0">
                <a:solidFill>
                  <a:schemeClr val="accent3"/>
                </a:solidFill>
              </a:rPr>
              <a:t>ODER?</a:t>
            </a:r>
          </a:p>
          <a:p>
            <a:pPr marL="0" indent="0" algn="ctr">
              <a:lnSpc>
                <a:spcPct val="150000"/>
              </a:lnSpc>
              <a:buNone/>
            </a:pPr>
            <a:endParaRPr lang="de-DE" sz="1800" b="1" dirty="0">
              <a:solidFill>
                <a:schemeClr val="accent2"/>
              </a:solidFill>
            </a:endParaRPr>
          </a:p>
          <a:p>
            <a:pPr marL="0" indent="0" algn="ctr">
              <a:lnSpc>
                <a:spcPct val="150000"/>
              </a:lnSpc>
              <a:buNone/>
            </a:pPr>
            <a:r>
              <a:rPr lang="de-DE" sz="1800" dirty="0">
                <a:solidFill>
                  <a:schemeClr val="accent2"/>
                </a:solidFill>
              </a:rPr>
              <a:t>Welche Rolle spielen „neuere“ Formen des sexuellen Missbrauchs, insb. technologiegestützter sexueller Missbrauch?</a:t>
            </a:r>
          </a:p>
          <a:p>
            <a:pPr marL="0" indent="0" algn="ctr">
              <a:lnSpc>
                <a:spcPct val="150000"/>
              </a:lnSpc>
              <a:buNone/>
            </a:pPr>
            <a:endParaRPr lang="de-DE" sz="2400" b="1" dirty="0">
              <a:solidFill>
                <a:schemeClr val="accent3"/>
              </a:solidFill>
            </a:endParaRPr>
          </a:p>
        </p:txBody>
      </p:sp>
    </p:spTree>
    <p:extLst>
      <p:ext uri="{BB962C8B-B14F-4D97-AF65-F5344CB8AC3E}">
        <p14:creationId xmlns:p14="http://schemas.microsoft.com/office/powerpoint/2010/main" val="332432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BE0E447-00B0-DB78-7D7F-900971D19953}"/>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a:t>
            </a:r>
            <a:r>
              <a:rPr lang="de-DE" dirty="0" err="1">
                <a:solidFill>
                  <a:schemeClr val="accent2"/>
                </a:solidFill>
              </a:rPr>
              <a:t>Chauviré</a:t>
            </a:r>
            <a:r>
              <a:rPr lang="de-DE" dirty="0">
                <a:solidFill>
                  <a:schemeClr val="accent2"/>
                </a:solidFill>
              </a:rPr>
              <a:t>-Geib | Universitätsklinikum Ulm | 04.09.2024/Berlin</a:t>
            </a:r>
          </a:p>
        </p:txBody>
      </p:sp>
      <p:sp>
        <p:nvSpPr>
          <p:cNvPr id="12" name="Textplatzhalter 3">
            <a:extLst>
              <a:ext uri="{FF2B5EF4-FFF2-40B4-BE49-F238E27FC236}">
                <a16:creationId xmlns:a16="http://schemas.microsoft.com/office/drawing/2014/main" id="{EBFE22C6-E6E9-EFC6-E739-74E1141A6B41}"/>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Vernachlässigung und sexueller Missbrauch</a:t>
            </a:r>
          </a:p>
        </p:txBody>
      </p:sp>
      <p:sp>
        <p:nvSpPr>
          <p:cNvPr id="6" name="Inhaltsplatzhalter 1">
            <a:extLst>
              <a:ext uri="{FF2B5EF4-FFF2-40B4-BE49-F238E27FC236}">
                <a16:creationId xmlns:a16="http://schemas.microsoft.com/office/drawing/2014/main" id="{9E52BDBD-4EBA-42DA-A05A-9A15888085F9}"/>
              </a:ext>
            </a:extLst>
          </p:cNvPr>
          <p:cNvSpPr txBox="1">
            <a:spLocks/>
          </p:cNvSpPr>
          <p:nvPr/>
        </p:nvSpPr>
        <p:spPr>
          <a:xfrm>
            <a:off x="1127847" y="3825658"/>
            <a:ext cx="6875996" cy="2672342"/>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800" dirty="0">
                <a:solidFill>
                  <a:schemeClr val="accent2"/>
                </a:solidFill>
              </a:rPr>
              <a:t>TGSM kann verschiedene Formen umfassen, z.B.</a:t>
            </a:r>
          </a:p>
          <a:p>
            <a:r>
              <a:rPr lang="de-DE" sz="1800" dirty="0">
                <a:solidFill>
                  <a:schemeClr val="accent3"/>
                </a:solidFill>
              </a:rPr>
              <a:t>Verbildlichung</a:t>
            </a:r>
            <a:r>
              <a:rPr lang="de-DE" sz="1800" dirty="0">
                <a:solidFill>
                  <a:schemeClr val="accent2"/>
                </a:solidFill>
              </a:rPr>
              <a:t> des sexuellen Missbrauchs/sexuell übergriffigen Verhaltens</a:t>
            </a:r>
          </a:p>
          <a:p>
            <a:r>
              <a:rPr lang="de-DE" sz="1800" dirty="0">
                <a:solidFill>
                  <a:schemeClr val="accent2"/>
                </a:solidFill>
              </a:rPr>
              <a:t>Sexueller Missbrauch via </a:t>
            </a:r>
            <a:r>
              <a:rPr lang="de-DE" sz="1800" dirty="0">
                <a:solidFill>
                  <a:schemeClr val="accent3"/>
                </a:solidFill>
              </a:rPr>
              <a:t>Live-Streaming</a:t>
            </a:r>
          </a:p>
          <a:p>
            <a:r>
              <a:rPr lang="de-DE" sz="1800" dirty="0">
                <a:solidFill>
                  <a:schemeClr val="accent3"/>
                </a:solidFill>
              </a:rPr>
              <a:t>Konfrontation</a:t>
            </a:r>
            <a:r>
              <a:rPr lang="de-DE" sz="1800" dirty="0">
                <a:solidFill>
                  <a:schemeClr val="accent2"/>
                </a:solidFill>
              </a:rPr>
              <a:t> mit </a:t>
            </a:r>
            <a:r>
              <a:rPr lang="de-DE" sz="1800" dirty="0">
                <a:solidFill>
                  <a:schemeClr val="accent3"/>
                </a:solidFill>
              </a:rPr>
              <a:t>pornografischem/sexualisierten Material</a:t>
            </a:r>
          </a:p>
          <a:p>
            <a:r>
              <a:rPr lang="de-DE" sz="1800" dirty="0">
                <a:solidFill>
                  <a:schemeClr val="accent3"/>
                </a:solidFill>
              </a:rPr>
              <a:t>Erstellung</a:t>
            </a:r>
            <a:r>
              <a:rPr lang="de-DE" sz="1800" dirty="0">
                <a:solidFill>
                  <a:schemeClr val="accent2"/>
                </a:solidFill>
              </a:rPr>
              <a:t> &amp; </a:t>
            </a:r>
            <a:r>
              <a:rPr lang="de-DE" sz="1800" dirty="0">
                <a:solidFill>
                  <a:schemeClr val="accent3"/>
                </a:solidFill>
              </a:rPr>
              <a:t>Weiterleitung</a:t>
            </a:r>
            <a:r>
              <a:rPr lang="de-DE" sz="1800" dirty="0">
                <a:solidFill>
                  <a:schemeClr val="accent2"/>
                </a:solidFill>
              </a:rPr>
              <a:t> von sexualisiertem Material durch Kinder an Dritte</a:t>
            </a:r>
          </a:p>
          <a:p>
            <a:r>
              <a:rPr lang="de-DE" sz="1800" dirty="0">
                <a:solidFill>
                  <a:schemeClr val="accent3"/>
                </a:solidFill>
              </a:rPr>
              <a:t>Sexualisierte Kontaktaufnahme </a:t>
            </a:r>
            <a:r>
              <a:rPr lang="de-DE" sz="1800" dirty="0">
                <a:solidFill>
                  <a:schemeClr val="accent2"/>
                </a:solidFill>
              </a:rPr>
              <a:t>online</a:t>
            </a:r>
          </a:p>
        </p:txBody>
      </p:sp>
      <p:graphicFrame>
        <p:nvGraphicFramePr>
          <p:cNvPr id="2" name="Tabelle 1">
            <a:extLst>
              <a:ext uri="{FF2B5EF4-FFF2-40B4-BE49-F238E27FC236}">
                <a16:creationId xmlns:a16="http://schemas.microsoft.com/office/drawing/2014/main" id="{8723DB3C-13E7-4A38-B252-45A4B57D7C7B}"/>
              </a:ext>
            </a:extLst>
          </p:cNvPr>
          <p:cNvGraphicFramePr>
            <a:graphicFrameLocks noGrp="1"/>
          </p:cNvGraphicFramePr>
          <p:nvPr>
            <p:extLst>
              <p:ext uri="{D42A27DB-BD31-4B8C-83A1-F6EECF244321}">
                <p14:modId xmlns:p14="http://schemas.microsoft.com/office/powerpoint/2010/main" val="3604478208"/>
              </p:ext>
            </p:extLst>
          </p:nvPr>
        </p:nvGraphicFramePr>
        <p:xfrm>
          <a:off x="1127847" y="1718462"/>
          <a:ext cx="6875996" cy="1710538"/>
        </p:xfrm>
        <a:graphic>
          <a:graphicData uri="http://schemas.openxmlformats.org/drawingml/2006/table">
            <a:tbl>
              <a:tblPr firstRow="1" bandRow="1">
                <a:tableStyleId>{5C22544A-7EE6-4342-B048-85BDC9FD1C3A}</a:tableStyleId>
              </a:tblPr>
              <a:tblGrid>
                <a:gridCol w="6875996">
                  <a:extLst>
                    <a:ext uri="{9D8B030D-6E8A-4147-A177-3AD203B41FA5}">
                      <a16:colId xmlns:a16="http://schemas.microsoft.com/office/drawing/2014/main" val="3824774517"/>
                    </a:ext>
                  </a:extLst>
                </a:gridCol>
              </a:tblGrid>
              <a:tr h="1710538">
                <a:tc>
                  <a:txBody>
                    <a:bodyPr/>
                    <a:lstStyle/>
                    <a:p>
                      <a:pPr marL="0" marR="0" lvl="0" indent="0" algn="ctr" defTabSz="685766" rtl="0" eaLnBrk="1" fontAlgn="auto" latinLnBrk="0" hangingPunct="1">
                        <a:lnSpc>
                          <a:spcPct val="150000"/>
                        </a:lnSpc>
                        <a:spcBef>
                          <a:spcPts val="0"/>
                        </a:spcBef>
                        <a:spcAft>
                          <a:spcPts val="0"/>
                        </a:spcAft>
                        <a:buClrTx/>
                        <a:buSzTx/>
                        <a:buFontTx/>
                        <a:buNone/>
                        <a:tabLst/>
                        <a:defRPr/>
                      </a:pPr>
                      <a:r>
                        <a:rPr lang="de-DE" sz="1800" b="0" i="0" u="none" strike="noStrike" kern="1200" baseline="0" dirty="0">
                          <a:solidFill>
                            <a:schemeClr val="lt1"/>
                          </a:solidFill>
                          <a:latin typeface="+mn-lt"/>
                          <a:ea typeface="+mn-ea"/>
                          <a:cs typeface="+mn-cs"/>
                        </a:rPr>
                        <a:t>Technologiegestützter sexueller Kindesmissbrauch (TGSM) umfasst alle Formen des sexuellen Missbrauchs von Kindern, bei denen Technologien eingesetzt werden, um den Missbrauch zu </a:t>
                      </a:r>
                      <a:r>
                        <a:rPr lang="de-DE" sz="1800" b="1" i="0" u="none" strike="noStrike" kern="1200" baseline="0" dirty="0">
                          <a:solidFill>
                            <a:schemeClr val="lt1"/>
                          </a:solidFill>
                          <a:latin typeface="+mn-lt"/>
                          <a:ea typeface="+mn-ea"/>
                          <a:cs typeface="+mn-cs"/>
                        </a:rPr>
                        <a:t>initiieren</a:t>
                      </a:r>
                      <a:r>
                        <a:rPr lang="de-DE" sz="1800" b="0" i="0" u="none" strike="noStrike" kern="1200" baseline="0" dirty="0">
                          <a:solidFill>
                            <a:schemeClr val="lt1"/>
                          </a:solidFill>
                          <a:latin typeface="+mn-lt"/>
                          <a:ea typeface="+mn-ea"/>
                          <a:cs typeface="+mn-cs"/>
                        </a:rPr>
                        <a:t>, zu </a:t>
                      </a:r>
                      <a:r>
                        <a:rPr lang="de-DE" sz="1800" b="1" i="0" u="none" strike="noStrike" kern="1200" baseline="0" dirty="0">
                          <a:solidFill>
                            <a:schemeClr val="lt1"/>
                          </a:solidFill>
                          <a:latin typeface="+mn-lt"/>
                          <a:ea typeface="+mn-ea"/>
                          <a:cs typeface="+mn-cs"/>
                        </a:rPr>
                        <a:t>eskalieren</a:t>
                      </a:r>
                      <a:r>
                        <a:rPr lang="de-DE" sz="1800" b="0" i="0" u="none" strike="noStrike" kern="1200" baseline="0" dirty="0">
                          <a:solidFill>
                            <a:schemeClr val="lt1"/>
                          </a:solidFill>
                          <a:latin typeface="+mn-lt"/>
                          <a:ea typeface="+mn-ea"/>
                          <a:cs typeface="+mn-cs"/>
                        </a:rPr>
                        <a:t> und </a:t>
                      </a:r>
                      <a:r>
                        <a:rPr lang="de-DE" sz="1800" b="1" i="0" u="none" strike="noStrike" kern="1200" baseline="0" dirty="0">
                          <a:solidFill>
                            <a:schemeClr val="lt1"/>
                          </a:solidFill>
                          <a:latin typeface="+mn-lt"/>
                          <a:ea typeface="+mn-ea"/>
                          <a:cs typeface="+mn-cs"/>
                        </a:rPr>
                        <a:t>aufrechtzuerhalten</a:t>
                      </a:r>
                      <a:r>
                        <a:rPr lang="de-DE" sz="1800" b="0" i="0" u="none" strike="noStrike" kern="1200" baseline="0" dirty="0">
                          <a:solidFill>
                            <a:schemeClr val="lt1"/>
                          </a:solidFill>
                          <a:latin typeface="+mn-lt"/>
                          <a:ea typeface="+mn-ea"/>
                          <a:cs typeface="+mn-cs"/>
                        </a:rPr>
                        <a:t>. </a:t>
                      </a:r>
                      <a:r>
                        <a:rPr lang="de-DE" sz="1400" b="0" i="0" u="none" strike="noStrike" kern="1200" baseline="0" dirty="0">
                          <a:solidFill>
                            <a:schemeClr val="lt1"/>
                          </a:solidFill>
                          <a:latin typeface="+mn-lt"/>
                          <a:ea typeface="+mn-ea"/>
                          <a:cs typeface="+mn-cs"/>
                        </a:rPr>
                        <a:t>(Chauviré-Geib &amp; Fegert, 2023)</a:t>
                      </a:r>
                      <a:endParaRPr lang="de-DE" sz="1350" b="0" i="0" u="none" strike="noStrike" kern="1200" baseline="0" dirty="0">
                        <a:solidFill>
                          <a:schemeClr val="lt1"/>
                        </a:solidFill>
                        <a:latin typeface="+mn-lt"/>
                        <a:ea typeface="+mn-ea"/>
                        <a:cs typeface="+mn-cs"/>
                      </a:endParaRPr>
                    </a:p>
                  </a:txBody>
                  <a:tcPr>
                    <a:solidFill>
                      <a:schemeClr val="accent3"/>
                    </a:solidFill>
                  </a:tcPr>
                </a:tc>
                <a:extLst>
                  <a:ext uri="{0D108BD9-81ED-4DB2-BD59-A6C34878D82A}">
                    <a16:rowId xmlns:a16="http://schemas.microsoft.com/office/drawing/2014/main" val="2187578110"/>
                  </a:ext>
                </a:extLst>
              </a:tr>
            </a:tbl>
          </a:graphicData>
        </a:graphic>
      </p:graphicFrame>
    </p:spTree>
    <p:extLst>
      <p:ext uri="{BB962C8B-B14F-4D97-AF65-F5344CB8AC3E}">
        <p14:creationId xmlns:p14="http://schemas.microsoft.com/office/powerpoint/2010/main" val="1679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BE0E447-00B0-DB78-7D7F-900971D19953}"/>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a:t>
            </a:r>
            <a:r>
              <a:rPr lang="de-DE" dirty="0" err="1">
                <a:solidFill>
                  <a:schemeClr val="accent2"/>
                </a:solidFill>
              </a:rPr>
              <a:t>Chauviré</a:t>
            </a:r>
            <a:r>
              <a:rPr lang="de-DE" dirty="0">
                <a:solidFill>
                  <a:schemeClr val="accent2"/>
                </a:solidFill>
              </a:rPr>
              <a:t>-Geib | Universitätsklinikum Ulm | 04.09.2024/Berlin</a:t>
            </a:r>
          </a:p>
        </p:txBody>
      </p:sp>
      <p:sp>
        <p:nvSpPr>
          <p:cNvPr id="9" name="Inhaltsplatzhalter 1">
            <a:extLst>
              <a:ext uri="{FF2B5EF4-FFF2-40B4-BE49-F238E27FC236}">
                <a16:creationId xmlns:a16="http://schemas.microsoft.com/office/drawing/2014/main" id="{1B4A9E21-E072-6021-6588-FAFC22EDF69D}"/>
              </a:ext>
            </a:extLst>
          </p:cNvPr>
          <p:cNvSpPr txBox="1">
            <a:spLocks/>
          </p:cNvSpPr>
          <p:nvPr/>
        </p:nvSpPr>
        <p:spPr>
          <a:xfrm>
            <a:off x="1134002" y="1477108"/>
            <a:ext cx="7408419"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Häufigkeit von TGSM in der deutschen Bevölkerung</a:t>
            </a:r>
          </a:p>
        </p:txBody>
      </p:sp>
      <p:sp>
        <p:nvSpPr>
          <p:cNvPr id="12" name="Textplatzhalter 3">
            <a:extLst>
              <a:ext uri="{FF2B5EF4-FFF2-40B4-BE49-F238E27FC236}">
                <a16:creationId xmlns:a16="http://schemas.microsoft.com/office/drawing/2014/main" id="{EBFE22C6-E6E9-EFC6-E739-74E1141A6B41}"/>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Vernachlässigung und sexueller Missbrauch</a:t>
            </a:r>
          </a:p>
        </p:txBody>
      </p:sp>
      <p:sp>
        <p:nvSpPr>
          <p:cNvPr id="18" name="Inhaltsplatzhalter 1">
            <a:extLst>
              <a:ext uri="{FF2B5EF4-FFF2-40B4-BE49-F238E27FC236}">
                <a16:creationId xmlns:a16="http://schemas.microsoft.com/office/drawing/2014/main" id="{0737B654-9C5C-4128-BA09-C78B4108368D}"/>
              </a:ext>
            </a:extLst>
          </p:cNvPr>
          <p:cNvSpPr txBox="1">
            <a:spLocks/>
          </p:cNvSpPr>
          <p:nvPr/>
        </p:nvSpPr>
        <p:spPr>
          <a:xfrm>
            <a:off x="3939704" y="2330811"/>
            <a:ext cx="4602717" cy="2197612"/>
          </a:xfrm>
          <a:prstGeom prst="rect">
            <a:avLst/>
          </a:prstGeom>
        </p:spPr>
        <p:txBody>
          <a:bodyPr vert="horz" lIns="0" tIns="54000" rIns="0" bIns="36000" rtlCol="0">
            <a:no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399" lvl="1" indent="0">
              <a:buNone/>
            </a:pPr>
            <a:r>
              <a:rPr lang="de-DE" sz="1800" dirty="0">
                <a:solidFill>
                  <a:schemeClr val="accent2"/>
                </a:solidFill>
              </a:rPr>
              <a:t>33,5% (n = 337) der Befragten erlebten mindestens eine Form von technologiegestütztem sexuellem Missbrauch vor dem 18. Geburtstag</a:t>
            </a:r>
          </a:p>
          <a:p>
            <a:pPr marL="552450" lvl="2" indent="-285750">
              <a:buFont typeface="Wingdings" panose="05000000000000000000" pitchFamily="2" charset="2"/>
              <a:buChar char="à"/>
            </a:pPr>
            <a:r>
              <a:rPr lang="de-DE" sz="1800" dirty="0">
                <a:solidFill>
                  <a:schemeClr val="accent2"/>
                </a:solidFill>
              </a:rPr>
              <a:t>In der </a:t>
            </a:r>
            <a:r>
              <a:rPr lang="de-DE" sz="1800" b="1" dirty="0">
                <a:solidFill>
                  <a:schemeClr val="accent3"/>
                </a:solidFill>
              </a:rPr>
              <a:t>deutschen Bevölkerung zwischen 18 und 29 Jahren </a:t>
            </a:r>
            <a:r>
              <a:rPr lang="de-DE" sz="1800" dirty="0">
                <a:solidFill>
                  <a:schemeClr val="accent2"/>
                </a:solidFill>
              </a:rPr>
              <a:t>sind das etwa </a:t>
            </a:r>
            <a:r>
              <a:rPr lang="de-DE" sz="1800" b="1" dirty="0">
                <a:solidFill>
                  <a:schemeClr val="accent3"/>
                </a:solidFill>
              </a:rPr>
              <a:t>3,76 Millionen Menschen</a:t>
            </a:r>
          </a:p>
        </p:txBody>
      </p:sp>
      <p:sp>
        <p:nvSpPr>
          <p:cNvPr id="6" name="Ellipse 5">
            <a:extLst>
              <a:ext uri="{FF2B5EF4-FFF2-40B4-BE49-F238E27FC236}">
                <a16:creationId xmlns:a16="http://schemas.microsoft.com/office/drawing/2014/main" id="{327F2B61-974B-4152-B082-D41FFD404792}"/>
              </a:ext>
            </a:extLst>
          </p:cNvPr>
          <p:cNvSpPr/>
          <p:nvPr/>
        </p:nvSpPr>
        <p:spPr>
          <a:xfrm>
            <a:off x="350999" y="2121781"/>
            <a:ext cx="3015501" cy="2614438"/>
          </a:xfrm>
          <a:prstGeom prst="ellipse">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lang="de-DE" b="1" dirty="0"/>
              <a:t>Repräsentative Umfrage in der dt. Bevölkerung </a:t>
            </a:r>
            <a:endParaRPr lang="de-DE" dirty="0"/>
          </a:p>
          <a:p>
            <a:pPr algn="ctr" fontAlgn="t"/>
            <a:r>
              <a:rPr lang="de-DE" i="1" dirty="0"/>
              <a:t>N</a:t>
            </a:r>
            <a:r>
              <a:rPr lang="de-DE" dirty="0"/>
              <a:t> = 1006</a:t>
            </a:r>
          </a:p>
          <a:p>
            <a:pPr algn="ctr" fontAlgn="t"/>
            <a:r>
              <a:rPr lang="de-DE" dirty="0"/>
              <a:t>18 – 29 Jahre</a:t>
            </a:r>
          </a:p>
        </p:txBody>
      </p:sp>
      <p:sp>
        <p:nvSpPr>
          <p:cNvPr id="7" name="Inhaltsplatzhalter 1">
            <a:extLst>
              <a:ext uri="{FF2B5EF4-FFF2-40B4-BE49-F238E27FC236}">
                <a16:creationId xmlns:a16="http://schemas.microsoft.com/office/drawing/2014/main" id="{8B6738FA-4E36-4F64-BA54-3F8BD4A81652}"/>
              </a:ext>
            </a:extLst>
          </p:cNvPr>
          <p:cNvSpPr txBox="1">
            <a:spLocks/>
          </p:cNvSpPr>
          <p:nvPr/>
        </p:nvSpPr>
        <p:spPr>
          <a:xfrm>
            <a:off x="3737262" y="4811905"/>
            <a:ext cx="4602717" cy="1402612"/>
          </a:xfrm>
          <a:prstGeom prst="rect">
            <a:avLst/>
          </a:prstGeom>
        </p:spPr>
        <p:txBody>
          <a:bodyPr vert="horz" lIns="0" tIns="54000" rIns="0" bIns="36000" rtlCol="0">
            <a:no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399" lvl="1" indent="0">
              <a:buNone/>
            </a:pPr>
            <a:r>
              <a:rPr lang="de-DE" sz="1800" dirty="0">
                <a:solidFill>
                  <a:schemeClr val="accent2"/>
                </a:solidFill>
              </a:rPr>
              <a:t>Hiervon gaben 8,6% an, (zusätzlich) mit Körperkontakt und in Anwesenheit des Täters/der Täterin sexuell missbrauch worden zu sein.</a:t>
            </a:r>
          </a:p>
        </p:txBody>
      </p:sp>
      <p:sp>
        <p:nvSpPr>
          <p:cNvPr id="8" name="Textfeld 7">
            <a:extLst>
              <a:ext uri="{FF2B5EF4-FFF2-40B4-BE49-F238E27FC236}">
                <a16:creationId xmlns:a16="http://schemas.microsoft.com/office/drawing/2014/main" id="{92753197-2976-46F6-8A83-77C4E3A8A3AC}"/>
              </a:ext>
            </a:extLst>
          </p:cNvPr>
          <p:cNvSpPr txBox="1"/>
          <p:nvPr/>
        </p:nvSpPr>
        <p:spPr>
          <a:xfrm>
            <a:off x="6496334" y="6077469"/>
            <a:ext cx="2181495" cy="246221"/>
          </a:xfrm>
          <a:prstGeom prst="rect">
            <a:avLst/>
          </a:prstGeom>
          <a:noFill/>
        </p:spPr>
        <p:txBody>
          <a:bodyPr wrap="square" rtlCol="0">
            <a:spAutoFit/>
          </a:bodyPr>
          <a:lstStyle/>
          <a:p>
            <a:pPr algn="r"/>
            <a:r>
              <a:rPr lang="de-DE" sz="1000" dirty="0">
                <a:solidFill>
                  <a:srgbClr val="445055"/>
                </a:solidFill>
                <a:latin typeface="Corbel" panose="020B0503020204020204" pitchFamily="34" charset="0"/>
              </a:rPr>
              <a:t>Chauviré-Geib et al. (in Vorbereitung)</a:t>
            </a:r>
          </a:p>
        </p:txBody>
      </p:sp>
    </p:spTree>
    <p:extLst>
      <p:ext uri="{BB962C8B-B14F-4D97-AF65-F5344CB8AC3E}">
        <p14:creationId xmlns:p14="http://schemas.microsoft.com/office/powerpoint/2010/main" val="148745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15F20DD-D0F9-42C5-8B97-F75E396D36AD}"/>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Chauviré-Geib | Universitätsklinikum Ulm | 04.09.2024/Berlin</a:t>
            </a:r>
          </a:p>
        </p:txBody>
      </p:sp>
      <p:sp>
        <p:nvSpPr>
          <p:cNvPr id="5" name="Textfeld 4">
            <a:extLst>
              <a:ext uri="{FF2B5EF4-FFF2-40B4-BE49-F238E27FC236}">
                <a16:creationId xmlns:a16="http://schemas.microsoft.com/office/drawing/2014/main" id="{2DC4AD85-C928-4485-99A2-26D615554C0F}"/>
              </a:ext>
            </a:extLst>
          </p:cNvPr>
          <p:cNvSpPr txBox="1"/>
          <p:nvPr/>
        </p:nvSpPr>
        <p:spPr>
          <a:xfrm>
            <a:off x="3083871" y="2079086"/>
            <a:ext cx="2691172" cy="715089"/>
          </a:xfrm>
          <a:prstGeom prst="roundRect">
            <a:avLst/>
          </a:prstGeom>
          <a:solidFill>
            <a:srgbClr val="00ADD1"/>
          </a:solidFill>
        </p:spPr>
        <p:txBody>
          <a:bodyPr wrap="square" rtlCol="0">
            <a:spAutoFit/>
          </a:bodyPr>
          <a:lstStyle/>
          <a:p>
            <a:pPr algn="ctr"/>
            <a:r>
              <a:rPr lang="de-DE" b="1" dirty="0">
                <a:solidFill>
                  <a:schemeClr val="bg1"/>
                </a:solidFill>
                <a:latin typeface="Corbel" panose="020B0503020204020204" pitchFamily="34" charset="0"/>
              </a:rPr>
              <a:t>Formen der Kindesmisshandlung</a:t>
            </a:r>
          </a:p>
        </p:txBody>
      </p:sp>
      <p:sp>
        <p:nvSpPr>
          <p:cNvPr id="6" name="Nach oben gebogener Pfeil 9">
            <a:extLst>
              <a:ext uri="{FF2B5EF4-FFF2-40B4-BE49-F238E27FC236}">
                <a16:creationId xmlns:a16="http://schemas.microsoft.com/office/drawing/2014/main" id="{849D6DB5-0FB0-4B29-B960-04EA68DB53FF}"/>
              </a:ext>
            </a:extLst>
          </p:cNvPr>
          <p:cNvSpPr/>
          <p:nvPr/>
        </p:nvSpPr>
        <p:spPr>
          <a:xfrm rot="10800000">
            <a:off x="2419494" y="2345025"/>
            <a:ext cx="641123" cy="450259"/>
          </a:xfrm>
          <a:prstGeom prst="bentUpArrow">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
        <p:nvSpPr>
          <p:cNvPr id="7" name="Nach oben gebogener Pfeil 10">
            <a:extLst>
              <a:ext uri="{FF2B5EF4-FFF2-40B4-BE49-F238E27FC236}">
                <a16:creationId xmlns:a16="http://schemas.microsoft.com/office/drawing/2014/main" id="{E05C8996-1053-433A-9090-250F37ADAA9A}"/>
              </a:ext>
            </a:extLst>
          </p:cNvPr>
          <p:cNvSpPr/>
          <p:nvPr/>
        </p:nvSpPr>
        <p:spPr>
          <a:xfrm rot="10800000" flipH="1">
            <a:off x="5793395" y="2354889"/>
            <a:ext cx="653186" cy="450259"/>
          </a:xfrm>
          <a:prstGeom prst="bentUpArrow">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
        <p:nvSpPr>
          <p:cNvPr id="8" name="Textfeld 7">
            <a:extLst>
              <a:ext uri="{FF2B5EF4-FFF2-40B4-BE49-F238E27FC236}">
                <a16:creationId xmlns:a16="http://schemas.microsoft.com/office/drawing/2014/main" id="{C3866DC1-D840-48E8-9757-18F1949E255F}"/>
              </a:ext>
            </a:extLst>
          </p:cNvPr>
          <p:cNvSpPr txBox="1"/>
          <p:nvPr/>
        </p:nvSpPr>
        <p:spPr>
          <a:xfrm>
            <a:off x="843812" y="2902517"/>
            <a:ext cx="3499471" cy="408623"/>
          </a:xfrm>
          <a:prstGeom prst="roundRect">
            <a:avLst/>
          </a:prstGeom>
          <a:solidFill>
            <a:schemeClr val="accent5"/>
          </a:solidFill>
        </p:spPr>
        <p:txBody>
          <a:bodyPr wrap="square" rtlCol="0">
            <a:spAutoFit/>
          </a:bodyPr>
          <a:lstStyle/>
          <a:p>
            <a:r>
              <a:rPr lang="de-DE" b="1" dirty="0">
                <a:solidFill>
                  <a:schemeClr val="bg1"/>
                </a:solidFill>
                <a:latin typeface="Corbel" panose="020B0503020204020204" pitchFamily="34" charset="0"/>
              </a:rPr>
              <a:t>Vernachlässigung (Unterlassung)</a:t>
            </a:r>
          </a:p>
        </p:txBody>
      </p:sp>
      <p:sp>
        <p:nvSpPr>
          <p:cNvPr id="9" name="Textfeld 8">
            <a:extLst>
              <a:ext uri="{FF2B5EF4-FFF2-40B4-BE49-F238E27FC236}">
                <a16:creationId xmlns:a16="http://schemas.microsoft.com/office/drawing/2014/main" id="{E8E75635-5D30-434F-872C-DC03DADD413A}"/>
              </a:ext>
            </a:extLst>
          </p:cNvPr>
          <p:cNvSpPr txBox="1"/>
          <p:nvPr/>
        </p:nvSpPr>
        <p:spPr>
          <a:xfrm>
            <a:off x="4529266" y="2902517"/>
            <a:ext cx="4049250" cy="408623"/>
          </a:xfrm>
          <a:prstGeom prst="roundRect">
            <a:avLst/>
          </a:prstGeom>
          <a:solidFill>
            <a:schemeClr val="accent3"/>
          </a:solidFill>
        </p:spPr>
        <p:txBody>
          <a:bodyPr wrap="square" rtlCol="0">
            <a:spAutoFit/>
          </a:bodyPr>
          <a:lstStyle/>
          <a:p>
            <a:pPr algn="ctr"/>
            <a:r>
              <a:rPr lang="de-DE" b="1" dirty="0">
                <a:solidFill>
                  <a:schemeClr val="bg1"/>
                </a:solidFill>
                <a:latin typeface="Corbel" panose="020B0503020204020204" pitchFamily="34" charset="0"/>
              </a:rPr>
              <a:t>Misshandlung (Handlungen)</a:t>
            </a:r>
          </a:p>
        </p:txBody>
      </p:sp>
      <p:cxnSp>
        <p:nvCxnSpPr>
          <p:cNvPr id="10" name="Gerader Verbinder 9">
            <a:extLst>
              <a:ext uri="{FF2B5EF4-FFF2-40B4-BE49-F238E27FC236}">
                <a16:creationId xmlns:a16="http://schemas.microsoft.com/office/drawing/2014/main" id="{11BE50CB-446C-46EA-93C0-608A6CDA5811}"/>
              </a:ext>
            </a:extLst>
          </p:cNvPr>
          <p:cNvCxnSpPr/>
          <p:nvPr/>
        </p:nvCxnSpPr>
        <p:spPr>
          <a:xfrm flipH="1">
            <a:off x="1389290" y="3302015"/>
            <a:ext cx="1" cy="295735"/>
          </a:xfrm>
          <a:prstGeom prst="line">
            <a:avLst/>
          </a:prstGeom>
          <a:ln w="38100">
            <a:solidFill>
              <a:srgbClr val="93E8C4"/>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B4A85D0E-D2E0-408D-A71D-793CCE8F865E}"/>
              </a:ext>
            </a:extLst>
          </p:cNvPr>
          <p:cNvCxnSpPr/>
          <p:nvPr/>
        </p:nvCxnSpPr>
        <p:spPr>
          <a:xfrm flipH="1">
            <a:off x="3297152" y="3302015"/>
            <a:ext cx="1" cy="303100"/>
          </a:xfrm>
          <a:prstGeom prst="line">
            <a:avLst/>
          </a:prstGeom>
          <a:ln w="38100">
            <a:solidFill>
              <a:srgbClr val="93E8C4"/>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B7CAE49-2791-4BB4-B008-767CD315FC5D}"/>
              </a:ext>
            </a:extLst>
          </p:cNvPr>
          <p:cNvCxnSpPr/>
          <p:nvPr/>
        </p:nvCxnSpPr>
        <p:spPr>
          <a:xfrm>
            <a:off x="4973042" y="3284645"/>
            <a:ext cx="0" cy="3263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ADD927E3-4424-48DB-ADB5-0B53D4CFB8B4}"/>
              </a:ext>
            </a:extLst>
          </p:cNvPr>
          <p:cNvCxnSpPr/>
          <p:nvPr/>
        </p:nvCxnSpPr>
        <p:spPr>
          <a:xfrm>
            <a:off x="6461603" y="3280975"/>
            <a:ext cx="0" cy="3224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0233EEDB-FAEF-4829-961C-378D223ABEAB}"/>
              </a:ext>
            </a:extLst>
          </p:cNvPr>
          <p:cNvCxnSpPr/>
          <p:nvPr/>
        </p:nvCxnSpPr>
        <p:spPr>
          <a:xfrm flipH="1">
            <a:off x="7921833" y="3293393"/>
            <a:ext cx="1" cy="32245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3B251C4F-E60A-4C63-85C9-599B8989C328}"/>
              </a:ext>
            </a:extLst>
          </p:cNvPr>
          <p:cNvSpPr txBox="1"/>
          <p:nvPr/>
        </p:nvSpPr>
        <p:spPr>
          <a:xfrm>
            <a:off x="516581" y="3592247"/>
            <a:ext cx="1619470" cy="2333149"/>
          </a:xfrm>
          <a:prstGeom prst="roundRect">
            <a:avLst/>
          </a:prstGeom>
          <a:solidFill>
            <a:schemeClr val="accent5">
              <a:lumMod val="60000"/>
              <a:lumOff val="40000"/>
            </a:schemeClr>
          </a:solidFill>
        </p:spPr>
        <p:txBody>
          <a:bodyPr wrap="square" rtlCol="0">
            <a:spAutoFit/>
          </a:bodyPr>
          <a:lstStyle>
            <a:defPPr>
              <a:defRPr lang="de-DE"/>
            </a:defPPr>
            <a:lvl1pPr>
              <a:defRPr sz="1400" b="1">
                <a:latin typeface="Corbel" panose="020B0503020204020204" pitchFamily="34" charset="0"/>
              </a:defRPr>
            </a:lvl1pPr>
          </a:lstStyle>
          <a:p>
            <a:r>
              <a:rPr lang="de-DE" dirty="0"/>
              <a:t>Unterlassene Fürsorge</a:t>
            </a:r>
          </a:p>
          <a:p>
            <a:pPr marL="128588" indent="-128588">
              <a:buFont typeface="Arial" panose="020B0604020202020204" pitchFamily="34" charset="0"/>
              <a:buChar char="•"/>
            </a:pPr>
            <a:r>
              <a:rPr lang="de-DE" sz="1200" b="0" dirty="0"/>
              <a:t>Erzieherische Vernachlässigung</a:t>
            </a:r>
          </a:p>
          <a:p>
            <a:pPr marL="128588" indent="-128588">
              <a:buFont typeface="Arial" panose="020B0604020202020204" pitchFamily="34" charset="0"/>
              <a:buChar char="•"/>
            </a:pPr>
            <a:r>
              <a:rPr lang="de-DE" sz="1200" b="0" dirty="0"/>
              <a:t>(Zahn)-medizinische Vernachlässigung</a:t>
            </a:r>
          </a:p>
          <a:p>
            <a:pPr marL="128588" indent="-128588">
              <a:buFont typeface="Arial" panose="020B0604020202020204" pitchFamily="34" charset="0"/>
              <a:buChar char="•"/>
            </a:pPr>
            <a:r>
              <a:rPr lang="de-DE" sz="1200" b="0" dirty="0"/>
              <a:t>Emotionale Vernachlässigung</a:t>
            </a:r>
          </a:p>
          <a:p>
            <a:pPr marL="128588" indent="-128588">
              <a:buFont typeface="Arial" panose="020B0604020202020204" pitchFamily="34" charset="0"/>
              <a:buChar char="•"/>
            </a:pPr>
            <a:r>
              <a:rPr lang="de-DE" sz="1200" b="0" dirty="0"/>
              <a:t>Physische Vernachlässigung</a:t>
            </a:r>
          </a:p>
        </p:txBody>
      </p:sp>
      <p:sp>
        <p:nvSpPr>
          <p:cNvPr id="16" name="Textfeld 15">
            <a:extLst>
              <a:ext uri="{FF2B5EF4-FFF2-40B4-BE49-F238E27FC236}">
                <a16:creationId xmlns:a16="http://schemas.microsoft.com/office/drawing/2014/main" id="{B9265916-4AC9-4463-BF6C-29F3C1D76B6C}"/>
              </a:ext>
            </a:extLst>
          </p:cNvPr>
          <p:cNvSpPr txBox="1"/>
          <p:nvPr/>
        </p:nvSpPr>
        <p:spPr>
          <a:xfrm>
            <a:off x="2361468" y="3599148"/>
            <a:ext cx="1745417" cy="1651516"/>
          </a:xfrm>
          <a:prstGeom prst="roundRect">
            <a:avLst/>
          </a:prstGeom>
          <a:solidFill>
            <a:schemeClr val="accent5">
              <a:lumMod val="60000"/>
              <a:lumOff val="40000"/>
            </a:schemeClr>
          </a:solidFill>
        </p:spPr>
        <p:txBody>
          <a:bodyPr wrap="square" rtlCol="0">
            <a:spAutoFit/>
          </a:bodyPr>
          <a:lstStyle/>
          <a:p>
            <a:r>
              <a:rPr lang="de-DE" sz="1400" b="1" dirty="0">
                <a:latin typeface="Corbel" panose="020B0503020204020204" pitchFamily="34" charset="0"/>
              </a:rPr>
              <a:t>Unterlassene Beaufsichtigung</a:t>
            </a:r>
          </a:p>
          <a:p>
            <a:pPr marL="128588" indent="-128588">
              <a:buFont typeface="Arial" panose="020B0604020202020204" pitchFamily="34" charset="0"/>
              <a:buChar char="•"/>
            </a:pPr>
            <a:r>
              <a:rPr lang="de-DE" sz="1200" dirty="0">
                <a:latin typeface="Corbel" panose="020B0503020204020204" pitchFamily="34" charset="0"/>
              </a:rPr>
              <a:t>Unzureichende Beaufsichtigung</a:t>
            </a:r>
          </a:p>
          <a:p>
            <a:pPr marL="128588" indent="-128588">
              <a:buFont typeface="Arial" panose="020B0604020202020204" pitchFamily="34" charset="0"/>
              <a:buChar char="•"/>
            </a:pPr>
            <a:endParaRPr lang="de-DE" sz="300" dirty="0">
              <a:latin typeface="Corbel" panose="020B0503020204020204" pitchFamily="34" charset="0"/>
            </a:endParaRPr>
          </a:p>
          <a:p>
            <a:pPr marL="128588" indent="-128588">
              <a:buFont typeface="Arial" panose="020B0604020202020204" pitchFamily="34" charset="0"/>
              <a:buChar char="•"/>
            </a:pPr>
            <a:r>
              <a:rPr lang="de-DE" sz="1200" dirty="0">
                <a:latin typeface="Corbel" panose="020B0503020204020204" pitchFamily="34" charset="0"/>
              </a:rPr>
              <a:t>Aussetzung einer gewalttätigen Umgebung</a:t>
            </a:r>
          </a:p>
        </p:txBody>
      </p:sp>
      <p:sp>
        <p:nvSpPr>
          <p:cNvPr id="17" name="Textfeld 16">
            <a:extLst>
              <a:ext uri="{FF2B5EF4-FFF2-40B4-BE49-F238E27FC236}">
                <a16:creationId xmlns:a16="http://schemas.microsoft.com/office/drawing/2014/main" id="{D0B037E8-FA49-4F37-A8F4-634583ABA775}"/>
              </a:ext>
            </a:extLst>
          </p:cNvPr>
          <p:cNvSpPr txBox="1"/>
          <p:nvPr/>
        </p:nvSpPr>
        <p:spPr>
          <a:xfrm>
            <a:off x="4291156" y="3626917"/>
            <a:ext cx="1397738" cy="1038582"/>
          </a:xfrm>
          <a:prstGeom prst="roundRect">
            <a:avLst/>
          </a:prstGeom>
          <a:solidFill>
            <a:schemeClr val="accent3">
              <a:lumMod val="60000"/>
              <a:lumOff val="40000"/>
            </a:schemeClr>
          </a:solidFill>
        </p:spPr>
        <p:txBody>
          <a:bodyPr wrap="square" rtlCol="0">
            <a:spAutoFit/>
          </a:bodyPr>
          <a:lstStyle/>
          <a:p>
            <a:r>
              <a:rPr lang="de-DE" sz="1400" b="1" dirty="0">
                <a:latin typeface="Corbel" panose="020B0503020204020204" pitchFamily="34" charset="0"/>
              </a:rPr>
              <a:t>Emotionale Misshandlung</a:t>
            </a:r>
          </a:p>
          <a:p>
            <a:pPr marL="128588" indent="-128588">
              <a:buFont typeface="Arial" panose="020B0604020202020204" pitchFamily="34" charset="0"/>
              <a:buChar char="•"/>
            </a:pPr>
            <a:r>
              <a:rPr lang="de-DE" sz="1200" dirty="0">
                <a:latin typeface="Corbel" panose="020B0503020204020204" pitchFamily="34" charset="0"/>
              </a:rPr>
              <a:t>Isolieren</a:t>
            </a:r>
          </a:p>
          <a:p>
            <a:pPr marL="128588" indent="-128588">
              <a:buFont typeface="Arial" panose="020B0604020202020204" pitchFamily="34" charset="0"/>
              <a:buChar char="•"/>
            </a:pPr>
            <a:endParaRPr lang="de-DE" sz="300" dirty="0">
              <a:latin typeface="Corbel" panose="020B0503020204020204" pitchFamily="34" charset="0"/>
            </a:endParaRPr>
          </a:p>
          <a:p>
            <a:pPr marL="128588" indent="-128588">
              <a:buFont typeface="Arial" panose="020B0604020202020204" pitchFamily="34" charset="0"/>
              <a:buChar char="•"/>
            </a:pPr>
            <a:r>
              <a:rPr lang="de-DE" sz="1200" dirty="0">
                <a:latin typeface="Corbel" panose="020B0503020204020204" pitchFamily="34" charset="0"/>
              </a:rPr>
              <a:t>Terrorisieren</a:t>
            </a:r>
          </a:p>
        </p:txBody>
      </p:sp>
      <p:sp>
        <p:nvSpPr>
          <p:cNvPr id="18" name="Textfeld 17">
            <a:extLst>
              <a:ext uri="{FF2B5EF4-FFF2-40B4-BE49-F238E27FC236}">
                <a16:creationId xmlns:a16="http://schemas.microsoft.com/office/drawing/2014/main" id="{10FAD985-4CD1-4669-94EE-48E380A036A6}"/>
              </a:ext>
            </a:extLst>
          </p:cNvPr>
          <p:cNvSpPr txBox="1"/>
          <p:nvPr/>
        </p:nvSpPr>
        <p:spPr>
          <a:xfrm>
            <a:off x="5786641" y="3615331"/>
            <a:ext cx="1397735" cy="2312016"/>
          </a:xfrm>
          <a:prstGeom prst="roundRect">
            <a:avLst/>
          </a:prstGeom>
          <a:solidFill>
            <a:schemeClr val="accent3">
              <a:lumMod val="60000"/>
              <a:lumOff val="40000"/>
            </a:schemeClr>
          </a:solidFill>
        </p:spPr>
        <p:txBody>
          <a:bodyPr wrap="square" rtlCol="0">
            <a:spAutoFit/>
          </a:bodyPr>
          <a:lstStyle/>
          <a:p>
            <a:r>
              <a:rPr lang="de-DE" sz="1400" b="1" dirty="0">
                <a:latin typeface="Corbel" panose="020B0503020204020204" pitchFamily="34" charset="0"/>
              </a:rPr>
              <a:t>Körperliche Misshandlung</a:t>
            </a:r>
          </a:p>
          <a:p>
            <a:pPr marL="128588" indent="-128588">
              <a:buFont typeface="Arial" panose="020B0604020202020204" pitchFamily="34" charset="0"/>
              <a:buChar char="•"/>
            </a:pPr>
            <a:r>
              <a:rPr lang="de-DE" sz="1200" dirty="0">
                <a:latin typeface="Corbel" panose="020B0503020204020204" pitchFamily="34" charset="0"/>
              </a:rPr>
              <a:t>Gezielte Anwendung von Gewalt, die zu körperlichen Verletzungen führt bzw. das Potential dazu hat</a:t>
            </a:r>
          </a:p>
        </p:txBody>
      </p:sp>
      <p:sp>
        <p:nvSpPr>
          <p:cNvPr id="19" name="Textfeld 18">
            <a:extLst>
              <a:ext uri="{FF2B5EF4-FFF2-40B4-BE49-F238E27FC236}">
                <a16:creationId xmlns:a16="http://schemas.microsoft.com/office/drawing/2014/main" id="{2A0B239F-0B71-4F94-B5F0-0F9C5C55B854}"/>
              </a:ext>
            </a:extLst>
          </p:cNvPr>
          <p:cNvSpPr txBox="1"/>
          <p:nvPr/>
        </p:nvSpPr>
        <p:spPr>
          <a:xfrm>
            <a:off x="7276806" y="3625885"/>
            <a:ext cx="1337799" cy="2214324"/>
          </a:xfrm>
          <a:prstGeom prst="roundRect">
            <a:avLst/>
          </a:prstGeom>
          <a:solidFill>
            <a:schemeClr val="accent3">
              <a:lumMod val="60000"/>
              <a:lumOff val="40000"/>
            </a:schemeClr>
          </a:solidFill>
        </p:spPr>
        <p:txBody>
          <a:bodyPr wrap="square" rtlCol="0">
            <a:spAutoFit/>
          </a:bodyPr>
          <a:lstStyle/>
          <a:p>
            <a:r>
              <a:rPr lang="de-DE" sz="1400" b="1" dirty="0">
                <a:latin typeface="Corbel" panose="020B0503020204020204" pitchFamily="34" charset="0"/>
              </a:rPr>
              <a:t>Sexueller Missbrauch</a:t>
            </a:r>
          </a:p>
          <a:p>
            <a:pPr marL="128588" indent="-128588">
              <a:buFont typeface="Arial" panose="020B0604020202020204" pitchFamily="34" charset="0"/>
              <a:buChar char="•"/>
            </a:pPr>
            <a:r>
              <a:rPr lang="de-DE" sz="1200" dirty="0">
                <a:latin typeface="Corbel" panose="020B0503020204020204" pitchFamily="34" charset="0"/>
              </a:rPr>
              <a:t>Berührungs-loser sexueller Kontakt</a:t>
            </a:r>
          </a:p>
          <a:p>
            <a:pPr marL="128588" indent="-128588">
              <a:buFont typeface="Arial" panose="020B0604020202020204" pitchFamily="34" charset="0"/>
              <a:buChar char="•"/>
            </a:pPr>
            <a:endParaRPr lang="de-DE" sz="300" dirty="0">
              <a:latin typeface="Corbel" panose="020B0503020204020204" pitchFamily="34" charset="0"/>
            </a:endParaRPr>
          </a:p>
          <a:p>
            <a:pPr marL="128588" indent="-128588">
              <a:buFont typeface="Arial" panose="020B0604020202020204" pitchFamily="34" charset="0"/>
              <a:buChar char="•"/>
            </a:pPr>
            <a:r>
              <a:rPr lang="de-DE" sz="1200" dirty="0">
                <a:latin typeface="Corbel" panose="020B0503020204020204" pitchFamily="34" charset="0"/>
              </a:rPr>
              <a:t>Sexueller Kontakt</a:t>
            </a:r>
          </a:p>
          <a:p>
            <a:pPr marL="128588" indent="-128588">
              <a:buFont typeface="Arial" panose="020B0604020202020204" pitchFamily="34" charset="0"/>
              <a:buChar char="•"/>
            </a:pPr>
            <a:endParaRPr lang="de-DE" sz="300" dirty="0">
              <a:latin typeface="Corbel" panose="020B0503020204020204" pitchFamily="34" charset="0"/>
            </a:endParaRPr>
          </a:p>
          <a:p>
            <a:pPr marL="128588" indent="-128588">
              <a:buFont typeface="Arial" panose="020B0604020202020204" pitchFamily="34" charset="0"/>
              <a:buChar char="•"/>
            </a:pPr>
            <a:r>
              <a:rPr lang="de-DE" sz="1200" dirty="0">
                <a:latin typeface="Corbel" panose="020B0503020204020204" pitchFamily="34" charset="0"/>
              </a:rPr>
              <a:t>Sexuelle Handlungen</a:t>
            </a:r>
          </a:p>
        </p:txBody>
      </p:sp>
      <p:sp>
        <p:nvSpPr>
          <p:cNvPr id="20" name="Ellipse 19">
            <a:extLst>
              <a:ext uri="{FF2B5EF4-FFF2-40B4-BE49-F238E27FC236}">
                <a16:creationId xmlns:a16="http://schemas.microsoft.com/office/drawing/2014/main" id="{FF6F7CA1-EB7F-454B-99A8-EF988BF976FB}"/>
              </a:ext>
            </a:extLst>
          </p:cNvPr>
          <p:cNvSpPr/>
          <p:nvPr/>
        </p:nvSpPr>
        <p:spPr>
          <a:xfrm>
            <a:off x="2289018" y="3449882"/>
            <a:ext cx="1864919" cy="188885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
        <p:nvSpPr>
          <p:cNvPr id="26" name="Inhaltsplatzhalter 1">
            <a:extLst>
              <a:ext uri="{FF2B5EF4-FFF2-40B4-BE49-F238E27FC236}">
                <a16:creationId xmlns:a16="http://schemas.microsoft.com/office/drawing/2014/main" id="{D3FEDE8A-E0E2-702D-EE04-C84CEF0743EB}"/>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Belastende Kindheitserfahrungen</a:t>
            </a:r>
          </a:p>
        </p:txBody>
      </p:sp>
      <p:sp>
        <p:nvSpPr>
          <p:cNvPr id="29" name="Textplatzhalter 3">
            <a:extLst>
              <a:ext uri="{FF2B5EF4-FFF2-40B4-BE49-F238E27FC236}">
                <a16:creationId xmlns:a16="http://schemas.microsoft.com/office/drawing/2014/main" id="{41D63B90-514D-447A-C8A8-B0F46F3FCC6D}"/>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Vernachlässigung und sexueller Missbrauch</a:t>
            </a:r>
          </a:p>
        </p:txBody>
      </p:sp>
    </p:spTree>
    <p:extLst>
      <p:ext uri="{BB962C8B-B14F-4D97-AF65-F5344CB8AC3E}">
        <p14:creationId xmlns:p14="http://schemas.microsoft.com/office/powerpoint/2010/main" val="169592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BE0E447-00B0-DB78-7D7F-900971D19953}"/>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a:t>
            </a:r>
            <a:r>
              <a:rPr lang="de-DE" dirty="0" err="1">
                <a:solidFill>
                  <a:schemeClr val="accent2"/>
                </a:solidFill>
              </a:rPr>
              <a:t>Chauviré</a:t>
            </a:r>
            <a:r>
              <a:rPr lang="de-DE" dirty="0">
                <a:solidFill>
                  <a:schemeClr val="accent2"/>
                </a:solidFill>
              </a:rPr>
              <a:t>-Geib | Universitätsklinikum Ulm | 04.09.2024/Berlin</a:t>
            </a:r>
          </a:p>
        </p:txBody>
      </p:sp>
      <p:sp>
        <p:nvSpPr>
          <p:cNvPr id="12" name="Textplatzhalter 3">
            <a:extLst>
              <a:ext uri="{FF2B5EF4-FFF2-40B4-BE49-F238E27FC236}">
                <a16:creationId xmlns:a16="http://schemas.microsoft.com/office/drawing/2014/main" id="{EBFE22C6-E6E9-EFC6-E739-74E1141A6B41}"/>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Vernachlässigung und sexueller Missbrauch</a:t>
            </a:r>
          </a:p>
        </p:txBody>
      </p:sp>
      <p:sp>
        <p:nvSpPr>
          <p:cNvPr id="18" name="Inhaltsplatzhalter 1">
            <a:extLst>
              <a:ext uri="{FF2B5EF4-FFF2-40B4-BE49-F238E27FC236}">
                <a16:creationId xmlns:a16="http://schemas.microsoft.com/office/drawing/2014/main" id="{0737B654-9C5C-4128-BA09-C78B4108368D}"/>
              </a:ext>
            </a:extLst>
          </p:cNvPr>
          <p:cNvSpPr txBox="1">
            <a:spLocks/>
          </p:cNvSpPr>
          <p:nvPr/>
        </p:nvSpPr>
        <p:spPr>
          <a:xfrm>
            <a:off x="1140157" y="2084814"/>
            <a:ext cx="6875996" cy="4283901"/>
          </a:xfrm>
          <a:prstGeom prst="rect">
            <a:avLst/>
          </a:prstGeom>
        </p:spPr>
        <p:txBody>
          <a:bodyPr vert="horz" lIns="0" tIns="54000" rIns="0" bIns="36000" rtlCol="0">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399" lvl="1" indent="0">
              <a:buNone/>
            </a:pPr>
            <a:r>
              <a:rPr lang="de-DE" sz="1800" b="1" dirty="0">
                <a:solidFill>
                  <a:schemeClr val="accent3"/>
                </a:solidFill>
              </a:rPr>
              <a:t>Wissen Eltern über Online-Aktivitäten Bescheid?</a:t>
            </a:r>
          </a:p>
          <a:p>
            <a:pPr marL="413149" lvl="1" indent="-285750"/>
            <a:r>
              <a:rPr lang="de-DE" sz="1800" dirty="0">
                <a:solidFill>
                  <a:schemeClr val="accent2"/>
                </a:solidFill>
              </a:rPr>
              <a:t>Lediglich ¼ der von Online-Mobbing betroffenen Schüler*innen spricht mit Eltern darüber </a:t>
            </a:r>
            <a:r>
              <a:rPr lang="de-DE" sz="1400" dirty="0">
                <a:solidFill>
                  <a:schemeClr val="accent2"/>
                </a:solidFill>
              </a:rPr>
              <a:t>(Badri et al., 2017)</a:t>
            </a:r>
          </a:p>
          <a:p>
            <a:pPr marL="413149" lvl="1" indent="-285750"/>
            <a:r>
              <a:rPr lang="de-DE" sz="1800" dirty="0">
                <a:solidFill>
                  <a:schemeClr val="accent2"/>
                </a:solidFill>
              </a:rPr>
              <a:t>52%  U.S. amerikanischer Eltern wissen lediglich „manchmal“, was ihre Kinder </a:t>
            </a:r>
            <a:r>
              <a:rPr lang="de-DE" sz="1800" b="1" dirty="0">
                <a:solidFill>
                  <a:schemeClr val="accent3"/>
                </a:solidFill>
              </a:rPr>
              <a:t>online</a:t>
            </a:r>
            <a:r>
              <a:rPr lang="de-DE" sz="1800" dirty="0">
                <a:solidFill>
                  <a:schemeClr val="accent2"/>
                </a:solidFill>
              </a:rPr>
              <a:t> machen </a:t>
            </a:r>
            <a:r>
              <a:rPr lang="de-DE" sz="1400" dirty="0">
                <a:solidFill>
                  <a:schemeClr val="accent2"/>
                </a:solidFill>
              </a:rPr>
              <a:t>(</a:t>
            </a:r>
            <a:r>
              <a:rPr lang="de-DE" sz="1400" dirty="0" err="1">
                <a:solidFill>
                  <a:schemeClr val="accent2"/>
                </a:solidFill>
              </a:rPr>
              <a:t>StrategyOne</a:t>
            </a:r>
            <a:r>
              <a:rPr lang="de-DE" sz="1400" dirty="0">
                <a:solidFill>
                  <a:schemeClr val="accent2"/>
                </a:solidFill>
              </a:rPr>
              <a:t>, 2010, zit. aus. Marciano et al., 2022)</a:t>
            </a:r>
          </a:p>
          <a:p>
            <a:pPr marL="413149" lvl="1" indent="-285750"/>
            <a:endParaRPr lang="de-DE" sz="1800" dirty="0">
              <a:solidFill>
                <a:schemeClr val="accent2"/>
              </a:solidFill>
            </a:endParaRPr>
          </a:p>
          <a:p>
            <a:pPr marL="413149" lvl="1" indent="-285750"/>
            <a:r>
              <a:rPr lang="de-DE" sz="1800" dirty="0">
                <a:solidFill>
                  <a:schemeClr val="accent2"/>
                </a:solidFill>
              </a:rPr>
              <a:t>Eltern </a:t>
            </a:r>
            <a:r>
              <a:rPr lang="de-DE" sz="1800" b="1" dirty="0">
                <a:solidFill>
                  <a:schemeClr val="accent3"/>
                </a:solidFill>
              </a:rPr>
              <a:t>unterschätzen das Risikoverhalten</a:t>
            </a:r>
            <a:r>
              <a:rPr lang="de-DE" sz="1800" dirty="0">
                <a:solidFill>
                  <a:schemeClr val="accent2"/>
                </a:solidFill>
              </a:rPr>
              <a:t> ihrer Kinder </a:t>
            </a:r>
            <a:r>
              <a:rPr lang="de-DE" sz="1400" dirty="0">
                <a:solidFill>
                  <a:schemeClr val="accent2"/>
                </a:solidFill>
              </a:rPr>
              <a:t>(</a:t>
            </a:r>
            <a:r>
              <a:rPr lang="de-DE" sz="1400" dirty="0" err="1">
                <a:solidFill>
                  <a:schemeClr val="accent2"/>
                </a:solidFill>
              </a:rPr>
              <a:t>Liau</a:t>
            </a:r>
            <a:r>
              <a:rPr lang="de-DE" sz="1400" dirty="0">
                <a:solidFill>
                  <a:schemeClr val="accent2"/>
                </a:solidFill>
              </a:rPr>
              <a:t> et al., 2008)</a:t>
            </a:r>
          </a:p>
          <a:p>
            <a:pPr marL="413149" lvl="1" indent="-285750"/>
            <a:r>
              <a:rPr lang="de-DE" sz="1800" dirty="0">
                <a:solidFill>
                  <a:schemeClr val="accent2"/>
                </a:solidFill>
              </a:rPr>
              <a:t>Eltern wissen zu wenig über </a:t>
            </a:r>
            <a:r>
              <a:rPr lang="de-DE" sz="1800" b="1" dirty="0">
                <a:solidFill>
                  <a:schemeClr val="accent3"/>
                </a:solidFill>
              </a:rPr>
              <a:t>Online-Aktivitäten und -Risiken</a:t>
            </a:r>
            <a:r>
              <a:rPr lang="de-DE" sz="1800" dirty="0">
                <a:solidFill>
                  <a:schemeClr val="accent2"/>
                </a:solidFill>
              </a:rPr>
              <a:t>, </a:t>
            </a:r>
            <a:br>
              <a:rPr lang="de-DE" sz="1800" dirty="0">
                <a:solidFill>
                  <a:schemeClr val="accent2"/>
                </a:solidFill>
              </a:rPr>
            </a:br>
            <a:r>
              <a:rPr lang="de-DE" sz="1800" dirty="0">
                <a:solidFill>
                  <a:schemeClr val="accent2"/>
                </a:solidFill>
              </a:rPr>
              <a:t>z.B. Anschauen von </a:t>
            </a:r>
            <a:r>
              <a:rPr lang="de-DE" sz="1800" b="1" dirty="0">
                <a:solidFill>
                  <a:schemeClr val="accent3"/>
                </a:solidFill>
              </a:rPr>
              <a:t>gewalttätigem Inhalt </a:t>
            </a:r>
            <a:r>
              <a:rPr lang="de-DE" sz="1800" dirty="0">
                <a:solidFill>
                  <a:schemeClr val="accent2"/>
                </a:solidFill>
              </a:rPr>
              <a:t>sowie </a:t>
            </a:r>
            <a:r>
              <a:rPr lang="de-DE" sz="1800" b="1" dirty="0">
                <a:solidFill>
                  <a:schemeClr val="accent3"/>
                </a:solidFill>
              </a:rPr>
              <a:t>Online-Pornografie</a:t>
            </a:r>
            <a:r>
              <a:rPr lang="de-DE" sz="1800" dirty="0">
                <a:solidFill>
                  <a:schemeClr val="accent2"/>
                </a:solidFill>
              </a:rPr>
              <a:t> unter Mädchen wird unterschätzt </a:t>
            </a:r>
            <a:r>
              <a:rPr lang="de-DE" sz="1400" dirty="0">
                <a:solidFill>
                  <a:schemeClr val="accent2"/>
                </a:solidFill>
              </a:rPr>
              <a:t>(Symons et al., 2017)</a:t>
            </a:r>
            <a:endParaRPr lang="de-DE" sz="1800" dirty="0">
              <a:solidFill>
                <a:schemeClr val="accent2"/>
              </a:solidFill>
            </a:endParaRPr>
          </a:p>
        </p:txBody>
      </p:sp>
      <p:sp>
        <p:nvSpPr>
          <p:cNvPr id="6" name="Inhaltsplatzhalter 1">
            <a:extLst>
              <a:ext uri="{FF2B5EF4-FFF2-40B4-BE49-F238E27FC236}">
                <a16:creationId xmlns:a16="http://schemas.microsoft.com/office/drawing/2014/main" id="{907969D4-AB7D-45BE-AF2F-C97B2135B6D3}"/>
              </a:ext>
            </a:extLst>
          </p:cNvPr>
          <p:cNvSpPr txBox="1">
            <a:spLocks/>
          </p:cNvSpPr>
          <p:nvPr/>
        </p:nvSpPr>
        <p:spPr>
          <a:xfrm>
            <a:off x="1134002" y="1477108"/>
            <a:ext cx="7408419"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Eltern und digitale Medien</a:t>
            </a:r>
          </a:p>
        </p:txBody>
      </p:sp>
    </p:spTree>
    <p:extLst>
      <p:ext uri="{BB962C8B-B14F-4D97-AF65-F5344CB8AC3E}">
        <p14:creationId xmlns:p14="http://schemas.microsoft.com/office/powerpoint/2010/main" val="84521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15F20DD-D0F9-42C5-8B97-F75E396D36AD}"/>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Chauviré-Geib | Universitätsklinikum Ulm | 04.09.2024/Berlin</a:t>
            </a:r>
          </a:p>
        </p:txBody>
      </p:sp>
      <p:sp>
        <p:nvSpPr>
          <p:cNvPr id="24" name="Textfeld 23">
            <a:extLst>
              <a:ext uri="{FF2B5EF4-FFF2-40B4-BE49-F238E27FC236}">
                <a16:creationId xmlns:a16="http://schemas.microsoft.com/office/drawing/2014/main" id="{48CB401B-1F7B-4340-AF0D-1A7F885EBB01}"/>
              </a:ext>
            </a:extLst>
          </p:cNvPr>
          <p:cNvSpPr txBox="1"/>
          <p:nvPr/>
        </p:nvSpPr>
        <p:spPr>
          <a:xfrm>
            <a:off x="6567159" y="6140699"/>
            <a:ext cx="2225842" cy="260408"/>
          </a:xfrm>
          <a:prstGeom prst="rect">
            <a:avLst/>
          </a:prstGeom>
          <a:noFill/>
        </p:spPr>
        <p:txBody>
          <a:bodyPr wrap="square" rtlCol="0">
            <a:normAutofit fontScale="77500" lnSpcReduction="20000"/>
          </a:bodyPr>
          <a:lstStyle/>
          <a:p>
            <a:pPr algn="l"/>
            <a:r>
              <a:rPr lang="de-DE" sz="1350" dirty="0">
                <a:solidFill>
                  <a:schemeClr val="accent2"/>
                </a:solidFill>
                <a:latin typeface="Corbel" panose="020B0503020204020204" pitchFamily="34" charset="0"/>
              </a:rPr>
              <a:t>Quelle: Statistisches Bundesamt, 2024</a:t>
            </a:r>
            <a:endParaRPr lang="en-GB" sz="1350" dirty="0" err="1">
              <a:solidFill>
                <a:schemeClr val="accent2"/>
              </a:solidFill>
              <a:latin typeface="Corbel" panose="020B0503020204020204" pitchFamily="34" charset="0"/>
            </a:endParaRPr>
          </a:p>
        </p:txBody>
      </p:sp>
      <p:graphicFrame>
        <p:nvGraphicFramePr>
          <p:cNvPr id="7" name="Diagramm 6">
            <a:extLst>
              <a:ext uri="{FF2B5EF4-FFF2-40B4-BE49-F238E27FC236}">
                <a16:creationId xmlns:a16="http://schemas.microsoft.com/office/drawing/2014/main" id="{C5ED54A4-BD1D-4C65-A1D6-4AC0A6E105FC}"/>
              </a:ext>
            </a:extLst>
          </p:cNvPr>
          <p:cNvGraphicFramePr>
            <a:graphicFrameLocks/>
          </p:cNvGraphicFramePr>
          <p:nvPr>
            <p:extLst>
              <p:ext uri="{D42A27DB-BD31-4B8C-83A1-F6EECF244321}">
                <p14:modId xmlns:p14="http://schemas.microsoft.com/office/powerpoint/2010/main" val="469420239"/>
              </p:ext>
            </p:extLst>
          </p:nvPr>
        </p:nvGraphicFramePr>
        <p:xfrm>
          <a:off x="351000" y="2084815"/>
          <a:ext cx="8442001" cy="3958992"/>
        </p:xfrm>
        <a:graphic>
          <a:graphicData uri="http://schemas.openxmlformats.org/drawingml/2006/chart">
            <c:chart xmlns:c="http://schemas.openxmlformats.org/drawingml/2006/chart" xmlns:r="http://schemas.openxmlformats.org/officeDocument/2006/relationships" r:id="rId3"/>
          </a:graphicData>
        </a:graphic>
      </p:graphicFrame>
      <p:sp>
        <p:nvSpPr>
          <p:cNvPr id="12" name="Inhaltsplatzhalter 1">
            <a:extLst>
              <a:ext uri="{FF2B5EF4-FFF2-40B4-BE49-F238E27FC236}">
                <a16:creationId xmlns:a16="http://schemas.microsoft.com/office/drawing/2014/main" id="{040D8508-7722-31DB-A316-1EADF1B3244D}"/>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Art der Gefährdung</a:t>
            </a:r>
          </a:p>
        </p:txBody>
      </p:sp>
      <p:sp>
        <p:nvSpPr>
          <p:cNvPr id="14" name="Textplatzhalter 3">
            <a:extLst>
              <a:ext uri="{FF2B5EF4-FFF2-40B4-BE49-F238E27FC236}">
                <a16:creationId xmlns:a16="http://schemas.microsoft.com/office/drawing/2014/main" id="{54351443-903D-18AB-2A09-F2BE329E376F}"/>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Einführung</a:t>
            </a:r>
          </a:p>
        </p:txBody>
      </p:sp>
    </p:spTree>
    <p:extLst>
      <p:ext uri="{BB962C8B-B14F-4D97-AF65-F5344CB8AC3E}">
        <p14:creationId xmlns:p14="http://schemas.microsoft.com/office/powerpoint/2010/main" val="2069410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BE0E447-00B0-DB78-7D7F-900971D19953}"/>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a:t>
            </a:r>
            <a:r>
              <a:rPr lang="de-DE" dirty="0" err="1">
                <a:solidFill>
                  <a:schemeClr val="accent2"/>
                </a:solidFill>
              </a:rPr>
              <a:t>Chauviré</a:t>
            </a:r>
            <a:r>
              <a:rPr lang="de-DE" dirty="0">
                <a:solidFill>
                  <a:schemeClr val="accent2"/>
                </a:solidFill>
              </a:rPr>
              <a:t>-Geib | Universitätsklinikum Ulm | 04.09.2024/Berlin</a:t>
            </a:r>
          </a:p>
        </p:txBody>
      </p:sp>
      <p:sp>
        <p:nvSpPr>
          <p:cNvPr id="12" name="Textplatzhalter 3">
            <a:extLst>
              <a:ext uri="{FF2B5EF4-FFF2-40B4-BE49-F238E27FC236}">
                <a16:creationId xmlns:a16="http://schemas.microsoft.com/office/drawing/2014/main" id="{EBFE22C6-E6E9-EFC6-E739-74E1141A6B41}"/>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Vernachlässigung und sexueller Missbrauch</a:t>
            </a:r>
          </a:p>
        </p:txBody>
      </p:sp>
      <p:sp>
        <p:nvSpPr>
          <p:cNvPr id="18" name="Inhaltsplatzhalter 1">
            <a:extLst>
              <a:ext uri="{FF2B5EF4-FFF2-40B4-BE49-F238E27FC236}">
                <a16:creationId xmlns:a16="http://schemas.microsoft.com/office/drawing/2014/main" id="{0737B654-9C5C-4128-BA09-C78B4108368D}"/>
              </a:ext>
            </a:extLst>
          </p:cNvPr>
          <p:cNvSpPr txBox="1">
            <a:spLocks/>
          </p:cNvSpPr>
          <p:nvPr/>
        </p:nvSpPr>
        <p:spPr>
          <a:xfrm>
            <a:off x="1140157" y="2084814"/>
            <a:ext cx="6875996" cy="834849"/>
          </a:xfrm>
          <a:prstGeom prst="rect">
            <a:avLst/>
          </a:prstGeom>
        </p:spPr>
        <p:txBody>
          <a:bodyPr vert="horz" lIns="0" tIns="54000" rIns="0" bIns="36000" rtlCol="0">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399" lvl="1" indent="0">
              <a:buNone/>
            </a:pPr>
            <a:r>
              <a:rPr lang="de-DE" sz="1800" b="1" dirty="0">
                <a:solidFill>
                  <a:schemeClr val="accent3"/>
                </a:solidFill>
              </a:rPr>
              <a:t>Gibt es einen Unterschied zwischen Müttern und Vätern?</a:t>
            </a:r>
            <a:endParaRPr lang="de-DE" sz="1800" b="1" dirty="0">
              <a:solidFill>
                <a:schemeClr val="accent2"/>
              </a:solidFill>
            </a:endParaRPr>
          </a:p>
        </p:txBody>
      </p:sp>
      <p:sp>
        <p:nvSpPr>
          <p:cNvPr id="6" name="Inhaltsplatzhalter 1">
            <a:extLst>
              <a:ext uri="{FF2B5EF4-FFF2-40B4-BE49-F238E27FC236}">
                <a16:creationId xmlns:a16="http://schemas.microsoft.com/office/drawing/2014/main" id="{907969D4-AB7D-45BE-AF2F-C97B2135B6D3}"/>
              </a:ext>
            </a:extLst>
          </p:cNvPr>
          <p:cNvSpPr txBox="1">
            <a:spLocks/>
          </p:cNvSpPr>
          <p:nvPr/>
        </p:nvSpPr>
        <p:spPr>
          <a:xfrm>
            <a:off x="1134002" y="1477108"/>
            <a:ext cx="7408419"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Eltern und digitale Medien</a:t>
            </a:r>
          </a:p>
        </p:txBody>
      </p:sp>
      <p:sp>
        <p:nvSpPr>
          <p:cNvPr id="7" name="Sprechblase: oval 6">
            <a:extLst>
              <a:ext uri="{FF2B5EF4-FFF2-40B4-BE49-F238E27FC236}">
                <a16:creationId xmlns:a16="http://schemas.microsoft.com/office/drawing/2014/main" id="{AFBEAE69-C5F6-4E75-AD92-929227FE0679}"/>
              </a:ext>
            </a:extLst>
          </p:cNvPr>
          <p:cNvSpPr/>
          <p:nvPr/>
        </p:nvSpPr>
        <p:spPr>
          <a:xfrm>
            <a:off x="1699858" y="3493169"/>
            <a:ext cx="2861989" cy="1897857"/>
          </a:xfrm>
          <a:prstGeom prst="wedgeEllipseCallout">
            <a:avLst>
              <a:gd name="adj1" fmla="val 20325"/>
              <a:gd name="adj2" fmla="val -68993"/>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ts val="900"/>
              </a:spcBef>
            </a:pPr>
            <a:r>
              <a:rPr lang="de-DE" sz="1350" dirty="0">
                <a:solidFill>
                  <a:srgbClr val="FFFFFF"/>
                </a:solidFill>
                <a:latin typeface="Corbel" panose="020B0503020204020204" pitchFamily="34" charset="0"/>
              </a:rPr>
              <a:t>Nein, laut einer belgischen Studie: </a:t>
            </a:r>
            <a:r>
              <a:rPr lang="de-DE" sz="1350" b="1" dirty="0">
                <a:solidFill>
                  <a:srgbClr val="FFFFFF"/>
                </a:solidFill>
                <a:latin typeface="Corbel" panose="020B0503020204020204" pitchFamily="34" charset="0"/>
              </a:rPr>
              <a:t>Mütter wissen nicht mehr als Väter </a:t>
            </a:r>
            <a:r>
              <a:rPr lang="de-DE" sz="900" dirty="0">
                <a:solidFill>
                  <a:srgbClr val="FFFFFF"/>
                </a:solidFill>
                <a:latin typeface="Corbel" panose="020B0503020204020204" pitchFamily="34" charset="0"/>
              </a:rPr>
              <a:t>(Symons et al., 2017)</a:t>
            </a:r>
          </a:p>
        </p:txBody>
      </p:sp>
      <p:sp>
        <p:nvSpPr>
          <p:cNvPr id="8" name="Sprechblase: oval 7">
            <a:extLst>
              <a:ext uri="{FF2B5EF4-FFF2-40B4-BE49-F238E27FC236}">
                <a16:creationId xmlns:a16="http://schemas.microsoft.com/office/drawing/2014/main" id="{99CDF16C-9CF1-4525-B683-C8D7255E3813}"/>
              </a:ext>
            </a:extLst>
          </p:cNvPr>
          <p:cNvSpPr/>
          <p:nvPr/>
        </p:nvSpPr>
        <p:spPr>
          <a:xfrm>
            <a:off x="4582155" y="3009563"/>
            <a:ext cx="2962275" cy="1897857"/>
          </a:xfrm>
          <a:prstGeom prst="wedgeEllipseCallout">
            <a:avLst>
              <a:gd name="adj1" fmla="val -34981"/>
              <a:gd name="adj2" fmla="val -54438"/>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ts val="900"/>
              </a:spcBef>
            </a:pPr>
            <a:r>
              <a:rPr lang="de-DE" sz="1350" dirty="0">
                <a:solidFill>
                  <a:srgbClr val="FFFFFF"/>
                </a:solidFill>
                <a:latin typeface="Corbel" panose="020B0503020204020204" pitchFamily="34" charset="0"/>
              </a:rPr>
              <a:t>Ja, </a:t>
            </a:r>
            <a:r>
              <a:rPr lang="de-DE" sz="1350" b="1" dirty="0">
                <a:solidFill>
                  <a:srgbClr val="FFFFFF"/>
                </a:solidFill>
                <a:latin typeface="Corbel" panose="020B0503020204020204" pitchFamily="34" charset="0"/>
              </a:rPr>
              <a:t>Mütter haben einen besseren Eindruck von den Online-Erfahrungen </a:t>
            </a:r>
            <a:r>
              <a:rPr lang="de-DE" sz="1350" dirty="0">
                <a:solidFill>
                  <a:srgbClr val="FFFFFF"/>
                </a:solidFill>
                <a:latin typeface="Corbel" panose="020B0503020204020204" pitchFamily="34" charset="0"/>
              </a:rPr>
              <a:t>ihrer Kinder, findet eine Studie aus Singapur </a:t>
            </a:r>
            <a:br>
              <a:rPr lang="de-DE" sz="1350" dirty="0">
                <a:solidFill>
                  <a:srgbClr val="FFFFFF"/>
                </a:solidFill>
                <a:latin typeface="Corbel" panose="020B0503020204020204" pitchFamily="34" charset="0"/>
              </a:rPr>
            </a:br>
            <a:r>
              <a:rPr lang="de-DE" sz="1050" dirty="0">
                <a:solidFill>
                  <a:srgbClr val="FFFFFF"/>
                </a:solidFill>
                <a:latin typeface="Corbel" panose="020B0503020204020204" pitchFamily="34" charset="0"/>
              </a:rPr>
              <a:t>(</a:t>
            </a:r>
            <a:r>
              <a:rPr lang="de-DE" sz="1050" dirty="0" err="1">
                <a:solidFill>
                  <a:srgbClr val="FFFFFF"/>
                </a:solidFill>
                <a:latin typeface="Corbel" panose="020B0503020204020204" pitchFamily="34" charset="0"/>
              </a:rPr>
              <a:t>Liau</a:t>
            </a:r>
            <a:r>
              <a:rPr lang="de-DE" sz="1050" dirty="0">
                <a:solidFill>
                  <a:srgbClr val="FFFFFF"/>
                </a:solidFill>
                <a:latin typeface="Corbel" panose="020B0503020204020204" pitchFamily="34" charset="0"/>
              </a:rPr>
              <a:t> et al., 2008)</a:t>
            </a:r>
          </a:p>
        </p:txBody>
      </p:sp>
    </p:spTree>
    <p:extLst>
      <p:ext uri="{BB962C8B-B14F-4D97-AF65-F5344CB8AC3E}">
        <p14:creationId xmlns:p14="http://schemas.microsoft.com/office/powerpoint/2010/main" val="369576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B9FD57-73CC-ACAC-ECE7-299D5E07720C}"/>
              </a:ext>
            </a:extLst>
          </p:cNvPr>
          <p:cNvSpPr>
            <a:spLocks noGrp="1"/>
          </p:cNvSpPr>
          <p:nvPr>
            <p:ph type="title"/>
          </p:nvPr>
        </p:nvSpPr>
        <p:spPr/>
        <p:txBody>
          <a:bodyPr/>
          <a:lstStyle/>
          <a:p>
            <a:r>
              <a:rPr lang="de-DE" dirty="0"/>
              <a:t>Doppeltes Risiko? Vernachlässigung und sexueller Missbrauch</a:t>
            </a:r>
          </a:p>
        </p:txBody>
      </p:sp>
    </p:spTree>
    <p:extLst>
      <p:ext uri="{BB962C8B-B14F-4D97-AF65-F5344CB8AC3E}">
        <p14:creationId xmlns:p14="http://schemas.microsoft.com/office/powerpoint/2010/main" val="166613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A768631-4E4B-443E-89E9-CF6DECDA746B}"/>
              </a:ext>
            </a:extLst>
          </p:cNvPr>
          <p:cNvSpPr>
            <a:spLocks noGrp="1"/>
          </p:cNvSpPr>
          <p:nvPr>
            <p:ph idx="1"/>
          </p:nvPr>
        </p:nvSpPr>
        <p:spPr>
          <a:xfrm>
            <a:off x="1134003" y="1638795"/>
            <a:ext cx="6642497" cy="4589205"/>
          </a:xfrm>
        </p:spPr>
        <p:txBody>
          <a:bodyPr>
            <a:normAutofit/>
          </a:bodyPr>
          <a:lstStyle/>
          <a:p>
            <a:pPr>
              <a:buFont typeface="Wingdings" panose="05000000000000000000" pitchFamily="2" charset="2"/>
              <a:buChar char="ü"/>
            </a:pPr>
            <a:r>
              <a:rPr lang="de-DE" sz="1800" dirty="0">
                <a:solidFill>
                  <a:schemeClr val="accent2"/>
                </a:solidFill>
              </a:rPr>
              <a:t>Misshandlung, Missbrauch und Vernachlässigung sind ein globales, gesamtgesellschaftliches Problem</a:t>
            </a:r>
          </a:p>
          <a:p>
            <a:pPr>
              <a:buFont typeface="Wingdings" panose="05000000000000000000" pitchFamily="2" charset="2"/>
              <a:buChar char="ü"/>
            </a:pPr>
            <a:endParaRPr lang="de-DE" sz="1800" dirty="0">
              <a:solidFill>
                <a:schemeClr val="accent2"/>
              </a:solidFill>
            </a:endParaRPr>
          </a:p>
          <a:p>
            <a:pPr>
              <a:buFont typeface="Wingdings" panose="05000000000000000000" pitchFamily="2" charset="2"/>
              <a:buChar char="ü"/>
            </a:pPr>
            <a:r>
              <a:rPr lang="de-DE" sz="1800" dirty="0">
                <a:solidFill>
                  <a:schemeClr val="accent2"/>
                </a:solidFill>
              </a:rPr>
              <a:t>Formen untereinander korreliert (je nach Studie)</a:t>
            </a:r>
          </a:p>
          <a:p>
            <a:pPr>
              <a:buFont typeface="Wingdings" panose="05000000000000000000" pitchFamily="2" charset="2"/>
              <a:buChar char="ü"/>
            </a:pPr>
            <a:endParaRPr lang="de-DE" sz="1800" dirty="0">
              <a:solidFill>
                <a:schemeClr val="accent2"/>
              </a:solidFill>
            </a:endParaRPr>
          </a:p>
          <a:p>
            <a:pPr>
              <a:buFont typeface="Wingdings" panose="05000000000000000000" pitchFamily="2" charset="2"/>
              <a:buChar char="ü"/>
            </a:pPr>
            <a:r>
              <a:rPr lang="de-DE" sz="1800" dirty="0">
                <a:solidFill>
                  <a:schemeClr val="accent2"/>
                </a:solidFill>
              </a:rPr>
              <a:t>Multiple Misshandlungserfahrungen – mehr Folgen</a:t>
            </a:r>
          </a:p>
          <a:p>
            <a:pPr>
              <a:buFont typeface="Wingdings" panose="05000000000000000000" pitchFamily="2" charset="2"/>
              <a:buChar char="ü"/>
            </a:pPr>
            <a:endParaRPr lang="de-DE" sz="1800" dirty="0">
              <a:solidFill>
                <a:schemeClr val="accent2"/>
              </a:solidFill>
            </a:endParaRPr>
          </a:p>
          <a:p>
            <a:r>
              <a:rPr lang="de-DE" sz="1800" b="1" dirty="0">
                <a:solidFill>
                  <a:schemeClr val="accent3"/>
                </a:solidFill>
              </a:rPr>
              <a:t>Jedoch</a:t>
            </a:r>
            <a:r>
              <a:rPr lang="de-DE" sz="1800" dirty="0">
                <a:solidFill>
                  <a:schemeClr val="accent2"/>
                </a:solidFill>
              </a:rPr>
              <a:t>: Zusammenhang sexueller Missbrauch und Vernachlässigung am geringsten</a:t>
            </a:r>
          </a:p>
          <a:p>
            <a:pPr marL="0" indent="0">
              <a:buNone/>
            </a:pPr>
            <a:endParaRPr lang="de-DE" sz="1800" dirty="0">
              <a:solidFill>
                <a:schemeClr val="accent2"/>
              </a:solidFill>
            </a:endParaRPr>
          </a:p>
        </p:txBody>
      </p:sp>
      <p:sp>
        <p:nvSpPr>
          <p:cNvPr id="3" name="Fußzeilenplatzhalter 2">
            <a:extLst>
              <a:ext uri="{FF2B5EF4-FFF2-40B4-BE49-F238E27FC236}">
                <a16:creationId xmlns:a16="http://schemas.microsoft.com/office/drawing/2014/main" id="{4D72A1E3-41AC-4159-8C0F-10854300D02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75"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Doppeltes Risiko? Vernachlässigung und sexualisierte Gewalt in Kindheit und Jugend | Jelena Gerke &amp; Katrin Chauviré-Geib | Universitätsklinikum Ulm | 04.09.2024/Berlin</a:t>
            </a:r>
          </a:p>
        </p:txBody>
      </p:sp>
      <p:sp>
        <p:nvSpPr>
          <p:cNvPr id="6" name="Textplatzhalter 3">
            <a:extLst>
              <a:ext uri="{FF2B5EF4-FFF2-40B4-BE49-F238E27FC236}">
                <a16:creationId xmlns:a16="http://schemas.microsoft.com/office/drawing/2014/main" id="{ABEB202B-6283-440B-A59C-D18B81D6ADD4}"/>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450"/>
              </a:spcBef>
              <a:spcAft>
                <a:spcPts val="0"/>
              </a:spcAft>
              <a:buClrTx/>
              <a:buSzTx/>
              <a:buFontTx/>
              <a:buNone/>
              <a:tabLst/>
              <a:defRPr/>
            </a:pPr>
            <a:r>
              <a:rPr kumimoji="0" lang="de-DE" sz="24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Doppeltes Risiko?</a:t>
            </a:r>
          </a:p>
        </p:txBody>
      </p:sp>
    </p:spTree>
    <p:extLst>
      <p:ext uri="{BB962C8B-B14F-4D97-AF65-F5344CB8AC3E}">
        <p14:creationId xmlns:p14="http://schemas.microsoft.com/office/powerpoint/2010/main" val="2815127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E27B26DE-B92F-459A-B564-527F0D5AFE9C}"/>
              </a:ext>
            </a:extLst>
          </p:cNvPr>
          <p:cNvSpPr/>
          <p:nvPr/>
        </p:nvSpPr>
        <p:spPr>
          <a:xfrm>
            <a:off x="4139587" y="1638793"/>
            <a:ext cx="5400000" cy="5400000"/>
          </a:xfrm>
          <a:prstGeom prst="ellipse">
            <a:avLst/>
          </a:prstGeom>
          <a:solidFill>
            <a:srgbClr val="B2DCCC">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orbel" charset="0"/>
              <a:ea typeface="Corbel" charset="0"/>
              <a:cs typeface="Corbel" charset="0"/>
            </a:endParaRPr>
          </a:p>
        </p:txBody>
      </p:sp>
      <p:sp>
        <p:nvSpPr>
          <p:cNvPr id="4" name="Ellipse 3">
            <a:extLst>
              <a:ext uri="{FF2B5EF4-FFF2-40B4-BE49-F238E27FC236}">
                <a16:creationId xmlns:a16="http://schemas.microsoft.com/office/drawing/2014/main" id="{D3B31CAE-ECE6-436F-A3FF-1472336494FF}"/>
              </a:ext>
            </a:extLst>
          </p:cNvPr>
          <p:cNvSpPr/>
          <p:nvPr/>
        </p:nvSpPr>
        <p:spPr>
          <a:xfrm>
            <a:off x="-454707" y="1638793"/>
            <a:ext cx="5400000" cy="5400000"/>
          </a:xfrm>
          <a:prstGeom prst="ellipse">
            <a:avLst/>
          </a:prstGeom>
          <a:solidFill>
            <a:srgbClr val="BDE6F2">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orbel" charset="0"/>
              <a:ea typeface="Corbel" charset="0"/>
              <a:cs typeface="Corbel" charset="0"/>
            </a:endParaRPr>
          </a:p>
        </p:txBody>
      </p:sp>
      <p:sp>
        <p:nvSpPr>
          <p:cNvPr id="2" name="Inhaltsplatzhalter 1">
            <a:extLst>
              <a:ext uri="{FF2B5EF4-FFF2-40B4-BE49-F238E27FC236}">
                <a16:creationId xmlns:a16="http://schemas.microsoft.com/office/drawing/2014/main" id="{2A768631-4E4B-443E-89E9-CF6DECDA746B}"/>
              </a:ext>
            </a:extLst>
          </p:cNvPr>
          <p:cNvSpPr>
            <a:spLocks noGrp="1"/>
          </p:cNvSpPr>
          <p:nvPr>
            <p:ph idx="1"/>
          </p:nvPr>
        </p:nvSpPr>
        <p:spPr>
          <a:xfrm>
            <a:off x="665018" y="1995055"/>
            <a:ext cx="3474569" cy="4232946"/>
          </a:xfrm>
        </p:spPr>
        <p:txBody>
          <a:bodyPr numCol="1">
            <a:normAutofit/>
          </a:bodyPr>
          <a:lstStyle/>
          <a:p>
            <a:pPr marL="0" indent="0" algn="ctr">
              <a:buNone/>
            </a:pPr>
            <a:r>
              <a:rPr lang="de-DE" sz="2000" b="1" dirty="0">
                <a:solidFill>
                  <a:schemeClr val="accent3"/>
                </a:solidFill>
              </a:rPr>
              <a:t>Sexueller Missbrauch</a:t>
            </a:r>
            <a:r>
              <a:rPr lang="de-DE" sz="1800" b="1" dirty="0">
                <a:solidFill>
                  <a:schemeClr val="accent3"/>
                </a:solidFill>
              </a:rPr>
              <a:t>	</a:t>
            </a:r>
          </a:p>
          <a:p>
            <a:endParaRPr lang="de-DE" sz="1800" dirty="0">
              <a:solidFill>
                <a:schemeClr val="accent2"/>
              </a:solidFill>
            </a:endParaRPr>
          </a:p>
          <a:p>
            <a:r>
              <a:rPr lang="de-DE" sz="1800" dirty="0">
                <a:solidFill>
                  <a:schemeClr val="accent2"/>
                </a:solidFill>
              </a:rPr>
              <a:t>Zwei Drittel familiär	</a:t>
            </a:r>
          </a:p>
          <a:p>
            <a:endParaRPr lang="de-DE" sz="1800" dirty="0">
              <a:solidFill>
                <a:schemeClr val="accent2"/>
              </a:solidFill>
            </a:endParaRPr>
          </a:p>
          <a:p>
            <a:r>
              <a:rPr lang="de-DE" sz="1800" dirty="0">
                <a:solidFill>
                  <a:schemeClr val="accent2"/>
                </a:solidFill>
              </a:rPr>
              <a:t>Keine Unterschiede zwischen sozialen Schichten</a:t>
            </a:r>
          </a:p>
          <a:p>
            <a:endParaRPr lang="de-DE" sz="1800" dirty="0">
              <a:solidFill>
                <a:schemeClr val="accent2"/>
              </a:solidFill>
            </a:endParaRPr>
          </a:p>
          <a:p>
            <a:r>
              <a:rPr lang="de-DE" sz="1800" dirty="0">
                <a:solidFill>
                  <a:schemeClr val="accent2"/>
                </a:solidFill>
              </a:rPr>
              <a:t>Häufigere Betroffenheit Mädchen</a:t>
            </a:r>
          </a:p>
          <a:p>
            <a:endParaRPr lang="de-DE" sz="1800" dirty="0">
              <a:solidFill>
                <a:schemeClr val="accent2"/>
              </a:solidFill>
            </a:endParaRPr>
          </a:p>
          <a:p>
            <a:r>
              <a:rPr lang="de-DE" sz="1800" dirty="0">
                <a:solidFill>
                  <a:schemeClr val="accent2"/>
                </a:solidFill>
              </a:rPr>
              <a:t>Strategien der Täter*innen: u.a. Geschenke, Zuwendung, …				</a:t>
            </a:r>
          </a:p>
        </p:txBody>
      </p:sp>
      <p:sp>
        <p:nvSpPr>
          <p:cNvPr id="3" name="Fußzeilenplatzhalter 2">
            <a:extLst>
              <a:ext uri="{FF2B5EF4-FFF2-40B4-BE49-F238E27FC236}">
                <a16:creationId xmlns:a16="http://schemas.microsoft.com/office/drawing/2014/main" id="{4D72A1E3-41AC-4159-8C0F-10854300D02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75"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Doppeltes Risiko? Vernachlässigung und sexualisierte Gewalt in Kindheit und Jugend | Jelena Gerke &amp; Katrin Chauviré-Geib | Universitätsklinikum Ulm | 04.09.2024/Berlin</a:t>
            </a:r>
          </a:p>
        </p:txBody>
      </p:sp>
      <p:sp>
        <p:nvSpPr>
          <p:cNvPr id="6" name="Textplatzhalter 3">
            <a:extLst>
              <a:ext uri="{FF2B5EF4-FFF2-40B4-BE49-F238E27FC236}">
                <a16:creationId xmlns:a16="http://schemas.microsoft.com/office/drawing/2014/main" id="{ABEB202B-6283-440B-A59C-D18B81D6ADD4}"/>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450"/>
              </a:spcBef>
              <a:spcAft>
                <a:spcPts val="0"/>
              </a:spcAft>
              <a:buClrTx/>
              <a:buSzTx/>
              <a:buFontTx/>
              <a:buNone/>
              <a:tabLst/>
              <a:defRPr/>
            </a:pPr>
            <a:r>
              <a:rPr kumimoji="0" lang="de-DE" sz="24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Doppeltes Risiko?</a:t>
            </a:r>
          </a:p>
        </p:txBody>
      </p:sp>
      <p:sp>
        <p:nvSpPr>
          <p:cNvPr id="9" name="Inhaltsplatzhalter 1">
            <a:extLst>
              <a:ext uri="{FF2B5EF4-FFF2-40B4-BE49-F238E27FC236}">
                <a16:creationId xmlns:a16="http://schemas.microsoft.com/office/drawing/2014/main" id="{71E1AD26-A085-47B3-A3FF-A773A996882D}"/>
              </a:ext>
            </a:extLst>
          </p:cNvPr>
          <p:cNvSpPr txBox="1">
            <a:spLocks/>
          </p:cNvSpPr>
          <p:nvPr/>
        </p:nvSpPr>
        <p:spPr>
          <a:xfrm>
            <a:off x="5021283" y="1995055"/>
            <a:ext cx="3861460" cy="4193030"/>
          </a:xfrm>
          <a:prstGeom prst="rect">
            <a:avLst/>
          </a:prstGeom>
        </p:spPr>
        <p:txBody>
          <a:bodyPr vert="horz" lIns="0" tIns="54000" rIns="0" bIns="36000" numCol="1" rtlCol="0">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766"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de-DE" sz="2000" b="1" i="0" u="none" strike="noStrike" kern="1200" cap="none" spc="0" normalizeH="0" baseline="0" noProof="0" dirty="0">
                <a:ln>
                  <a:noFill/>
                </a:ln>
                <a:solidFill>
                  <a:srgbClr val="379F96"/>
                </a:solidFill>
                <a:effectLst/>
                <a:uLnTx/>
                <a:uFillTx/>
                <a:latin typeface="Corbel" panose="020B0503020204020204" pitchFamily="34" charset="0"/>
                <a:ea typeface="+mn-ea"/>
                <a:cs typeface="+mn-cs"/>
              </a:rPr>
              <a:t>Vernachlässigung</a:t>
            </a:r>
            <a:endParaRPr kumimoji="0" lang="de-DE" sz="1800" b="1" i="0" u="none" strike="noStrike" kern="1200" cap="none" spc="0" normalizeH="0" baseline="0" noProof="0" dirty="0">
              <a:ln>
                <a:noFill/>
              </a:ln>
              <a:solidFill>
                <a:srgbClr val="379F96"/>
              </a:solidFill>
              <a:effectLst/>
              <a:uLnTx/>
              <a:uFillTx/>
              <a:latin typeface="Corbel" panose="020B0503020204020204" pitchFamily="34" charset="0"/>
              <a:ea typeface="+mn-ea"/>
              <a:cs typeface="+mn-cs"/>
            </a:endParaRPr>
          </a:p>
          <a:p>
            <a:pPr marL="133347" marR="0" lvl="0" indent="-133347" algn="l" defTabSz="685766" rtl="0" eaLnBrk="1" fontAlgn="auto" latinLnBrk="0" hangingPunct="1">
              <a:lnSpc>
                <a:spcPct val="100000"/>
              </a:lnSpc>
              <a:spcBef>
                <a:spcPts val="45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endParaRPr>
          </a:p>
          <a:p>
            <a:pPr marL="133347" marR="0" lvl="0" indent="-133347" algn="l" defTabSz="685766"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Vor allem familiär (Lebensumfeld)</a:t>
            </a:r>
          </a:p>
          <a:p>
            <a:pPr marL="133347" marR="0" lvl="0" indent="-133347" algn="l" defTabSz="685766" rtl="0" eaLnBrk="1" fontAlgn="auto" latinLnBrk="0" hangingPunct="1">
              <a:lnSpc>
                <a:spcPct val="100000"/>
              </a:lnSpc>
              <a:spcBef>
                <a:spcPts val="45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endParaRPr>
          </a:p>
          <a:p>
            <a:pPr marL="133347" marR="0" lvl="0" indent="-133347" algn="l" defTabSz="685766"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Häufiger in sozioökonomischer Unterschicht (auch Misshandlung)</a:t>
            </a:r>
          </a:p>
          <a:p>
            <a:pPr marL="133347" marR="0" lvl="0" indent="-133347" algn="l" defTabSz="685766" rtl="0" eaLnBrk="1" fontAlgn="auto" latinLnBrk="0" hangingPunct="1">
              <a:lnSpc>
                <a:spcPct val="100000"/>
              </a:lnSpc>
              <a:spcBef>
                <a:spcPts val="45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endParaRPr>
          </a:p>
          <a:p>
            <a:pPr>
              <a:defRPr/>
            </a:pPr>
            <a:r>
              <a:rPr lang="de-DE" sz="1800" dirty="0">
                <a:solidFill>
                  <a:srgbClr val="445055"/>
                </a:solidFill>
              </a:rPr>
              <a:t>Keine Geschlechterunterschiede </a:t>
            </a:r>
            <a:br>
              <a:rPr lang="de-DE" sz="1800" dirty="0">
                <a:solidFill>
                  <a:srgbClr val="445055"/>
                </a:solidFill>
              </a:rPr>
            </a:br>
            <a:r>
              <a:rPr lang="de-DE" sz="1800" dirty="0">
                <a:solidFill>
                  <a:srgbClr val="445055"/>
                </a:solidFill>
              </a:rPr>
              <a:t>(tlw. auch Misshandlung)</a:t>
            </a:r>
          </a:p>
          <a:p>
            <a:pPr>
              <a:defRPr/>
            </a:pPr>
            <a:endParaRPr lang="de-DE" sz="1800" dirty="0">
              <a:solidFill>
                <a:srgbClr val="445055"/>
              </a:solidFill>
            </a:endParaRPr>
          </a:p>
          <a:p>
            <a:pPr marL="133347" marR="0" lvl="0" indent="-133347" algn="l" defTabSz="685766"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Häufiger bei Geburt außerhalb Deutschlands </a:t>
            </a:r>
          </a:p>
          <a:p>
            <a:pPr marL="133347" marR="0" lvl="0" indent="-133347" algn="l" defTabSz="685766" rtl="0" eaLnBrk="1" fontAlgn="auto" latinLnBrk="0" hangingPunct="1">
              <a:lnSpc>
                <a:spcPct val="100000"/>
              </a:lnSpc>
              <a:spcBef>
                <a:spcPts val="45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endParaRPr>
          </a:p>
          <a:p>
            <a:pPr marL="0" marR="0" lvl="0" indent="0" algn="l" defTabSz="685766" rtl="0" eaLnBrk="1" fontAlgn="auto" latinLnBrk="0" hangingPunct="1">
              <a:lnSpc>
                <a:spcPct val="100000"/>
              </a:lnSpc>
              <a:spcBef>
                <a:spcPts val="45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endParaRPr>
          </a:p>
        </p:txBody>
      </p:sp>
      <p:sp>
        <p:nvSpPr>
          <p:cNvPr id="10" name="Textfeld 9">
            <a:extLst>
              <a:ext uri="{FF2B5EF4-FFF2-40B4-BE49-F238E27FC236}">
                <a16:creationId xmlns:a16="http://schemas.microsoft.com/office/drawing/2014/main" id="{4D8B3EAE-8286-45DE-8168-95A0377B61C0}"/>
              </a:ext>
            </a:extLst>
          </p:cNvPr>
          <p:cNvSpPr txBox="1"/>
          <p:nvPr/>
        </p:nvSpPr>
        <p:spPr>
          <a:xfrm>
            <a:off x="6496334" y="6077469"/>
            <a:ext cx="218149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Häuser al., 2011; Witt et a., 2017</a:t>
            </a:r>
          </a:p>
        </p:txBody>
      </p:sp>
    </p:spTree>
    <p:extLst>
      <p:ext uri="{BB962C8B-B14F-4D97-AF65-F5344CB8AC3E}">
        <p14:creationId xmlns:p14="http://schemas.microsoft.com/office/powerpoint/2010/main" val="35410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A768631-4E4B-443E-89E9-CF6DECDA746B}"/>
              </a:ext>
            </a:extLst>
          </p:cNvPr>
          <p:cNvSpPr>
            <a:spLocks noGrp="1"/>
          </p:cNvSpPr>
          <p:nvPr>
            <p:ph idx="1"/>
          </p:nvPr>
        </p:nvSpPr>
        <p:spPr>
          <a:xfrm>
            <a:off x="1134003" y="1638795"/>
            <a:ext cx="6642497" cy="4589205"/>
          </a:xfrm>
        </p:spPr>
        <p:txBody>
          <a:bodyPr>
            <a:normAutofit/>
          </a:bodyPr>
          <a:lstStyle/>
          <a:p>
            <a:r>
              <a:rPr lang="de-DE" sz="1800" dirty="0">
                <a:solidFill>
                  <a:schemeClr val="accent2"/>
                </a:solidFill>
              </a:rPr>
              <a:t>Multidimensionaler Ansatz für die Prävention und Intervention bei Kindesmisshandlung und -vernachlässigung – </a:t>
            </a:r>
            <a:r>
              <a:rPr lang="de-DE" sz="1800" b="1" dirty="0">
                <a:solidFill>
                  <a:schemeClr val="accent3"/>
                </a:solidFill>
              </a:rPr>
              <a:t>„Eisberg-Theorie“ </a:t>
            </a:r>
            <a:endParaRPr lang="de-DE" sz="1800" dirty="0">
              <a:solidFill>
                <a:schemeClr val="accent2"/>
              </a:solidFill>
            </a:endParaRPr>
          </a:p>
          <a:p>
            <a:endParaRPr lang="de-DE" sz="1800" dirty="0">
              <a:solidFill>
                <a:schemeClr val="accent2"/>
              </a:solidFill>
            </a:endParaRPr>
          </a:p>
          <a:p>
            <a:r>
              <a:rPr lang="de-DE" sz="1800" dirty="0">
                <a:solidFill>
                  <a:schemeClr val="accent2"/>
                </a:solidFill>
              </a:rPr>
              <a:t>Physische Vernachlässigung und Aufsichtsvernachlässigung    </a:t>
            </a:r>
          </a:p>
          <a:p>
            <a:endParaRPr lang="de-DE" sz="1800" dirty="0">
              <a:solidFill>
                <a:schemeClr val="accent2"/>
              </a:solidFill>
            </a:endParaRPr>
          </a:p>
          <a:p>
            <a:r>
              <a:rPr lang="de-DE" sz="1800" dirty="0">
                <a:solidFill>
                  <a:schemeClr val="accent2"/>
                </a:solidFill>
              </a:rPr>
              <a:t>Forschung weiterdenken: (</a:t>
            </a:r>
            <a:r>
              <a:rPr lang="de-DE" sz="1800" b="1" dirty="0">
                <a:solidFill>
                  <a:schemeClr val="accent3"/>
                </a:solidFill>
              </a:rPr>
              <a:t>Aufsichts-)Vernachlässigung im virtuellen Raum?</a:t>
            </a:r>
          </a:p>
          <a:p>
            <a:endParaRPr lang="de-DE" sz="1800" b="1" dirty="0">
              <a:solidFill>
                <a:schemeClr val="accent3"/>
              </a:solidFill>
            </a:endParaRPr>
          </a:p>
          <a:p>
            <a:pPr marL="133346" lvl="1" indent="0">
              <a:buNone/>
            </a:pPr>
            <a:endParaRPr lang="de-DE" sz="1800" dirty="0">
              <a:solidFill>
                <a:schemeClr val="accent2"/>
              </a:solidFill>
            </a:endParaRPr>
          </a:p>
        </p:txBody>
      </p:sp>
      <p:sp>
        <p:nvSpPr>
          <p:cNvPr id="3" name="Fußzeilenplatzhalter 2">
            <a:extLst>
              <a:ext uri="{FF2B5EF4-FFF2-40B4-BE49-F238E27FC236}">
                <a16:creationId xmlns:a16="http://schemas.microsoft.com/office/drawing/2014/main" id="{4D72A1E3-41AC-4159-8C0F-10854300D02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75"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Doppeltes Risiko? Vernachlässigung und sexualisierte Gewalt in Kindheit und Jugend | Jelena Gerke &amp; Katrin Chauviré-Geib | Universitätsklinikum Ulm | 04.09.2024/Berlin</a:t>
            </a:r>
          </a:p>
        </p:txBody>
      </p:sp>
      <p:sp>
        <p:nvSpPr>
          <p:cNvPr id="6" name="Textplatzhalter 3">
            <a:extLst>
              <a:ext uri="{FF2B5EF4-FFF2-40B4-BE49-F238E27FC236}">
                <a16:creationId xmlns:a16="http://schemas.microsoft.com/office/drawing/2014/main" id="{ABEB202B-6283-440B-A59C-D18B81D6ADD4}"/>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450"/>
              </a:spcBef>
              <a:spcAft>
                <a:spcPts val="0"/>
              </a:spcAft>
              <a:buClrTx/>
              <a:buSzTx/>
              <a:buFontTx/>
              <a:buNone/>
              <a:tabLst/>
              <a:defRPr/>
            </a:pPr>
            <a:r>
              <a:rPr kumimoji="0" lang="de-DE" sz="24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Ausblick</a:t>
            </a:r>
          </a:p>
        </p:txBody>
      </p:sp>
      <p:sp>
        <p:nvSpPr>
          <p:cNvPr id="4" name="Sprechblase: oval 3">
            <a:extLst>
              <a:ext uri="{FF2B5EF4-FFF2-40B4-BE49-F238E27FC236}">
                <a16:creationId xmlns:a16="http://schemas.microsoft.com/office/drawing/2014/main" id="{766E2D2E-BFB6-4996-9EF9-9F4F29C802EF}"/>
              </a:ext>
            </a:extLst>
          </p:cNvPr>
          <p:cNvSpPr/>
          <p:nvPr/>
        </p:nvSpPr>
        <p:spPr>
          <a:xfrm>
            <a:off x="1018877" y="4716066"/>
            <a:ext cx="1532964" cy="981635"/>
          </a:xfrm>
          <a:prstGeom prst="wedgeEllipseCallout">
            <a:avLst>
              <a:gd name="adj1" fmla="val -2412"/>
              <a:gd name="adj2" fmla="val -71747"/>
            </a:avLst>
          </a:prstGeom>
          <a:solidFill>
            <a:srgbClr val="E99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i="1" dirty="0">
                <a:solidFill>
                  <a:schemeClr val="accent2"/>
                </a:solidFill>
                <a:latin typeface="Corbel" charset="0"/>
                <a:ea typeface="Corbel" charset="0"/>
                <a:cs typeface="Corbel" charset="0"/>
              </a:rPr>
              <a:t>„Wie lange?“</a:t>
            </a:r>
          </a:p>
        </p:txBody>
      </p:sp>
      <p:sp>
        <p:nvSpPr>
          <p:cNvPr id="7" name="Sprechblase: oval 6">
            <a:extLst>
              <a:ext uri="{FF2B5EF4-FFF2-40B4-BE49-F238E27FC236}">
                <a16:creationId xmlns:a16="http://schemas.microsoft.com/office/drawing/2014/main" id="{C496B2A0-CA8E-4A9D-9DB4-389C61064B6A}"/>
              </a:ext>
            </a:extLst>
          </p:cNvPr>
          <p:cNvSpPr/>
          <p:nvPr/>
        </p:nvSpPr>
        <p:spPr>
          <a:xfrm>
            <a:off x="2629074" y="4074733"/>
            <a:ext cx="1694297" cy="1201983"/>
          </a:xfrm>
          <a:prstGeom prst="wedgeEllipseCallout">
            <a:avLst>
              <a:gd name="adj1" fmla="val -42763"/>
              <a:gd name="adj2" fmla="val -63528"/>
            </a:avLst>
          </a:prstGeom>
          <a:solidFill>
            <a:srgbClr val="E99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i="1" dirty="0">
                <a:solidFill>
                  <a:schemeClr val="accent2"/>
                </a:solidFill>
                <a:latin typeface="Corbel" charset="0"/>
                <a:ea typeface="Corbel" charset="0"/>
                <a:cs typeface="Corbel" charset="0"/>
              </a:rPr>
              <a:t>„Noch eine halbe Stunde“</a:t>
            </a:r>
          </a:p>
        </p:txBody>
      </p:sp>
      <p:sp>
        <p:nvSpPr>
          <p:cNvPr id="8" name="Sprechblase: oval 7">
            <a:extLst>
              <a:ext uri="{FF2B5EF4-FFF2-40B4-BE49-F238E27FC236}">
                <a16:creationId xmlns:a16="http://schemas.microsoft.com/office/drawing/2014/main" id="{EF96B88D-8BE0-43EE-A0FD-DBFD4B6054B5}"/>
              </a:ext>
            </a:extLst>
          </p:cNvPr>
          <p:cNvSpPr/>
          <p:nvPr/>
        </p:nvSpPr>
        <p:spPr>
          <a:xfrm>
            <a:off x="4731298" y="4973305"/>
            <a:ext cx="1694297" cy="1201983"/>
          </a:xfrm>
          <a:prstGeom prst="wedgeEllipseCallout">
            <a:avLst>
              <a:gd name="adj1" fmla="val 45334"/>
              <a:gd name="adj2" fmla="val 58415"/>
            </a:avLst>
          </a:prstGeom>
          <a:solidFill>
            <a:srgbClr val="B2D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i="1" dirty="0">
                <a:solidFill>
                  <a:schemeClr val="accent2"/>
                </a:solidFill>
                <a:latin typeface="Corbel" charset="0"/>
                <a:ea typeface="Corbel" charset="0"/>
                <a:cs typeface="Corbel" charset="0"/>
              </a:rPr>
              <a:t>„Was machst du dabei?“</a:t>
            </a:r>
          </a:p>
        </p:txBody>
      </p:sp>
      <p:sp>
        <p:nvSpPr>
          <p:cNvPr id="9" name="Sprechblase: oval 8">
            <a:extLst>
              <a:ext uri="{FF2B5EF4-FFF2-40B4-BE49-F238E27FC236}">
                <a16:creationId xmlns:a16="http://schemas.microsoft.com/office/drawing/2014/main" id="{D84C3684-C217-4C1B-98E2-250D86C41223}"/>
              </a:ext>
            </a:extLst>
          </p:cNvPr>
          <p:cNvSpPr/>
          <p:nvPr/>
        </p:nvSpPr>
        <p:spPr>
          <a:xfrm>
            <a:off x="6418729" y="4288489"/>
            <a:ext cx="2162910" cy="1201983"/>
          </a:xfrm>
          <a:prstGeom prst="wedgeEllipseCallout">
            <a:avLst>
              <a:gd name="adj1" fmla="val 889"/>
              <a:gd name="adj2" fmla="val 75196"/>
            </a:avLst>
          </a:prstGeom>
          <a:solidFill>
            <a:srgbClr val="B2D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i="1" dirty="0">
                <a:solidFill>
                  <a:schemeClr val="accent2"/>
                </a:solidFill>
                <a:latin typeface="Corbel" charset="0"/>
                <a:ea typeface="Corbel" charset="0"/>
                <a:cs typeface="Corbel" charset="0"/>
              </a:rPr>
              <a:t>„Darf ich mal mitschauen?“</a:t>
            </a:r>
          </a:p>
        </p:txBody>
      </p:sp>
    </p:spTree>
    <p:extLst>
      <p:ext uri="{BB962C8B-B14F-4D97-AF65-F5344CB8AC3E}">
        <p14:creationId xmlns:p14="http://schemas.microsoft.com/office/powerpoint/2010/main" val="12110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A768631-4E4B-443E-89E9-CF6DECDA746B}"/>
              </a:ext>
            </a:extLst>
          </p:cNvPr>
          <p:cNvSpPr>
            <a:spLocks noGrp="1"/>
          </p:cNvSpPr>
          <p:nvPr>
            <p:ph idx="1"/>
          </p:nvPr>
        </p:nvSpPr>
        <p:spPr>
          <a:xfrm>
            <a:off x="1134003" y="1638795"/>
            <a:ext cx="6642497" cy="4589205"/>
          </a:xfrm>
        </p:spPr>
        <p:txBody>
          <a:bodyPr>
            <a:normAutofit/>
          </a:bodyPr>
          <a:lstStyle/>
          <a:p>
            <a:pPr lvl="1">
              <a:buFont typeface="Wingdings" panose="05000000000000000000" pitchFamily="2" charset="2"/>
              <a:buChar char="Ø"/>
            </a:pPr>
            <a:r>
              <a:rPr lang="de-DE" sz="1800" b="1" dirty="0">
                <a:solidFill>
                  <a:schemeClr val="accent3"/>
                </a:solidFill>
              </a:rPr>
              <a:t>Vernachlässigungsformen </a:t>
            </a:r>
            <a:r>
              <a:rPr lang="de-DE" sz="1800" dirty="0">
                <a:solidFill>
                  <a:schemeClr val="accent2"/>
                </a:solidFill>
              </a:rPr>
              <a:t>in der Forschung weiterdenken, Zusammenhang mit technologie-gestütztem sexuellem Missbrauch</a:t>
            </a:r>
          </a:p>
          <a:p>
            <a:pPr lvl="1">
              <a:buFont typeface="Wingdings" panose="05000000000000000000" pitchFamily="2" charset="2"/>
              <a:buChar char="Ø"/>
            </a:pPr>
            <a:endParaRPr lang="de-DE" sz="1800" b="1" dirty="0">
              <a:solidFill>
                <a:schemeClr val="accent3"/>
              </a:solidFill>
            </a:endParaRPr>
          </a:p>
          <a:p>
            <a:pPr lvl="1">
              <a:buFont typeface="Wingdings" panose="05000000000000000000" pitchFamily="2" charset="2"/>
              <a:buChar char="Ø"/>
            </a:pPr>
            <a:r>
              <a:rPr lang="de-DE" sz="1800" b="1" dirty="0">
                <a:solidFill>
                  <a:schemeClr val="accent3"/>
                </a:solidFill>
              </a:rPr>
              <a:t>Sicherheit bzgl. sexuellen Annäherungen und Übergriffen im virtuellen Raum: </a:t>
            </a:r>
            <a:r>
              <a:rPr lang="de-DE" sz="1800" dirty="0">
                <a:solidFill>
                  <a:schemeClr val="accent2"/>
                </a:solidFill>
              </a:rPr>
              <a:t>Eltern sensibilisieren und schulen im Hinblick auf Risiken</a:t>
            </a:r>
          </a:p>
          <a:p>
            <a:pPr lvl="1">
              <a:buFont typeface="Wingdings" panose="05000000000000000000" pitchFamily="2" charset="2"/>
              <a:buChar char="Ø"/>
            </a:pPr>
            <a:endParaRPr lang="de-DE" sz="1800" dirty="0">
              <a:solidFill>
                <a:schemeClr val="accent2"/>
              </a:solidFill>
            </a:endParaRPr>
          </a:p>
          <a:p>
            <a:pPr lvl="1">
              <a:buFont typeface="Wingdings" panose="05000000000000000000" pitchFamily="2" charset="2"/>
              <a:buChar char="Ø"/>
            </a:pPr>
            <a:r>
              <a:rPr lang="de-DE" sz="1800" b="1" dirty="0">
                <a:solidFill>
                  <a:schemeClr val="accent3"/>
                </a:solidFill>
              </a:rPr>
              <a:t>Digitale Erziehung: </a:t>
            </a:r>
            <a:r>
              <a:rPr lang="de-DE" sz="1800" dirty="0">
                <a:solidFill>
                  <a:schemeClr val="accent2"/>
                </a:solidFill>
              </a:rPr>
              <a:t>Bildung und Kommunikation statt Kontrolle im Umgang mit Medienverhalten der Kinder und Jugendlichen</a:t>
            </a:r>
          </a:p>
          <a:p>
            <a:pPr lvl="1">
              <a:buFont typeface="Wingdings" panose="05000000000000000000" pitchFamily="2" charset="2"/>
              <a:buChar char="Ø"/>
            </a:pPr>
            <a:endParaRPr lang="de-DE" sz="1800" dirty="0">
              <a:solidFill>
                <a:schemeClr val="accent2"/>
              </a:solidFill>
            </a:endParaRPr>
          </a:p>
        </p:txBody>
      </p:sp>
      <p:sp>
        <p:nvSpPr>
          <p:cNvPr id="3" name="Fußzeilenplatzhalter 2">
            <a:extLst>
              <a:ext uri="{FF2B5EF4-FFF2-40B4-BE49-F238E27FC236}">
                <a16:creationId xmlns:a16="http://schemas.microsoft.com/office/drawing/2014/main" id="{4D72A1E3-41AC-4159-8C0F-10854300D02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75"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Doppeltes Risiko? Vernachlässigung und sexualisierte Gewalt in Kindheit und Jugend | Jelena Gerke &amp; Katrin Chauviré-Geib | Universitätsklinikum Ulm | 04.09.2024/Berlin</a:t>
            </a:r>
          </a:p>
        </p:txBody>
      </p:sp>
      <p:sp>
        <p:nvSpPr>
          <p:cNvPr id="6" name="Textplatzhalter 3">
            <a:extLst>
              <a:ext uri="{FF2B5EF4-FFF2-40B4-BE49-F238E27FC236}">
                <a16:creationId xmlns:a16="http://schemas.microsoft.com/office/drawing/2014/main" id="{ABEB202B-6283-440B-A59C-D18B81D6ADD4}"/>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450"/>
              </a:spcBef>
              <a:spcAft>
                <a:spcPts val="0"/>
              </a:spcAft>
              <a:buClrTx/>
              <a:buSzTx/>
              <a:buFontTx/>
              <a:buNone/>
              <a:tabLst/>
              <a:defRPr/>
            </a:pPr>
            <a:r>
              <a:rPr kumimoji="0" lang="de-DE" sz="24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Ausblick</a:t>
            </a:r>
          </a:p>
        </p:txBody>
      </p:sp>
    </p:spTree>
    <p:extLst>
      <p:ext uri="{BB962C8B-B14F-4D97-AF65-F5344CB8AC3E}">
        <p14:creationId xmlns:p14="http://schemas.microsoft.com/office/powerpoint/2010/main" val="987626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4628588-D1E6-4BDB-B6A8-5D094DF68BF5}"/>
              </a:ext>
            </a:extLst>
          </p:cNvPr>
          <p:cNvSpPr>
            <a:spLocks noGrp="1"/>
          </p:cNvSpPr>
          <p:nvPr>
            <p:ph type="body" sz="quarter" idx="13"/>
          </p:nvPr>
        </p:nvSpPr>
        <p:spPr/>
        <p:txBody>
          <a:bodyPr>
            <a:normAutofit/>
          </a:bodyPr>
          <a:lstStyle/>
          <a:p>
            <a:endParaRPr lang="de-DE"/>
          </a:p>
        </p:txBody>
      </p:sp>
      <p:sp>
        <p:nvSpPr>
          <p:cNvPr id="9" name="Inhaltsplatzhalter 9">
            <a:extLst>
              <a:ext uri="{FF2B5EF4-FFF2-40B4-BE49-F238E27FC236}">
                <a16:creationId xmlns:a16="http://schemas.microsoft.com/office/drawing/2014/main" id="{949E2389-B1C1-47FA-901D-13605E05BBE9}"/>
              </a:ext>
            </a:extLst>
          </p:cNvPr>
          <p:cNvSpPr txBox="1">
            <a:spLocks/>
          </p:cNvSpPr>
          <p:nvPr/>
        </p:nvSpPr>
        <p:spPr>
          <a:xfrm>
            <a:off x="1490260" y="4593319"/>
            <a:ext cx="6642000" cy="1792647"/>
          </a:xfrm>
          <a:prstGeom prst="rect">
            <a:avLst/>
          </a:prstGeom>
        </p:spPr>
        <p:txBody>
          <a:bodyPr vert="horz" lIns="0" tIns="40500" rIns="0" bIns="27000" rtlCol="0">
            <a:normAutofit/>
          </a:bodyPr>
          <a:lstStyle>
            <a:lvl1pPr marL="177796" indent="-177796" algn="l" defTabSz="914354" rtl="0" eaLnBrk="1" latinLnBrk="0" hangingPunct="1">
              <a:lnSpc>
                <a:spcPct val="100000"/>
              </a:lnSpc>
              <a:spcBef>
                <a:spcPts val="600"/>
              </a:spcBef>
              <a:buFont typeface="Arial" panose="020B0604020202020204" pitchFamily="34" charset="0"/>
              <a:buChar char="•"/>
              <a:defRPr lang="de-DE" sz="1600" b="0" kern="1200">
                <a:solidFill>
                  <a:schemeClr val="tx1"/>
                </a:solidFill>
                <a:latin typeface="Corbel" panose="020B0503020204020204" pitchFamily="34" charset="0"/>
                <a:ea typeface="+mn-ea"/>
                <a:cs typeface="+mn-cs"/>
              </a:defRPr>
            </a:lvl1pPr>
            <a:lvl2pPr marL="355591" indent="-177796" algn="l" defTabSz="914354" rtl="0" eaLnBrk="1" latinLnBrk="0" hangingPunct="1">
              <a:lnSpc>
                <a:spcPct val="100000"/>
              </a:lnSpc>
              <a:spcBef>
                <a:spcPts val="600"/>
              </a:spcBef>
              <a:buFont typeface="Arial" panose="020B0604020202020204" pitchFamily="34" charset="0"/>
              <a:buChar char="•"/>
              <a:defRPr lang="de-DE" sz="1600" kern="1200">
                <a:solidFill>
                  <a:schemeClr val="tx1"/>
                </a:solidFill>
                <a:latin typeface="Corbel" panose="020B0503020204020204" pitchFamily="34" charset="0"/>
                <a:ea typeface="+mn-ea"/>
                <a:cs typeface="+mn-cs"/>
              </a:defRPr>
            </a:lvl2pPr>
            <a:lvl3pPr marL="541325" indent="-185734" algn="l" defTabSz="914354" rtl="0" eaLnBrk="1" latinLnBrk="0" hangingPunct="1">
              <a:lnSpc>
                <a:spcPct val="100000"/>
              </a:lnSpc>
              <a:spcBef>
                <a:spcPts val="600"/>
              </a:spcBef>
              <a:buFont typeface="Arial" panose="020B0604020202020204" pitchFamily="34" charset="0"/>
              <a:buChar char="•"/>
              <a:defRPr lang="de-DE" sz="1600" kern="1200">
                <a:solidFill>
                  <a:schemeClr val="tx1"/>
                </a:solidFill>
                <a:latin typeface="Corbel" panose="020B0503020204020204" pitchFamily="34" charset="0"/>
                <a:ea typeface="+mn-ea"/>
                <a:cs typeface="+mn-cs"/>
              </a:defRPr>
            </a:lvl3pPr>
            <a:lvl4pPr marL="719121" indent="-177796" algn="l" defTabSz="914354" rtl="0" eaLnBrk="1" latinLnBrk="0" hangingPunct="1">
              <a:lnSpc>
                <a:spcPct val="100000"/>
              </a:lnSpc>
              <a:spcBef>
                <a:spcPts val="600"/>
              </a:spcBef>
              <a:buFont typeface="Arial" panose="020B0604020202020204" pitchFamily="34" charset="0"/>
              <a:buChar char="•"/>
              <a:defRPr lang="de-DE" sz="1600" kern="1200">
                <a:solidFill>
                  <a:schemeClr val="tx1"/>
                </a:solidFill>
                <a:latin typeface="Corbel" panose="020B0503020204020204" pitchFamily="34" charset="0"/>
                <a:ea typeface="+mn-ea"/>
                <a:cs typeface="+mn-cs"/>
              </a:defRPr>
            </a:lvl4pPr>
            <a:lvl5pPr marL="896916" indent="-177796" algn="l" defTabSz="914354" rtl="0" eaLnBrk="1" latinLnBrk="0" hangingPunct="1">
              <a:lnSpc>
                <a:spcPct val="100000"/>
              </a:lnSpc>
              <a:spcBef>
                <a:spcPts val="600"/>
              </a:spcBef>
              <a:buFont typeface="Arial" panose="020B0604020202020204" pitchFamily="34" charset="0"/>
              <a:buChar char="•"/>
              <a:defRPr lang="en-US" sz="1600" kern="1200">
                <a:solidFill>
                  <a:schemeClr val="tx1"/>
                </a:solidFill>
                <a:latin typeface="Corbel" panose="020B0503020204020204"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black"/>
                </a:solidFill>
                <a:effectLst/>
                <a:uLnTx/>
                <a:uFillTx/>
                <a:latin typeface="Corbel"/>
                <a:ea typeface="+mn-ea"/>
                <a:cs typeface="+mn-cs"/>
              </a:rPr>
              <a:t>Bei Fragen wenden Sie sich gerne an uns!</a:t>
            </a:r>
          </a:p>
          <a:p>
            <a:pPr marL="0" marR="0" lvl="0" indent="0" algn="r"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r"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379F96"/>
                </a:solidFill>
                <a:effectLst/>
                <a:uLnTx/>
                <a:uFillTx/>
                <a:latin typeface="Corbel"/>
                <a:ea typeface="+mn-ea"/>
                <a:cs typeface="+mn-cs"/>
              </a:rPr>
              <a:t>Jelena Gerke &amp; Katrin Chauviré-Geib</a:t>
            </a:r>
          </a:p>
          <a:p>
            <a:pPr marL="0" marR="0" lvl="0" indent="0" algn="r"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black"/>
                </a:solidFill>
                <a:effectLst/>
                <a:uLnTx/>
                <a:uFillTx/>
                <a:latin typeface="Corbel"/>
                <a:ea typeface="+mn-ea"/>
                <a:cs typeface="+mn-cs"/>
              </a:rPr>
              <a:t>begleitforschung.hilfe-telefon@uniklinik-ulm.de</a:t>
            </a:r>
          </a:p>
        </p:txBody>
      </p:sp>
      <p:sp>
        <p:nvSpPr>
          <p:cNvPr id="10" name="Titel 8">
            <a:extLst>
              <a:ext uri="{FF2B5EF4-FFF2-40B4-BE49-F238E27FC236}">
                <a16:creationId xmlns:a16="http://schemas.microsoft.com/office/drawing/2014/main" id="{5F56AB17-B634-41F4-8CF6-047F23DC15C3}"/>
              </a:ext>
            </a:extLst>
          </p:cNvPr>
          <p:cNvSpPr>
            <a:spLocks noGrp="1"/>
          </p:cNvSpPr>
          <p:nvPr>
            <p:ph type="title"/>
          </p:nvPr>
        </p:nvSpPr>
        <p:spPr>
          <a:xfrm>
            <a:off x="1134497" y="2343634"/>
            <a:ext cx="6642000" cy="594122"/>
          </a:xfrm>
        </p:spPr>
        <p:txBody>
          <a:bodyPr/>
          <a:lstStyle/>
          <a:p>
            <a:pPr algn="ctr"/>
            <a:r>
              <a:rPr lang="de-DE" sz="2400" dirty="0">
                <a:solidFill>
                  <a:schemeClr val="accent6"/>
                </a:solidFill>
              </a:rPr>
              <a:t>Vielen Dank für Ihre Aufmerksamkeit!</a:t>
            </a:r>
            <a:endParaRPr lang="de-DE" sz="1800" dirty="0">
              <a:solidFill>
                <a:schemeClr val="accent6"/>
              </a:solidFill>
            </a:endParaRPr>
          </a:p>
        </p:txBody>
      </p:sp>
      <p:sp>
        <p:nvSpPr>
          <p:cNvPr id="2" name="Fußzeilenplatzhalter 2">
            <a:extLst>
              <a:ext uri="{FF2B5EF4-FFF2-40B4-BE49-F238E27FC236}">
                <a16:creationId xmlns:a16="http://schemas.microsoft.com/office/drawing/2014/main" id="{6C4BAAE7-AF89-7263-7A8E-413F191CAC6C}"/>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75" b="0" i="0" u="none" strike="noStrike" kern="1200" cap="none" spc="0" normalizeH="0" baseline="0" noProof="0">
                <a:ln>
                  <a:noFill/>
                </a:ln>
                <a:solidFill>
                  <a:srgbClr val="445055"/>
                </a:solidFill>
                <a:effectLst/>
                <a:uLnTx/>
                <a:uFillTx/>
                <a:latin typeface="Corbel" panose="020B0503020204020204" pitchFamily="34" charset="0"/>
                <a:ea typeface="+mn-ea"/>
                <a:cs typeface="+mn-cs"/>
              </a:rPr>
              <a:t>Doppeltes Risiko? Vernachlässigung und sexualisierte Gewalt in Kindheit und Jugend | Jelena Gerke &amp; Katrin Chauviré-Geib | Universitätsklinikum Ulm | 04.09.2024/Berlin</a:t>
            </a:r>
            <a:endParaRPr kumimoji="0" lang="de-DE" sz="675" b="0" i="0" u="none" strike="noStrike" kern="1200" cap="none" spc="0" normalizeH="0" baseline="0" noProof="0" dirty="0">
              <a:ln>
                <a:noFill/>
              </a:ln>
              <a:solidFill>
                <a:srgbClr val="445055"/>
              </a:solidFill>
              <a:effectLst/>
              <a:uLnTx/>
              <a:uFillTx/>
              <a:latin typeface="Corbel" panose="020B0503020204020204" pitchFamily="34" charset="0"/>
              <a:ea typeface="+mn-ea"/>
              <a:cs typeface="+mn-cs"/>
            </a:endParaRPr>
          </a:p>
        </p:txBody>
      </p:sp>
      <p:sp>
        <p:nvSpPr>
          <p:cNvPr id="7" name="Textplatzhalter 3">
            <a:extLst>
              <a:ext uri="{FF2B5EF4-FFF2-40B4-BE49-F238E27FC236}">
                <a16:creationId xmlns:a16="http://schemas.microsoft.com/office/drawing/2014/main" id="{F30DCBB5-A5A4-46A3-B505-2155DDA7C897}"/>
              </a:ext>
            </a:extLst>
          </p:cNvPr>
          <p:cNvSpPr txBox="1">
            <a:spLocks/>
          </p:cNvSpPr>
          <p:nvPr/>
        </p:nvSpPr>
        <p:spPr>
          <a:xfrm>
            <a:off x="1134000" y="2653762"/>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766" rtl="0" eaLnBrk="1" fontAlgn="auto" latinLnBrk="0" hangingPunct="1">
              <a:lnSpc>
                <a:spcPct val="100000"/>
              </a:lnSpc>
              <a:spcBef>
                <a:spcPts val="450"/>
              </a:spcBef>
              <a:spcAft>
                <a:spcPts val="0"/>
              </a:spcAft>
              <a:buClrTx/>
              <a:buSzTx/>
              <a:buFontTx/>
              <a:buNone/>
              <a:tabLst/>
              <a:defRPr/>
            </a:pPr>
            <a:r>
              <a:rPr kumimoji="0" lang="de-DE" sz="3600" b="0" i="0" u="none" strike="noStrike" kern="1200" cap="none" spc="0" normalizeH="0" baseline="0" noProof="0" dirty="0">
                <a:ln>
                  <a:noFill/>
                </a:ln>
                <a:solidFill>
                  <a:srgbClr val="445055"/>
                </a:solidFill>
                <a:effectLst/>
                <a:uLnTx/>
                <a:uFillTx/>
                <a:latin typeface="Corbel" panose="020B0503020204020204" pitchFamily="34" charset="0"/>
                <a:ea typeface="+mn-ea"/>
                <a:cs typeface="+mn-cs"/>
              </a:rPr>
              <a:t>Vielen Dank für die Aufmerksamkeit!</a:t>
            </a:r>
          </a:p>
        </p:txBody>
      </p:sp>
    </p:spTree>
    <p:extLst>
      <p:ext uri="{BB962C8B-B14F-4D97-AF65-F5344CB8AC3E}">
        <p14:creationId xmlns:p14="http://schemas.microsoft.com/office/powerpoint/2010/main" val="3269619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56B3C1-3D72-41A0-8A64-9CE458AB31EF}"/>
              </a:ext>
            </a:extLst>
          </p:cNvPr>
          <p:cNvSpPr>
            <a:spLocks noGrp="1"/>
          </p:cNvSpPr>
          <p:nvPr>
            <p:ph idx="1"/>
          </p:nvPr>
        </p:nvSpPr>
        <p:spPr>
          <a:xfrm>
            <a:off x="350999" y="1427390"/>
            <a:ext cx="8326276" cy="3681976"/>
          </a:xfrm>
        </p:spPr>
        <p:txBody>
          <a:bodyPr>
            <a:noAutofit/>
          </a:bodyPr>
          <a:lstStyle/>
          <a:p>
            <a:pPr marL="272648" indent="-272648">
              <a:lnSpc>
                <a:spcPct val="107000"/>
              </a:lnSpc>
              <a:spcBef>
                <a:spcPts val="0"/>
              </a:spcBef>
              <a:buNone/>
            </a:pPr>
            <a:r>
              <a:rPr lang="de-DE" sz="788" kern="100" dirty="0" err="1">
                <a:latin typeface="Aptos" panose="020B0004020202020204" pitchFamily="34" charset="0"/>
                <a:ea typeface="Aptos" panose="020B0004020202020204" pitchFamily="34" charset="0"/>
                <a:cs typeface="Times New Roman" panose="02020603050405020304" pitchFamily="18" charset="0"/>
              </a:rPr>
              <a:t>Afifi</a:t>
            </a:r>
            <a:r>
              <a:rPr lang="de-DE" sz="788" kern="100" dirty="0">
                <a:latin typeface="Aptos" panose="020B0004020202020204" pitchFamily="34" charset="0"/>
                <a:ea typeface="Aptos" panose="020B0004020202020204" pitchFamily="34" charset="0"/>
                <a:cs typeface="Times New Roman" panose="02020603050405020304" pitchFamily="18" charset="0"/>
              </a:rPr>
              <a:t>, T.O., Mather, A., </a:t>
            </a:r>
            <a:r>
              <a:rPr lang="de-DE" sz="788" kern="100" dirty="0" err="1">
                <a:latin typeface="Aptos" panose="020B0004020202020204" pitchFamily="34" charset="0"/>
                <a:ea typeface="Aptos" panose="020B0004020202020204" pitchFamily="34" charset="0"/>
                <a:cs typeface="Times New Roman" panose="02020603050405020304" pitchFamily="18" charset="0"/>
              </a:rPr>
              <a:t>Boman</a:t>
            </a:r>
            <a:r>
              <a:rPr lang="de-DE" sz="788" kern="100" dirty="0">
                <a:latin typeface="Aptos" panose="020B0004020202020204" pitchFamily="34" charset="0"/>
                <a:ea typeface="Aptos" panose="020B0004020202020204" pitchFamily="34" charset="0"/>
                <a:cs typeface="Times New Roman" panose="02020603050405020304" pitchFamily="18" charset="0"/>
              </a:rPr>
              <a:t>, J., </a:t>
            </a:r>
            <a:r>
              <a:rPr lang="de-DE" sz="788" kern="100" dirty="0" err="1">
                <a:latin typeface="Aptos" panose="020B0004020202020204" pitchFamily="34" charset="0"/>
                <a:ea typeface="Aptos" panose="020B0004020202020204" pitchFamily="34" charset="0"/>
                <a:cs typeface="Times New Roman" panose="02020603050405020304" pitchFamily="18" charset="0"/>
              </a:rPr>
              <a:t>Fleisher</a:t>
            </a:r>
            <a:r>
              <a:rPr lang="de-DE" sz="788" kern="100" dirty="0">
                <a:latin typeface="Aptos" panose="020B0004020202020204" pitchFamily="34" charset="0"/>
                <a:ea typeface="Aptos" panose="020B0004020202020204" pitchFamily="34" charset="0"/>
                <a:cs typeface="Times New Roman" panose="02020603050405020304" pitchFamily="18" charset="0"/>
              </a:rPr>
              <a:t>, W., Enns, M. W., MacMillan, H. &amp; </a:t>
            </a:r>
            <a:r>
              <a:rPr lang="de-DE" sz="788" kern="100" dirty="0" err="1">
                <a:latin typeface="Aptos" panose="020B0004020202020204" pitchFamily="34" charset="0"/>
                <a:ea typeface="Aptos" panose="020B0004020202020204" pitchFamily="34" charset="0"/>
                <a:cs typeface="Times New Roman" panose="02020603050405020304" pitchFamily="18" charset="0"/>
              </a:rPr>
              <a:t>Sareen</a:t>
            </a:r>
            <a:r>
              <a:rPr lang="de-DE" sz="788" kern="100" dirty="0">
                <a:latin typeface="Aptos" panose="020B0004020202020204" pitchFamily="34" charset="0"/>
                <a:ea typeface="Aptos" panose="020B0004020202020204" pitchFamily="34" charset="0"/>
                <a:cs typeface="Times New Roman" panose="02020603050405020304" pitchFamily="18" charset="0"/>
              </a:rPr>
              <a:t>, J. (2011). </a:t>
            </a:r>
            <a:r>
              <a:rPr lang="de-DE" sz="788" kern="100" dirty="0" err="1">
                <a:latin typeface="Aptos" panose="020B0004020202020204" pitchFamily="34" charset="0"/>
                <a:ea typeface="Aptos" panose="020B0004020202020204" pitchFamily="34" charset="0"/>
                <a:cs typeface="Times New Roman" panose="02020603050405020304" pitchFamily="18" charset="0"/>
              </a:rPr>
              <a:t>Childhood</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adversity</a:t>
            </a:r>
            <a:r>
              <a:rPr lang="de-DE" sz="788" kern="100" dirty="0">
                <a:latin typeface="Aptos" panose="020B0004020202020204" pitchFamily="34" charset="0"/>
                <a:ea typeface="Aptos" panose="020B0004020202020204" pitchFamily="34" charset="0"/>
                <a:cs typeface="Times New Roman" panose="02020603050405020304" pitchFamily="18" charset="0"/>
              </a:rPr>
              <a:t> and </a:t>
            </a:r>
            <a:r>
              <a:rPr lang="de-DE" sz="788" kern="100" dirty="0" err="1">
                <a:latin typeface="Aptos" panose="020B0004020202020204" pitchFamily="34" charset="0"/>
                <a:ea typeface="Aptos" panose="020B0004020202020204" pitchFamily="34" charset="0"/>
                <a:cs typeface="Times New Roman" panose="02020603050405020304" pitchFamily="18" charset="0"/>
              </a:rPr>
              <a:t>personality</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disorders</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Results</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from</a:t>
            </a:r>
            <a:r>
              <a:rPr lang="de-DE" sz="788" kern="100" dirty="0">
                <a:latin typeface="Aptos" panose="020B0004020202020204" pitchFamily="34" charset="0"/>
                <a:ea typeface="Aptos" panose="020B0004020202020204" pitchFamily="34" charset="0"/>
                <a:cs typeface="Times New Roman" panose="02020603050405020304" pitchFamily="18" charset="0"/>
              </a:rPr>
              <a:t> a </a:t>
            </a:r>
            <a:r>
              <a:rPr lang="de-DE" sz="788" kern="100" dirty="0" err="1">
                <a:latin typeface="Aptos" panose="020B0004020202020204" pitchFamily="34" charset="0"/>
                <a:ea typeface="Aptos" panose="020B0004020202020204" pitchFamily="34" charset="0"/>
                <a:cs typeface="Times New Roman" panose="02020603050405020304" pitchFamily="18" charset="0"/>
              </a:rPr>
              <a:t>nationally</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representative</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population-based</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study</a:t>
            </a:r>
            <a:r>
              <a:rPr lang="de-DE" sz="788" kern="100" dirty="0">
                <a:latin typeface="Aptos" panose="020B0004020202020204" pitchFamily="34" charset="0"/>
                <a:ea typeface="Aptos" panose="020B0004020202020204" pitchFamily="34" charset="0"/>
                <a:cs typeface="Times New Roman" panose="02020603050405020304" pitchFamily="18" charset="0"/>
              </a:rPr>
              <a:t>. Journal </a:t>
            </a:r>
            <a:r>
              <a:rPr lang="de-DE" sz="788" kern="100" dirty="0" err="1">
                <a:latin typeface="Aptos" panose="020B0004020202020204" pitchFamily="34" charset="0"/>
                <a:ea typeface="Aptos" panose="020B0004020202020204" pitchFamily="34" charset="0"/>
                <a:cs typeface="Times New Roman" panose="02020603050405020304" pitchFamily="18" charset="0"/>
              </a:rPr>
              <a:t>of</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Psychiatric</a:t>
            </a:r>
            <a:r>
              <a:rPr lang="de-DE" sz="788" kern="100" dirty="0">
                <a:latin typeface="Aptos" panose="020B0004020202020204" pitchFamily="34" charset="0"/>
                <a:ea typeface="Aptos" panose="020B0004020202020204" pitchFamily="34" charset="0"/>
                <a:cs typeface="Times New Roman" panose="02020603050405020304" pitchFamily="18" charset="0"/>
              </a:rPr>
              <a:t> Research, 45(6), 814-822. DOI: 10.1016/j.jpsychires.2010.11.008.</a:t>
            </a:r>
            <a:endParaRPr lang="de-DE" sz="788" dirty="0"/>
          </a:p>
          <a:p>
            <a:pPr marL="272648" indent="-272648">
              <a:lnSpc>
                <a:spcPct val="107000"/>
              </a:lnSpc>
              <a:spcBef>
                <a:spcPts val="0"/>
              </a:spcBef>
              <a:buNone/>
            </a:pPr>
            <a:r>
              <a:rPr lang="de-DE" sz="788" dirty="0" err="1"/>
              <a:t>Alaggia</a:t>
            </a:r>
            <a:r>
              <a:rPr lang="de-DE" sz="788" dirty="0"/>
              <a:t>, R., Collin-</a:t>
            </a:r>
            <a:r>
              <a:rPr lang="de-DE" sz="788" dirty="0" err="1"/>
              <a:t>Vézina</a:t>
            </a:r>
            <a:r>
              <a:rPr lang="de-DE" sz="788" dirty="0"/>
              <a:t>, D., &amp; </a:t>
            </a:r>
            <a:r>
              <a:rPr lang="de-DE" sz="788" dirty="0" err="1"/>
              <a:t>Lateef</a:t>
            </a:r>
            <a:r>
              <a:rPr lang="de-DE" sz="788" dirty="0"/>
              <a:t>, R. (2019). </a:t>
            </a:r>
            <a:r>
              <a:rPr lang="de-DE" sz="788" dirty="0" err="1"/>
              <a:t>Facilitators</a:t>
            </a:r>
            <a:r>
              <a:rPr lang="de-DE" sz="788" dirty="0"/>
              <a:t> and </a:t>
            </a:r>
            <a:r>
              <a:rPr lang="de-DE" sz="788" dirty="0" err="1"/>
              <a:t>Barriers</a:t>
            </a:r>
            <a:r>
              <a:rPr lang="de-DE" sz="788" dirty="0"/>
              <a:t> </a:t>
            </a:r>
            <a:r>
              <a:rPr lang="de-DE" sz="788" dirty="0" err="1"/>
              <a:t>to</a:t>
            </a:r>
            <a:r>
              <a:rPr lang="de-DE" sz="788" dirty="0"/>
              <a:t> Child Sexual </a:t>
            </a:r>
            <a:r>
              <a:rPr lang="de-DE" sz="788" dirty="0" err="1"/>
              <a:t>Abuse</a:t>
            </a:r>
            <a:r>
              <a:rPr lang="de-DE" sz="788" dirty="0"/>
              <a:t> (CSA) Disclosures: A Research Update (2000–2016). </a:t>
            </a:r>
            <a:r>
              <a:rPr lang="de-DE" sz="788" i="1" dirty="0"/>
              <a:t>Trauma, </a:t>
            </a:r>
            <a:r>
              <a:rPr lang="de-DE" sz="788" i="1" dirty="0" err="1"/>
              <a:t>Violence</a:t>
            </a:r>
            <a:r>
              <a:rPr lang="de-DE" sz="788" i="1" dirty="0"/>
              <a:t>, &amp; </a:t>
            </a:r>
            <a:r>
              <a:rPr lang="de-DE" sz="788" i="1" dirty="0" err="1"/>
              <a:t>Abuse</a:t>
            </a:r>
            <a:r>
              <a:rPr lang="de-DE" sz="788" dirty="0"/>
              <a:t>, </a:t>
            </a:r>
            <a:r>
              <a:rPr lang="de-DE" sz="788" i="1" dirty="0"/>
              <a:t>20</a:t>
            </a:r>
            <a:r>
              <a:rPr lang="de-DE" sz="788" dirty="0"/>
              <a:t>(2), 260-283. </a:t>
            </a:r>
            <a:r>
              <a:rPr lang="de-DE" sz="788" dirty="0">
                <a:hlinkClick r:id="rId3"/>
              </a:rPr>
              <a:t>https://doi.org/10.1177/1524838017697312</a:t>
            </a:r>
            <a:endParaRPr lang="de-DE" sz="788" dirty="0"/>
          </a:p>
          <a:p>
            <a:pPr marL="272648" indent="-272648">
              <a:lnSpc>
                <a:spcPct val="107000"/>
              </a:lnSpc>
              <a:spcBef>
                <a:spcPts val="0"/>
              </a:spcBef>
              <a:buNone/>
            </a:pPr>
            <a:r>
              <a:rPr lang="de-DE" sz="788" kern="100" dirty="0" err="1">
                <a:latin typeface="Aptos" panose="020B0004020202020204" pitchFamily="34" charset="0"/>
                <a:ea typeface="Aptos" panose="020B0004020202020204" pitchFamily="34" charset="0"/>
                <a:cs typeface="Times New Roman" panose="02020603050405020304" pitchFamily="18" charset="0"/>
              </a:rPr>
              <a:t>Aloba</a:t>
            </a:r>
            <a:r>
              <a:rPr lang="de-DE" sz="788" kern="100" dirty="0">
                <a:latin typeface="Aptos" panose="020B0004020202020204" pitchFamily="34" charset="0"/>
                <a:ea typeface="Aptos" panose="020B0004020202020204" pitchFamily="34" charset="0"/>
                <a:cs typeface="Times New Roman" panose="02020603050405020304" pitchFamily="18" charset="0"/>
              </a:rPr>
              <a:t>, O., </a:t>
            </a:r>
            <a:r>
              <a:rPr lang="de-DE" sz="788" kern="100" dirty="0" err="1">
                <a:latin typeface="Aptos" panose="020B0004020202020204" pitchFamily="34" charset="0"/>
                <a:ea typeface="Aptos" panose="020B0004020202020204" pitchFamily="34" charset="0"/>
                <a:cs typeface="Times New Roman" panose="02020603050405020304" pitchFamily="18" charset="0"/>
              </a:rPr>
              <a:t>Opakunele</a:t>
            </a:r>
            <a:r>
              <a:rPr lang="de-DE" sz="788" kern="100" dirty="0">
                <a:latin typeface="Aptos" panose="020B0004020202020204" pitchFamily="34" charset="0"/>
                <a:ea typeface="Aptos" panose="020B0004020202020204" pitchFamily="34" charset="0"/>
                <a:cs typeface="Times New Roman" panose="02020603050405020304" pitchFamily="18" charset="0"/>
              </a:rPr>
              <a:t>, T. &amp; </a:t>
            </a:r>
            <a:r>
              <a:rPr lang="de-DE" sz="788" kern="100" dirty="0" err="1">
                <a:latin typeface="Aptos" panose="020B0004020202020204" pitchFamily="34" charset="0"/>
                <a:ea typeface="Aptos" panose="020B0004020202020204" pitchFamily="34" charset="0"/>
                <a:cs typeface="Times New Roman" panose="02020603050405020304" pitchFamily="18" charset="0"/>
              </a:rPr>
              <a:t>Ogunrinu</a:t>
            </a:r>
            <a:r>
              <a:rPr lang="de-DE" sz="788" kern="100" dirty="0">
                <a:latin typeface="Aptos" panose="020B0004020202020204" pitchFamily="34" charset="0"/>
                <a:ea typeface="Aptos" panose="020B0004020202020204" pitchFamily="34" charset="0"/>
                <a:cs typeface="Times New Roman" panose="02020603050405020304" pitchFamily="18" charset="0"/>
              </a:rPr>
              <a:t>, O. (2020). </a:t>
            </a:r>
            <a:r>
              <a:rPr lang="de-DE" sz="788" kern="100" dirty="0" err="1">
                <a:latin typeface="Aptos" panose="020B0004020202020204" pitchFamily="34" charset="0"/>
                <a:ea typeface="Aptos" panose="020B0004020202020204" pitchFamily="34" charset="0"/>
                <a:cs typeface="Times New Roman" panose="02020603050405020304" pitchFamily="18" charset="0"/>
              </a:rPr>
              <a:t>Childhood</a:t>
            </a:r>
            <a:r>
              <a:rPr lang="de-DE" sz="788" kern="100" dirty="0">
                <a:latin typeface="Aptos" panose="020B0004020202020204" pitchFamily="34" charset="0"/>
                <a:ea typeface="Aptos" panose="020B0004020202020204" pitchFamily="34" charset="0"/>
                <a:cs typeface="Times New Roman" panose="02020603050405020304" pitchFamily="18" charset="0"/>
              </a:rPr>
              <a:t> Trauma </a:t>
            </a:r>
            <a:r>
              <a:rPr lang="de-DE" sz="788" kern="100" dirty="0" err="1">
                <a:latin typeface="Aptos" panose="020B0004020202020204" pitchFamily="34" charset="0"/>
                <a:ea typeface="Aptos" panose="020B0004020202020204" pitchFamily="34" charset="0"/>
                <a:cs typeface="Times New Roman" panose="02020603050405020304" pitchFamily="18" charset="0"/>
              </a:rPr>
              <a:t>Questionnaire</a:t>
            </a:r>
            <a:r>
              <a:rPr lang="de-DE" sz="788" kern="100" dirty="0">
                <a:latin typeface="Aptos" panose="020B0004020202020204" pitchFamily="34" charset="0"/>
                <a:ea typeface="Aptos" panose="020B0004020202020204" pitchFamily="34" charset="0"/>
                <a:cs typeface="Times New Roman" panose="02020603050405020304" pitchFamily="18" charset="0"/>
              </a:rPr>
              <a:t>-Short Form (CTQ-SF): </a:t>
            </a:r>
            <a:r>
              <a:rPr lang="de-DE" sz="788" kern="100" dirty="0" err="1">
                <a:latin typeface="Aptos" panose="020B0004020202020204" pitchFamily="34" charset="0"/>
                <a:ea typeface="Aptos" panose="020B0004020202020204" pitchFamily="34" charset="0"/>
                <a:cs typeface="Times New Roman" panose="02020603050405020304" pitchFamily="18" charset="0"/>
              </a:rPr>
              <a:t>Dimensionality</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validity</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reliability</a:t>
            </a:r>
            <a:r>
              <a:rPr lang="de-DE" sz="788" kern="100" dirty="0">
                <a:latin typeface="Aptos" panose="020B0004020202020204" pitchFamily="34" charset="0"/>
                <a:ea typeface="Aptos" panose="020B0004020202020204" pitchFamily="34" charset="0"/>
                <a:cs typeface="Times New Roman" panose="02020603050405020304" pitchFamily="18" charset="0"/>
              </a:rPr>
              <a:t> and </a:t>
            </a:r>
            <a:r>
              <a:rPr lang="de-DE" sz="788" kern="100" dirty="0" err="1">
                <a:latin typeface="Aptos" panose="020B0004020202020204" pitchFamily="34" charset="0"/>
                <a:ea typeface="Aptos" panose="020B0004020202020204" pitchFamily="34" charset="0"/>
                <a:cs typeface="Times New Roman" panose="02020603050405020304" pitchFamily="18" charset="0"/>
              </a:rPr>
              <a:t>gender</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invariance</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among</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Nigerian</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adolescents</a:t>
            </a:r>
            <a:r>
              <a:rPr lang="de-DE" sz="788" kern="100" dirty="0">
                <a:latin typeface="Aptos" panose="020B0004020202020204" pitchFamily="34" charset="0"/>
                <a:ea typeface="Aptos" panose="020B0004020202020204" pitchFamily="34" charset="0"/>
                <a:cs typeface="Times New Roman" panose="02020603050405020304" pitchFamily="18" charset="0"/>
              </a:rPr>
              <a:t>. Child </a:t>
            </a:r>
            <a:r>
              <a:rPr lang="de-DE" sz="788" kern="100" dirty="0" err="1">
                <a:latin typeface="Aptos" panose="020B0004020202020204" pitchFamily="34" charset="0"/>
                <a:ea typeface="Aptos" panose="020B0004020202020204" pitchFamily="34" charset="0"/>
                <a:cs typeface="Times New Roman" panose="02020603050405020304" pitchFamily="18" charset="0"/>
              </a:rPr>
              <a:t>Abuse</a:t>
            </a:r>
            <a:r>
              <a:rPr lang="de-DE" sz="788" kern="100" dirty="0">
                <a:latin typeface="Aptos" panose="020B0004020202020204" pitchFamily="34" charset="0"/>
                <a:ea typeface="Aptos" panose="020B0004020202020204" pitchFamily="34" charset="0"/>
                <a:cs typeface="Times New Roman" panose="02020603050405020304" pitchFamily="18" charset="0"/>
              </a:rPr>
              <a:t> &amp; Neglect, 101. DOI: 101. 10.1016/j.chiabu.2020.104357.</a:t>
            </a:r>
            <a:endParaRPr lang="de-DE" sz="788" dirty="0"/>
          </a:p>
          <a:p>
            <a:pPr marL="272648" indent="-272648">
              <a:lnSpc>
                <a:spcPct val="107000"/>
              </a:lnSpc>
              <a:spcBef>
                <a:spcPts val="0"/>
              </a:spcBef>
              <a:buNone/>
            </a:pPr>
            <a:r>
              <a:rPr lang="en-US" sz="788" dirty="0">
                <a:cs typeface="Calibri" panose="020F0502020204030204" pitchFamily="34" charset="0"/>
              </a:rPr>
              <a:t>Barth, J., </a:t>
            </a:r>
            <a:r>
              <a:rPr lang="en-US" sz="788" dirty="0" err="1">
                <a:cs typeface="Calibri" panose="020F0502020204030204" pitchFamily="34" charset="0"/>
              </a:rPr>
              <a:t>Bermetz</a:t>
            </a:r>
            <a:r>
              <a:rPr lang="en-US" sz="788" dirty="0">
                <a:cs typeface="Calibri" panose="020F0502020204030204" pitchFamily="34" charset="0"/>
              </a:rPr>
              <a:t>, L., Heim, E., </a:t>
            </a:r>
            <a:r>
              <a:rPr lang="en-US" sz="788" dirty="0" err="1">
                <a:cs typeface="Calibri" panose="020F0502020204030204" pitchFamily="34" charset="0"/>
              </a:rPr>
              <a:t>Trelle</a:t>
            </a:r>
            <a:r>
              <a:rPr lang="en-US" sz="788" dirty="0">
                <a:cs typeface="Calibri" panose="020F0502020204030204" pitchFamily="34" charset="0"/>
              </a:rPr>
              <a:t>, S., &amp; Tonia, T. (2013). The current prevalence of child sexual abuse worldwide: A systematic review and meta-analysis. International Journal of Public Health, 58(3), 469–483. </a:t>
            </a:r>
            <a:r>
              <a:rPr lang="en-US" sz="788" dirty="0">
                <a:solidFill>
                  <a:schemeClr val="accent1"/>
                </a:solidFill>
                <a:cs typeface="Calibri" panose="020F0502020204030204" pitchFamily="34" charset="0"/>
                <a:hlinkClick r:id="rId4">
                  <a:extLst>
                    <a:ext uri="{A12FA001-AC4F-418D-AE19-62706E023703}">
                      <ahyp:hlinkClr xmlns:ahyp="http://schemas.microsoft.com/office/drawing/2018/hyperlinkcolor" val="tx"/>
                    </a:ext>
                  </a:extLst>
                </a:hlinkClick>
              </a:rPr>
              <a:t>https://doi.org/10.1007/s00038-012-0426-1</a:t>
            </a:r>
            <a:endParaRPr lang="en-US" sz="788" dirty="0">
              <a:solidFill>
                <a:schemeClr val="accent1"/>
              </a:solidFill>
              <a:cs typeface="Calibri" panose="020F0502020204030204" pitchFamily="34" charset="0"/>
            </a:endParaRPr>
          </a:p>
          <a:p>
            <a:pPr marL="272648" indent="-272648">
              <a:lnSpc>
                <a:spcPct val="107000"/>
              </a:lnSpc>
              <a:spcBef>
                <a:spcPts val="0"/>
              </a:spcBef>
              <a:buNone/>
            </a:pPr>
            <a:r>
              <a:rPr lang="en-GB" sz="788" dirty="0"/>
              <a:t>Canadian Centre for Child Protection (Ed.). (2017). </a:t>
            </a:r>
            <a:r>
              <a:rPr lang="en-GB" sz="788" i="1" dirty="0"/>
              <a:t>Survivors' Survey: Executive Summary 2017. </a:t>
            </a:r>
            <a:r>
              <a:rPr lang="en-GB" sz="788" dirty="0">
                <a:hlinkClick r:id="rId5"/>
              </a:rPr>
              <a:t>https://protectchildren.ca/pdfs/C3P_SurvivorsSurveyExecutiveSummary2017_en.pdf</a:t>
            </a:r>
            <a:endParaRPr lang="en-GB" sz="788" dirty="0"/>
          </a:p>
          <a:p>
            <a:pPr marL="272648" indent="-272648">
              <a:lnSpc>
                <a:spcPct val="107000"/>
              </a:lnSpc>
              <a:spcBef>
                <a:spcPts val="0"/>
              </a:spcBef>
              <a:buNone/>
            </a:pPr>
            <a:r>
              <a:rPr lang="de-DE" sz="788" kern="100" dirty="0" err="1">
                <a:latin typeface="Aptos" panose="020B0004020202020204" pitchFamily="34" charset="0"/>
                <a:ea typeface="Aptos" panose="020B0004020202020204" pitchFamily="34" charset="0"/>
                <a:cs typeface="Times New Roman" panose="02020603050405020304" pitchFamily="18" charset="0"/>
              </a:rPr>
              <a:t>Charak</a:t>
            </a:r>
            <a:r>
              <a:rPr lang="de-DE" sz="788" kern="100" dirty="0">
                <a:latin typeface="Aptos" panose="020B0004020202020204" pitchFamily="34" charset="0"/>
                <a:ea typeface="Aptos" panose="020B0004020202020204" pitchFamily="34" charset="0"/>
                <a:cs typeface="Times New Roman" panose="02020603050405020304" pitchFamily="18" charset="0"/>
              </a:rPr>
              <a:t>, R., de Jong, J. T. V. M., </a:t>
            </a:r>
            <a:r>
              <a:rPr lang="de-DE" sz="788" kern="100" dirty="0" err="1">
                <a:latin typeface="Aptos" panose="020B0004020202020204" pitchFamily="34" charset="0"/>
                <a:ea typeface="Aptos" panose="020B0004020202020204" pitchFamily="34" charset="0"/>
                <a:cs typeface="Times New Roman" panose="02020603050405020304" pitchFamily="18" charset="0"/>
              </a:rPr>
              <a:t>Berckmoes</a:t>
            </a:r>
            <a:r>
              <a:rPr lang="de-DE" sz="788" kern="100" dirty="0">
                <a:latin typeface="Aptos" panose="020B0004020202020204" pitchFamily="34" charset="0"/>
                <a:ea typeface="Aptos" panose="020B0004020202020204" pitchFamily="34" charset="0"/>
                <a:cs typeface="Times New Roman" panose="02020603050405020304" pitchFamily="18" charset="0"/>
              </a:rPr>
              <a:t>, L. H., </a:t>
            </a:r>
            <a:r>
              <a:rPr lang="de-DE" sz="788" kern="100" dirty="0" err="1">
                <a:latin typeface="Aptos" panose="020B0004020202020204" pitchFamily="34" charset="0"/>
                <a:ea typeface="Aptos" panose="020B0004020202020204" pitchFamily="34" charset="0"/>
                <a:cs typeface="Times New Roman" panose="02020603050405020304" pitchFamily="18" charset="0"/>
              </a:rPr>
              <a:t>Ndayisaba</a:t>
            </a:r>
            <a:r>
              <a:rPr lang="de-DE" sz="788" kern="100" dirty="0">
                <a:latin typeface="Aptos" panose="020B0004020202020204" pitchFamily="34" charset="0"/>
                <a:ea typeface="Aptos" panose="020B0004020202020204" pitchFamily="34" charset="0"/>
                <a:cs typeface="Times New Roman" panose="02020603050405020304" pitchFamily="18" charset="0"/>
              </a:rPr>
              <a:t>, H. &amp; Reis, R. (2017). </a:t>
            </a:r>
            <a:r>
              <a:rPr lang="de-DE" sz="788" kern="100" dirty="0" err="1">
                <a:latin typeface="Aptos" panose="020B0004020202020204" pitchFamily="34" charset="0"/>
                <a:ea typeface="Aptos" panose="020B0004020202020204" pitchFamily="34" charset="0"/>
                <a:cs typeface="Times New Roman" panose="02020603050405020304" pitchFamily="18" charset="0"/>
              </a:rPr>
              <a:t>Assessing</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the</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factor</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structure</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of</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the</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Childhood</a:t>
            </a:r>
            <a:r>
              <a:rPr lang="de-DE" sz="788" kern="100" dirty="0">
                <a:latin typeface="Aptos" panose="020B0004020202020204" pitchFamily="34" charset="0"/>
                <a:ea typeface="Aptos" panose="020B0004020202020204" pitchFamily="34" charset="0"/>
                <a:cs typeface="Times New Roman" panose="02020603050405020304" pitchFamily="18" charset="0"/>
              </a:rPr>
              <a:t> Trauma </a:t>
            </a:r>
            <a:r>
              <a:rPr lang="de-DE" sz="788" kern="100" dirty="0" err="1">
                <a:latin typeface="Aptos" panose="020B0004020202020204" pitchFamily="34" charset="0"/>
                <a:ea typeface="Aptos" panose="020B0004020202020204" pitchFamily="34" charset="0"/>
                <a:cs typeface="Times New Roman" panose="02020603050405020304" pitchFamily="18" charset="0"/>
              </a:rPr>
              <a:t>Questionnaire</a:t>
            </a:r>
            <a:r>
              <a:rPr lang="de-DE" sz="788" kern="100" dirty="0">
                <a:latin typeface="Aptos" panose="020B0004020202020204" pitchFamily="34" charset="0"/>
                <a:ea typeface="Aptos" panose="020B0004020202020204" pitchFamily="34" charset="0"/>
                <a:cs typeface="Times New Roman" panose="02020603050405020304" pitchFamily="18" charset="0"/>
              </a:rPr>
              <a:t>, and </a:t>
            </a:r>
            <a:r>
              <a:rPr lang="de-DE" sz="788" kern="100" dirty="0" err="1">
                <a:latin typeface="Aptos" panose="020B0004020202020204" pitchFamily="34" charset="0"/>
                <a:ea typeface="Aptos" panose="020B0004020202020204" pitchFamily="34" charset="0"/>
                <a:cs typeface="Times New Roman" panose="02020603050405020304" pitchFamily="18" charset="0"/>
              </a:rPr>
              <a:t>cumulative</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effect</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of</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abuse</a:t>
            </a:r>
            <a:r>
              <a:rPr lang="de-DE" sz="788" kern="100" dirty="0">
                <a:latin typeface="Aptos" panose="020B0004020202020204" pitchFamily="34" charset="0"/>
                <a:ea typeface="Aptos" panose="020B0004020202020204" pitchFamily="34" charset="0"/>
                <a:cs typeface="Times New Roman" panose="02020603050405020304" pitchFamily="18" charset="0"/>
              </a:rPr>
              <a:t> and </a:t>
            </a:r>
            <a:r>
              <a:rPr lang="de-DE" sz="788" kern="100" dirty="0" err="1">
                <a:latin typeface="Aptos" panose="020B0004020202020204" pitchFamily="34" charset="0"/>
                <a:ea typeface="Aptos" panose="020B0004020202020204" pitchFamily="34" charset="0"/>
                <a:cs typeface="Times New Roman" panose="02020603050405020304" pitchFamily="18" charset="0"/>
              </a:rPr>
              <a:t>neglect</a:t>
            </a:r>
            <a:r>
              <a:rPr lang="de-DE" sz="788" kern="100" dirty="0">
                <a:latin typeface="Aptos" panose="020B0004020202020204" pitchFamily="34" charset="0"/>
                <a:ea typeface="Aptos" panose="020B0004020202020204" pitchFamily="34" charset="0"/>
                <a:cs typeface="Times New Roman" panose="02020603050405020304" pitchFamily="18" charset="0"/>
              </a:rPr>
              <a:t> on mental </a:t>
            </a:r>
            <a:r>
              <a:rPr lang="de-DE" sz="788" kern="100" dirty="0" err="1">
                <a:latin typeface="Aptos" panose="020B0004020202020204" pitchFamily="34" charset="0"/>
                <a:ea typeface="Aptos" panose="020B0004020202020204" pitchFamily="34" charset="0"/>
                <a:cs typeface="Times New Roman" panose="02020603050405020304" pitchFamily="18" charset="0"/>
              </a:rPr>
              <a:t>health</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among</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adolescents</a:t>
            </a:r>
            <a:r>
              <a:rPr lang="de-DE" sz="788" kern="100" dirty="0">
                <a:latin typeface="Aptos" panose="020B0004020202020204" pitchFamily="34" charset="0"/>
                <a:ea typeface="Aptos" panose="020B0004020202020204" pitchFamily="34" charset="0"/>
                <a:cs typeface="Times New Roman" panose="02020603050405020304" pitchFamily="18" charset="0"/>
              </a:rPr>
              <a:t> in </a:t>
            </a:r>
            <a:r>
              <a:rPr lang="de-DE" sz="788" kern="100" dirty="0" err="1">
                <a:latin typeface="Aptos" panose="020B0004020202020204" pitchFamily="34" charset="0"/>
                <a:ea typeface="Aptos" panose="020B0004020202020204" pitchFamily="34" charset="0"/>
                <a:cs typeface="Times New Roman" panose="02020603050405020304" pitchFamily="18" charset="0"/>
              </a:rPr>
              <a:t>conflict-affected</a:t>
            </a:r>
            <a:r>
              <a:rPr lang="de-DE" sz="788" kern="100" dirty="0">
                <a:latin typeface="Aptos" panose="020B0004020202020204" pitchFamily="34" charset="0"/>
                <a:ea typeface="Aptos" panose="020B0004020202020204" pitchFamily="34" charset="0"/>
                <a:cs typeface="Times New Roman" panose="02020603050405020304" pitchFamily="18" charset="0"/>
              </a:rPr>
              <a:t> Burundi. Child </a:t>
            </a:r>
            <a:r>
              <a:rPr lang="de-DE" sz="788" kern="100" dirty="0" err="1">
                <a:latin typeface="Aptos" panose="020B0004020202020204" pitchFamily="34" charset="0"/>
                <a:ea typeface="Aptos" panose="020B0004020202020204" pitchFamily="34" charset="0"/>
                <a:cs typeface="Times New Roman" panose="02020603050405020304" pitchFamily="18" charset="0"/>
              </a:rPr>
              <a:t>Abuse</a:t>
            </a:r>
            <a:r>
              <a:rPr lang="de-DE" sz="788" kern="100" dirty="0">
                <a:latin typeface="Aptos" panose="020B0004020202020204" pitchFamily="34" charset="0"/>
                <a:ea typeface="Aptos" panose="020B0004020202020204" pitchFamily="34" charset="0"/>
                <a:cs typeface="Times New Roman" panose="02020603050405020304" pitchFamily="18" charset="0"/>
              </a:rPr>
              <a:t> &amp; Neglect, 72, 383-392. DOI: 10.1016/j.chiabu.2017.09.009.</a:t>
            </a:r>
          </a:p>
          <a:p>
            <a:pPr marL="272648" indent="-272648">
              <a:lnSpc>
                <a:spcPct val="107000"/>
              </a:lnSpc>
              <a:spcBef>
                <a:spcPts val="0"/>
              </a:spcBef>
              <a:buNone/>
            </a:pPr>
            <a:r>
              <a:rPr lang="de-DE" sz="788" kern="100" dirty="0">
                <a:latin typeface="Aptos" panose="020B0004020202020204" pitchFamily="34" charset="0"/>
                <a:ea typeface="Aptos" panose="020B0004020202020204" pitchFamily="34" charset="0"/>
                <a:cs typeface="Times New Roman" panose="02020603050405020304" pitchFamily="18" charset="0"/>
              </a:rPr>
              <a:t>Chaplin, A.B., Jones, P.B. &amp; </a:t>
            </a:r>
            <a:r>
              <a:rPr lang="de-DE" sz="788" kern="100" dirty="0" err="1">
                <a:latin typeface="Aptos" panose="020B0004020202020204" pitchFamily="34" charset="0"/>
                <a:ea typeface="Aptos" panose="020B0004020202020204" pitchFamily="34" charset="0"/>
                <a:cs typeface="Times New Roman" panose="02020603050405020304" pitchFamily="18" charset="0"/>
              </a:rPr>
              <a:t>Khandaker</a:t>
            </a:r>
            <a:r>
              <a:rPr lang="de-DE" sz="788" kern="100" dirty="0">
                <a:latin typeface="Aptos" panose="020B0004020202020204" pitchFamily="34" charset="0"/>
                <a:ea typeface="Aptos" panose="020B0004020202020204" pitchFamily="34" charset="0"/>
                <a:cs typeface="Times New Roman" panose="02020603050405020304" pitchFamily="18" charset="0"/>
              </a:rPr>
              <a:t>, G.M. (2021). Sexual and </a:t>
            </a:r>
            <a:r>
              <a:rPr lang="de-DE" sz="788" kern="100" dirty="0" err="1">
                <a:latin typeface="Aptos" panose="020B0004020202020204" pitchFamily="34" charset="0"/>
                <a:ea typeface="Aptos" panose="020B0004020202020204" pitchFamily="34" charset="0"/>
                <a:cs typeface="Times New Roman" panose="02020603050405020304" pitchFamily="18" charset="0"/>
              </a:rPr>
              <a:t>physical</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abuse</a:t>
            </a:r>
            <a:r>
              <a:rPr lang="de-DE" sz="788" kern="100" dirty="0">
                <a:latin typeface="Aptos" panose="020B0004020202020204" pitchFamily="34" charset="0"/>
                <a:ea typeface="Aptos" panose="020B0004020202020204" pitchFamily="34" charset="0"/>
                <a:cs typeface="Times New Roman" panose="02020603050405020304" pitchFamily="18" charset="0"/>
              </a:rPr>
              <a:t> and depressive </a:t>
            </a:r>
            <a:r>
              <a:rPr lang="de-DE" sz="788" kern="100" dirty="0" err="1">
                <a:latin typeface="Aptos" panose="020B0004020202020204" pitchFamily="34" charset="0"/>
                <a:ea typeface="Aptos" panose="020B0004020202020204" pitchFamily="34" charset="0"/>
                <a:cs typeface="Times New Roman" panose="02020603050405020304" pitchFamily="18" charset="0"/>
              </a:rPr>
              <a:t>symptoms</a:t>
            </a:r>
            <a:r>
              <a:rPr lang="de-DE" sz="788" kern="100" dirty="0">
                <a:latin typeface="Aptos" panose="020B0004020202020204" pitchFamily="34" charset="0"/>
                <a:ea typeface="Aptos" panose="020B0004020202020204" pitchFamily="34" charset="0"/>
                <a:cs typeface="Times New Roman" panose="02020603050405020304" pitchFamily="18" charset="0"/>
              </a:rPr>
              <a:t> in </a:t>
            </a:r>
            <a:r>
              <a:rPr lang="de-DE" sz="788" kern="100" dirty="0" err="1">
                <a:latin typeface="Aptos" panose="020B0004020202020204" pitchFamily="34" charset="0"/>
                <a:ea typeface="Aptos" panose="020B0004020202020204" pitchFamily="34" charset="0"/>
                <a:cs typeface="Times New Roman" panose="02020603050405020304" pitchFamily="18" charset="0"/>
              </a:rPr>
              <a:t>the</a:t>
            </a:r>
            <a:r>
              <a:rPr lang="de-DE" sz="788" kern="100" dirty="0">
                <a:latin typeface="Aptos" panose="020B0004020202020204" pitchFamily="34" charset="0"/>
                <a:ea typeface="Aptos" panose="020B0004020202020204" pitchFamily="34" charset="0"/>
                <a:cs typeface="Times New Roman" panose="02020603050405020304" pitchFamily="18" charset="0"/>
              </a:rPr>
              <a:t> UK Biobank. BMC </a:t>
            </a:r>
            <a:r>
              <a:rPr lang="de-DE" sz="788" kern="100" dirty="0" err="1">
                <a:latin typeface="Aptos" panose="020B0004020202020204" pitchFamily="34" charset="0"/>
                <a:ea typeface="Aptos" panose="020B0004020202020204" pitchFamily="34" charset="0"/>
                <a:cs typeface="Times New Roman" panose="02020603050405020304" pitchFamily="18" charset="0"/>
              </a:rPr>
              <a:t>Psychiatry</a:t>
            </a:r>
            <a:r>
              <a:rPr lang="de-DE" sz="788" kern="100" dirty="0">
                <a:latin typeface="Aptos" panose="020B0004020202020204" pitchFamily="34" charset="0"/>
                <a:ea typeface="Aptos" panose="020B0004020202020204" pitchFamily="34" charset="0"/>
                <a:cs typeface="Times New Roman" panose="02020603050405020304" pitchFamily="18" charset="0"/>
              </a:rPr>
              <a:t>, 21(1), 1-10. DOI: 10.1186/s12888-021-03207-0.</a:t>
            </a:r>
          </a:p>
          <a:p>
            <a:pPr marL="272648" indent="-272648">
              <a:lnSpc>
                <a:spcPct val="107000"/>
              </a:lnSpc>
              <a:spcBef>
                <a:spcPts val="0"/>
              </a:spcBef>
              <a:buNone/>
            </a:pPr>
            <a:r>
              <a:rPr lang="de-DE" sz="788" kern="100" dirty="0">
                <a:latin typeface="Aptos" panose="020B0004020202020204" pitchFamily="34" charset="0"/>
                <a:ea typeface="Aptos" panose="020B0004020202020204" pitchFamily="34" charset="0"/>
                <a:cs typeface="Times New Roman" panose="02020603050405020304" pitchFamily="18" charset="0"/>
              </a:rPr>
              <a:t>Chauviré-Geib, K. &amp; Fegert, Jörg M. (2023). </a:t>
            </a:r>
            <a:r>
              <a:rPr lang="de-DE" sz="788" kern="100" dirty="0" err="1">
                <a:latin typeface="Aptos" panose="020B0004020202020204" pitchFamily="34" charset="0"/>
                <a:ea typeface="Aptos" panose="020B0004020202020204" pitchFamily="34" charset="0"/>
                <a:cs typeface="Times New Roman" panose="02020603050405020304" pitchFamily="18" charset="0"/>
              </a:rPr>
              <a:t>Victims</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of</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technology-assisted</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child</a:t>
            </a:r>
            <a:r>
              <a:rPr lang="de-DE" sz="788" kern="100" dirty="0">
                <a:latin typeface="Aptos" panose="020B0004020202020204" pitchFamily="34" charset="0"/>
                <a:ea typeface="Aptos" panose="020B0004020202020204" pitchFamily="34" charset="0"/>
                <a:cs typeface="Times New Roman" panose="02020603050405020304" pitchFamily="18" charset="0"/>
              </a:rPr>
              <a:t> sexual </a:t>
            </a:r>
            <a:r>
              <a:rPr lang="de-DE" sz="788" kern="100" dirty="0" err="1">
                <a:latin typeface="Aptos" panose="020B0004020202020204" pitchFamily="34" charset="0"/>
                <a:ea typeface="Aptos" panose="020B0004020202020204" pitchFamily="34" charset="0"/>
                <a:cs typeface="Times New Roman" panose="02020603050405020304" pitchFamily="18" charset="0"/>
              </a:rPr>
              <a:t>abuse</a:t>
            </a:r>
            <a:r>
              <a:rPr lang="de-DE" sz="788" kern="100" dirty="0">
                <a:latin typeface="Aptos" panose="020B0004020202020204" pitchFamily="34" charset="0"/>
                <a:ea typeface="Aptos" panose="020B0004020202020204" pitchFamily="34" charset="0"/>
                <a:cs typeface="Times New Roman" panose="02020603050405020304" pitchFamily="18" charset="0"/>
              </a:rPr>
              <a:t>: A </a:t>
            </a:r>
            <a:r>
              <a:rPr lang="de-DE" sz="788" kern="100" dirty="0" err="1">
                <a:latin typeface="Aptos" panose="020B0004020202020204" pitchFamily="34" charset="0"/>
                <a:ea typeface="Aptos" panose="020B0004020202020204" pitchFamily="34" charset="0"/>
                <a:cs typeface="Times New Roman" panose="02020603050405020304" pitchFamily="18" charset="0"/>
              </a:rPr>
              <a:t>scoping</a:t>
            </a:r>
            <a:r>
              <a:rPr lang="de-DE" sz="788" kern="100" dirty="0">
                <a:latin typeface="Aptos" panose="020B0004020202020204" pitchFamily="34" charset="0"/>
                <a:ea typeface="Aptos" panose="020B0004020202020204" pitchFamily="34" charset="0"/>
                <a:cs typeface="Times New Roman" panose="02020603050405020304" pitchFamily="18" charset="0"/>
              </a:rPr>
              <a:t> review. Trauma </a:t>
            </a:r>
            <a:r>
              <a:rPr lang="de-DE" sz="788" kern="100" dirty="0" err="1">
                <a:latin typeface="Aptos" panose="020B0004020202020204" pitchFamily="34" charset="0"/>
                <a:ea typeface="Aptos" panose="020B0004020202020204" pitchFamily="34" charset="0"/>
                <a:cs typeface="Times New Roman" panose="02020603050405020304" pitchFamily="18" charset="0"/>
              </a:rPr>
              <a:t>Violence</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Abuse</a:t>
            </a:r>
            <a:r>
              <a:rPr lang="de-DE" sz="788" kern="100" dirty="0">
                <a:latin typeface="Aptos" panose="020B0004020202020204" pitchFamily="34" charset="0"/>
                <a:ea typeface="Aptos" panose="020B0004020202020204" pitchFamily="34" charset="0"/>
                <a:cs typeface="Times New Roman" panose="02020603050405020304" pitchFamily="18" charset="0"/>
              </a:rPr>
              <a:t>. 2024 Apr;25(2): 1335-1348. </a:t>
            </a:r>
            <a:r>
              <a:rPr lang="de-DE" sz="788" kern="100" dirty="0" err="1">
                <a:latin typeface="Aptos" panose="020B0004020202020204" pitchFamily="34" charset="0"/>
                <a:ea typeface="Aptos" panose="020B0004020202020204" pitchFamily="34" charset="0"/>
                <a:cs typeface="Times New Roman" panose="02020603050405020304" pitchFamily="18" charset="0"/>
              </a:rPr>
              <a:t>doi</a:t>
            </a:r>
            <a:r>
              <a:rPr lang="de-DE" sz="788" kern="100" dirty="0">
                <a:latin typeface="Aptos" panose="020B0004020202020204" pitchFamily="34" charset="0"/>
                <a:ea typeface="Aptos" panose="020B0004020202020204" pitchFamily="34" charset="0"/>
                <a:cs typeface="Times New Roman" panose="02020603050405020304" pitchFamily="18" charset="0"/>
              </a:rPr>
              <a:t>: 10.1177/15248380231178754</a:t>
            </a:r>
          </a:p>
          <a:p>
            <a:pPr marL="272648" indent="-272648">
              <a:lnSpc>
                <a:spcPct val="107000"/>
              </a:lnSpc>
              <a:spcBef>
                <a:spcPts val="0"/>
              </a:spcBef>
              <a:buNone/>
            </a:pPr>
            <a:r>
              <a:rPr lang="de-DE" sz="788" kern="100" dirty="0">
                <a:latin typeface="Aptos" panose="020B0004020202020204" pitchFamily="34" charset="0"/>
                <a:ea typeface="Aptos" panose="020B0004020202020204" pitchFamily="34" charset="0"/>
                <a:cs typeface="Times New Roman" panose="02020603050405020304" pitchFamily="18" charset="0"/>
              </a:rPr>
              <a:t>Chauviré-Geib, K., Gerke, J., Haag, A.-C., Sachser, C., Rassenhofer, M. &amp; Fegert, J.M. (in Vorbereitung). </a:t>
            </a:r>
            <a:r>
              <a:rPr lang="de-DE" sz="788" kern="100" dirty="0" err="1">
                <a:latin typeface="Aptos" panose="020B0004020202020204" pitchFamily="34" charset="0"/>
                <a:ea typeface="Aptos" panose="020B0004020202020204" pitchFamily="34" charset="0"/>
                <a:cs typeface="Times New Roman" panose="02020603050405020304" pitchFamily="18" charset="0"/>
              </a:rPr>
              <a:t>Prevalence</a:t>
            </a:r>
            <a:r>
              <a:rPr lang="de-DE" sz="788" kern="100" dirty="0">
                <a:latin typeface="Aptos" panose="020B0004020202020204" pitchFamily="34" charset="0"/>
                <a:ea typeface="Aptos" panose="020B0004020202020204" pitchFamily="34" charset="0"/>
                <a:cs typeface="Times New Roman" panose="02020603050405020304" pitchFamily="18" charset="0"/>
              </a:rPr>
              <a:t> and </a:t>
            </a:r>
            <a:r>
              <a:rPr lang="de-DE" sz="788" kern="100" dirty="0" err="1">
                <a:latin typeface="Aptos" panose="020B0004020202020204" pitchFamily="34" charset="0"/>
                <a:ea typeface="Aptos" panose="020B0004020202020204" pitchFamily="34" charset="0"/>
                <a:cs typeface="Times New Roman" panose="02020603050405020304" pitchFamily="18" charset="0"/>
              </a:rPr>
              <a:t>co-occurence</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of</a:t>
            </a:r>
            <a:r>
              <a:rPr lang="de-DE" sz="788" kern="100" dirty="0">
                <a:latin typeface="Aptos" panose="020B0004020202020204" pitchFamily="34" charset="0"/>
                <a:ea typeface="Aptos" panose="020B0004020202020204" pitchFamily="34" charset="0"/>
                <a:cs typeface="Times New Roman" panose="02020603050405020304" pitchFamily="18" charset="0"/>
              </a:rPr>
              <a:t> online </a:t>
            </a:r>
            <a:r>
              <a:rPr lang="de-DE" sz="788" kern="100" dirty="0" err="1">
                <a:latin typeface="Aptos" panose="020B0004020202020204" pitchFamily="34" charset="0"/>
                <a:ea typeface="Aptos" panose="020B0004020202020204" pitchFamily="34" charset="0"/>
                <a:cs typeface="Times New Roman" panose="02020603050405020304" pitchFamily="18" charset="0"/>
              </a:rPr>
              <a:t>child</a:t>
            </a:r>
            <a:r>
              <a:rPr lang="de-DE" sz="788" kern="100" dirty="0">
                <a:latin typeface="Aptos" panose="020B0004020202020204" pitchFamily="34" charset="0"/>
                <a:ea typeface="Aptos" panose="020B0004020202020204" pitchFamily="34" charset="0"/>
                <a:cs typeface="Times New Roman" panose="02020603050405020304" pitchFamily="18" charset="0"/>
              </a:rPr>
              <a:t> sexual </a:t>
            </a:r>
            <a:r>
              <a:rPr lang="de-DE" sz="788" kern="100" dirty="0" err="1">
                <a:latin typeface="Aptos" panose="020B0004020202020204" pitchFamily="34" charset="0"/>
                <a:ea typeface="Aptos" panose="020B0004020202020204" pitchFamily="34" charset="0"/>
                <a:cs typeface="Times New Roman" panose="02020603050405020304" pitchFamily="18" charset="0"/>
              </a:rPr>
              <a:t>abuse</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with</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other</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forms</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of</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abuse</a:t>
            </a:r>
            <a:r>
              <a:rPr lang="de-DE" sz="788" kern="100" dirty="0">
                <a:latin typeface="Aptos" panose="020B0004020202020204" pitchFamily="34" charset="0"/>
                <a:ea typeface="Aptos" panose="020B0004020202020204" pitchFamily="34" charset="0"/>
                <a:cs typeface="Times New Roman" panose="02020603050405020304" pitchFamily="18" charset="0"/>
              </a:rPr>
              <a:t> in </a:t>
            </a:r>
            <a:r>
              <a:rPr lang="de-DE" sz="788" kern="100" dirty="0" err="1">
                <a:latin typeface="Aptos" panose="020B0004020202020204" pitchFamily="34" charset="0"/>
                <a:ea typeface="Aptos" panose="020B0004020202020204" pitchFamily="34" charset="0"/>
                <a:cs typeface="Times New Roman" panose="02020603050405020304" pitchFamily="18" charset="0"/>
              </a:rPr>
              <a:t>young</a:t>
            </a:r>
            <a:r>
              <a:rPr lang="de-DE" sz="788" kern="100" dirty="0">
                <a:latin typeface="Aptos" panose="020B0004020202020204" pitchFamily="34" charset="0"/>
                <a:ea typeface="Aptos" panose="020B0004020202020204" pitchFamily="34" charset="0"/>
                <a:cs typeface="Times New Roman" panose="02020603050405020304" pitchFamily="18" charset="0"/>
              </a:rPr>
              <a:t> German </a:t>
            </a:r>
            <a:r>
              <a:rPr lang="de-DE" sz="788" kern="100" dirty="0" err="1">
                <a:latin typeface="Aptos" panose="020B0004020202020204" pitchFamily="34" charset="0"/>
                <a:ea typeface="Aptos" panose="020B0004020202020204" pitchFamily="34" charset="0"/>
                <a:cs typeface="Times New Roman" panose="02020603050405020304" pitchFamily="18" charset="0"/>
              </a:rPr>
              <a:t>adults</a:t>
            </a:r>
            <a:r>
              <a:rPr lang="de-DE" sz="788" kern="100" dirty="0">
                <a:latin typeface="Aptos" panose="020B0004020202020204" pitchFamily="34" charset="0"/>
                <a:ea typeface="Aptos" panose="020B0004020202020204" pitchFamily="34" charset="0"/>
                <a:cs typeface="Times New Roman" panose="02020603050405020304" pitchFamily="18" charset="0"/>
              </a:rPr>
              <a:t>.</a:t>
            </a:r>
          </a:p>
          <a:p>
            <a:pPr marL="272648" indent="-272648">
              <a:lnSpc>
                <a:spcPct val="107000"/>
              </a:lnSpc>
              <a:spcBef>
                <a:spcPts val="0"/>
              </a:spcBef>
              <a:buNone/>
            </a:pPr>
            <a:r>
              <a:rPr lang="de-DE" sz="788" kern="100" dirty="0">
                <a:latin typeface="Aptos" panose="020B0004020202020204" pitchFamily="34" charset="0"/>
                <a:ea typeface="Aptos" panose="020B0004020202020204" pitchFamily="34" charset="0"/>
                <a:cs typeface="Times New Roman" panose="02020603050405020304" pitchFamily="18" charset="0"/>
              </a:rPr>
              <a:t>Chen, X., Zhang S., Huang, G., </a:t>
            </a:r>
            <a:r>
              <a:rPr lang="de-DE" sz="788" kern="100" dirty="0" err="1">
                <a:latin typeface="Aptos" panose="020B0004020202020204" pitchFamily="34" charset="0"/>
                <a:ea typeface="Aptos" panose="020B0004020202020204" pitchFamily="34" charset="0"/>
                <a:cs typeface="Times New Roman" panose="02020603050405020304" pitchFamily="18" charset="0"/>
              </a:rPr>
              <a:t>Xu</a:t>
            </a:r>
            <a:r>
              <a:rPr lang="de-DE" sz="788" kern="100" dirty="0">
                <a:latin typeface="Aptos" panose="020B0004020202020204" pitchFamily="34" charset="0"/>
                <a:ea typeface="Aptos" panose="020B0004020202020204" pitchFamily="34" charset="0"/>
                <a:cs typeface="Times New Roman" panose="02020603050405020304" pitchFamily="18" charset="0"/>
              </a:rPr>
              <a:t>, Y., Li, Q. et al. (2021). </a:t>
            </a:r>
            <a:r>
              <a:rPr lang="de-DE" sz="788" kern="100" dirty="0" err="1">
                <a:latin typeface="Aptos" panose="020B0004020202020204" pitchFamily="34" charset="0"/>
                <a:ea typeface="Aptos" panose="020B0004020202020204" pitchFamily="34" charset="0"/>
                <a:cs typeface="Times New Roman" panose="02020603050405020304" pitchFamily="18" charset="0"/>
              </a:rPr>
              <a:t>Associations</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Between</a:t>
            </a:r>
            <a:r>
              <a:rPr lang="de-DE" sz="788" kern="100" dirty="0">
                <a:latin typeface="Aptos" panose="020B0004020202020204" pitchFamily="34" charset="0"/>
                <a:ea typeface="Aptos" panose="020B0004020202020204" pitchFamily="34" charset="0"/>
                <a:cs typeface="Times New Roman" panose="02020603050405020304" pitchFamily="18" charset="0"/>
              </a:rPr>
              <a:t> Child Maltreatment and Depressive Symptoms </a:t>
            </a:r>
            <a:r>
              <a:rPr lang="de-DE" sz="788" kern="100" dirty="0" err="1">
                <a:latin typeface="Aptos" panose="020B0004020202020204" pitchFamily="34" charset="0"/>
                <a:ea typeface="Aptos" panose="020B0004020202020204" pitchFamily="34" charset="0"/>
                <a:cs typeface="Times New Roman" panose="02020603050405020304" pitchFamily="18" charset="0"/>
              </a:rPr>
              <a:t>Among</a:t>
            </a:r>
            <a:r>
              <a:rPr lang="de-DE" sz="788" kern="100" dirty="0">
                <a:latin typeface="Aptos" panose="020B0004020202020204" pitchFamily="34" charset="0"/>
                <a:ea typeface="Aptos" panose="020B0004020202020204" pitchFamily="34" charset="0"/>
                <a:cs typeface="Times New Roman" panose="02020603050405020304" pitchFamily="18" charset="0"/>
              </a:rPr>
              <a:t> Chinese College </a:t>
            </a:r>
            <a:r>
              <a:rPr lang="de-DE" sz="788" kern="100" dirty="0" err="1">
                <a:latin typeface="Aptos" panose="020B0004020202020204" pitchFamily="34" charset="0"/>
                <a:ea typeface="Aptos" panose="020B0004020202020204" pitchFamily="34" charset="0"/>
                <a:cs typeface="Times New Roman" panose="02020603050405020304" pitchFamily="18" charset="0"/>
              </a:rPr>
              <a:t>Students</a:t>
            </a:r>
            <a:r>
              <a:rPr lang="de-DE" sz="788" kern="100" dirty="0">
                <a:latin typeface="Aptos" panose="020B0004020202020204" pitchFamily="34" charset="0"/>
                <a:ea typeface="Aptos" panose="020B0004020202020204" pitchFamily="34" charset="0"/>
                <a:cs typeface="Times New Roman" panose="02020603050405020304" pitchFamily="18" charset="0"/>
              </a:rPr>
              <a:t>: An Analysis </a:t>
            </a:r>
            <a:r>
              <a:rPr lang="de-DE" sz="788" kern="100" dirty="0" err="1">
                <a:latin typeface="Aptos" panose="020B0004020202020204" pitchFamily="34" charset="0"/>
                <a:ea typeface="Aptos" panose="020B0004020202020204" pitchFamily="34" charset="0"/>
                <a:cs typeface="Times New Roman" panose="02020603050405020304" pitchFamily="18" charset="0"/>
              </a:rPr>
              <a:t>of</a:t>
            </a:r>
            <a:r>
              <a:rPr lang="de-DE" sz="788" kern="100" dirty="0">
                <a:latin typeface="Aptos" panose="020B0004020202020204" pitchFamily="34" charset="0"/>
                <a:ea typeface="Aptos" panose="020B0004020202020204" pitchFamily="34" charset="0"/>
                <a:cs typeface="Times New Roman" panose="02020603050405020304" pitchFamily="18" charset="0"/>
              </a:rPr>
              <a:t> Sex </a:t>
            </a:r>
            <a:r>
              <a:rPr lang="de-DE" sz="788" kern="100" dirty="0" err="1">
                <a:latin typeface="Aptos" panose="020B0004020202020204" pitchFamily="34" charset="0"/>
                <a:ea typeface="Aptos" panose="020B0004020202020204" pitchFamily="34" charset="0"/>
                <a:cs typeface="Times New Roman" panose="02020603050405020304" pitchFamily="18" charset="0"/>
              </a:rPr>
              <a:t>Differences</a:t>
            </a:r>
            <a:r>
              <a:rPr lang="de-DE" sz="788" kern="100" dirty="0">
                <a:latin typeface="Aptos" panose="020B0004020202020204" pitchFamily="34" charset="0"/>
                <a:ea typeface="Aptos" panose="020B0004020202020204" pitchFamily="34" charset="0"/>
                <a:cs typeface="Times New Roman" panose="02020603050405020304" pitchFamily="18" charset="0"/>
              </a:rPr>
              <a:t>. Frontiers in </a:t>
            </a:r>
            <a:r>
              <a:rPr lang="de-DE" sz="788" kern="100" dirty="0" err="1">
                <a:latin typeface="Aptos" panose="020B0004020202020204" pitchFamily="34" charset="0"/>
                <a:ea typeface="Aptos" panose="020B0004020202020204" pitchFamily="34" charset="0"/>
                <a:cs typeface="Times New Roman" panose="02020603050405020304" pitchFamily="18" charset="0"/>
              </a:rPr>
              <a:t>Psychiatry</a:t>
            </a:r>
            <a:r>
              <a:rPr lang="de-DE" sz="788" kern="100" dirty="0">
                <a:latin typeface="Aptos" panose="020B0004020202020204" pitchFamily="34" charset="0"/>
                <a:ea typeface="Aptos" panose="020B0004020202020204" pitchFamily="34" charset="0"/>
                <a:cs typeface="Times New Roman" panose="02020603050405020304" pitchFamily="18" charset="0"/>
              </a:rPr>
              <a:t>, 12. DOI: 10.3389/fpsyt.2021.656646.</a:t>
            </a:r>
            <a:endParaRPr lang="en-GB" sz="788" dirty="0"/>
          </a:p>
          <a:p>
            <a:pPr marL="272648" indent="-272648">
              <a:lnSpc>
                <a:spcPct val="107000"/>
              </a:lnSpc>
              <a:spcBef>
                <a:spcPts val="0"/>
              </a:spcBef>
              <a:buNone/>
            </a:pPr>
            <a:r>
              <a:rPr lang="de-DE" sz="788" kern="100" dirty="0">
                <a:latin typeface="Aptos" panose="020B0004020202020204" pitchFamily="34" charset="0"/>
                <a:ea typeface="Aptos" panose="020B0004020202020204" pitchFamily="34" charset="0"/>
                <a:cs typeface="Times New Roman" panose="02020603050405020304" pitchFamily="18" charset="0"/>
              </a:rPr>
              <a:t>Cruz, D., (2023). </a:t>
            </a:r>
            <a:r>
              <a:rPr lang="de-DE" sz="788" kern="100" dirty="0" err="1">
                <a:latin typeface="Aptos" panose="020B0004020202020204" pitchFamily="34" charset="0"/>
                <a:ea typeface="Aptos" panose="020B0004020202020204" pitchFamily="34" charset="0"/>
                <a:cs typeface="Times New Roman" panose="02020603050405020304" pitchFamily="18" charset="0"/>
              </a:rPr>
              <a:t>Childhood</a:t>
            </a:r>
            <a:r>
              <a:rPr lang="de-DE" sz="788" kern="100" dirty="0">
                <a:latin typeface="Aptos" panose="020B0004020202020204" pitchFamily="34" charset="0"/>
                <a:ea typeface="Aptos" panose="020B0004020202020204" pitchFamily="34" charset="0"/>
                <a:cs typeface="Times New Roman" panose="02020603050405020304" pitchFamily="18" charset="0"/>
              </a:rPr>
              <a:t> Trauma </a:t>
            </a:r>
            <a:r>
              <a:rPr lang="de-DE" sz="788" kern="100" dirty="0" err="1">
                <a:latin typeface="Aptos" panose="020B0004020202020204" pitchFamily="34" charset="0"/>
                <a:ea typeface="Aptos" panose="020B0004020202020204" pitchFamily="34" charset="0"/>
                <a:cs typeface="Times New Roman" panose="02020603050405020304" pitchFamily="18" charset="0"/>
              </a:rPr>
              <a:t>Questionnaire</a:t>
            </a:r>
            <a:r>
              <a:rPr lang="de-DE" sz="788" kern="100" dirty="0">
                <a:latin typeface="Aptos" panose="020B0004020202020204" pitchFamily="34" charset="0"/>
                <a:ea typeface="Aptos" panose="020B0004020202020204" pitchFamily="34" charset="0"/>
                <a:cs typeface="Times New Roman" panose="02020603050405020304" pitchFamily="18" charset="0"/>
              </a:rPr>
              <a:t>-Short Form: Evaluation </a:t>
            </a:r>
            <a:r>
              <a:rPr lang="de-DE" sz="788" kern="100" dirty="0" err="1">
                <a:latin typeface="Aptos" panose="020B0004020202020204" pitchFamily="34" charset="0"/>
                <a:ea typeface="Aptos" panose="020B0004020202020204" pitchFamily="34" charset="0"/>
                <a:cs typeface="Times New Roman" panose="02020603050405020304" pitchFamily="18" charset="0"/>
              </a:rPr>
              <a:t>of</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Factor</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Structure</a:t>
            </a:r>
            <a:r>
              <a:rPr lang="de-DE" sz="788" kern="100" dirty="0">
                <a:latin typeface="Aptos" panose="020B0004020202020204" pitchFamily="34" charset="0"/>
                <a:ea typeface="Aptos" panose="020B0004020202020204" pitchFamily="34" charset="0"/>
                <a:cs typeface="Times New Roman" panose="02020603050405020304" pitchFamily="18" charset="0"/>
              </a:rPr>
              <a:t> and Measurement </a:t>
            </a:r>
            <a:r>
              <a:rPr lang="de-DE" sz="788" kern="100" dirty="0" err="1">
                <a:latin typeface="Aptos" panose="020B0004020202020204" pitchFamily="34" charset="0"/>
                <a:ea typeface="Aptos" panose="020B0004020202020204" pitchFamily="34" charset="0"/>
                <a:cs typeface="Times New Roman" panose="02020603050405020304" pitchFamily="18" charset="0"/>
              </a:rPr>
              <a:t>Invariance</a:t>
            </a:r>
            <a:r>
              <a:rPr lang="de-DE" sz="788" kern="100" dirty="0">
                <a:latin typeface="Aptos" panose="020B0004020202020204" pitchFamily="34" charset="0"/>
                <a:ea typeface="Aptos" panose="020B0004020202020204" pitchFamily="34" charset="0"/>
                <a:cs typeface="Times New Roman" panose="02020603050405020304" pitchFamily="18" charset="0"/>
              </a:rPr>
              <a:t>. Journal </a:t>
            </a:r>
            <a:r>
              <a:rPr lang="de-DE" sz="788" kern="100" dirty="0" err="1">
                <a:latin typeface="Aptos" panose="020B0004020202020204" pitchFamily="34" charset="0"/>
                <a:ea typeface="Aptos" panose="020B0004020202020204" pitchFamily="34" charset="0"/>
                <a:cs typeface="Times New Roman" panose="02020603050405020304" pitchFamily="18" charset="0"/>
              </a:rPr>
              <a:t>of</a:t>
            </a:r>
            <a:r>
              <a:rPr lang="de-DE" sz="788" kern="100" dirty="0">
                <a:latin typeface="Aptos" panose="020B0004020202020204" pitchFamily="34" charset="0"/>
                <a:ea typeface="Aptos" panose="020B0004020202020204" pitchFamily="34" charset="0"/>
                <a:cs typeface="Times New Roman" panose="02020603050405020304" pitchFamily="18" charset="0"/>
              </a:rPr>
              <a:t> Child &amp; </a:t>
            </a:r>
            <a:r>
              <a:rPr lang="de-DE" sz="788" kern="100" dirty="0" err="1">
                <a:latin typeface="Aptos" panose="020B0004020202020204" pitchFamily="34" charset="0"/>
                <a:ea typeface="Aptos" panose="020B0004020202020204" pitchFamily="34" charset="0"/>
                <a:cs typeface="Times New Roman" panose="02020603050405020304" pitchFamily="18" charset="0"/>
              </a:rPr>
              <a:t>Adolescent</a:t>
            </a:r>
            <a:r>
              <a:rPr lang="de-DE" sz="788" kern="100" dirty="0">
                <a:latin typeface="Aptos" panose="020B0004020202020204" pitchFamily="34" charset="0"/>
                <a:ea typeface="Aptos" panose="020B0004020202020204" pitchFamily="34" charset="0"/>
                <a:cs typeface="Times New Roman" panose="02020603050405020304" pitchFamily="18" charset="0"/>
              </a:rPr>
              <a:t> Trauma, 16, 1099-1108. https://</a:t>
            </a:r>
            <a:r>
              <a:rPr lang="de-DE" sz="788" kern="100" dirty="0" err="1">
                <a:latin typeface="Aptos" panose="020B0004020202020204" pitchFamily="34" charset="0"/>
                <a:ea typeface="Aptos" panose="020B0004020202020204" pitchFamily="34" charset="0"/>
                <a:cs typeface="Times New Roman" panose="02020603050405020304" pitchFamily="18" charset="0"/>
              </a:rPr>
              <a:t>doi.org</a:t>
            </a:r>
            <a:r>
              <a:rPr lang="de-DE" sz="788" kern="100" dirty="0">
                <a:latin typeface="Aptos" panose="020B0004020202020204" pitchFamily="34" charset="0"/>
                <a:ea typeface="Aptos" panose="020B0004020202020204" pitchFamily="34" charset="0"/>
                <a:cs typeface="Times New Roman" panose="02020603050405020304" pitchFamily="18" charset="0"/>
              </a:rPr>
              <a:t>/10.1007/s40653-023-00556-8.</a:t>
            </a:r>
            <a:endParaRPr lang="en-GB" sz="788" dirty="0"/>
          </a:p>
          <a:p>
            <a:pPr marL="272648" indent="-272648">
              <a:lnSpc>
                <a:spcPct val="107000"/>
              </a:lnSpc>
              <a:spcBef>
                <a:spcPts val="0"/>
              </a:spcBef>
              <a:buNone/>
            </a:pPr>
            <a:r>
              <a:rPr lang="en-US" sz="788" dirty="0" err="1">
                <a:ea typeface="Calibri" panose="020F0502020204030204" pitchFamily="34" charset="0"/>
                <a:cs typeface="Calibri" panose="020F0502020204030204" pitchFamily="34" charset="0"/>
              </a:rPr>
              <a:t>Denov</a:t>
            </a:r>
            <a:r>
              <a:rPr lang="en-US" sz="788" dirty="0">
                <a:ea typeface="Calibri" panose="020F0502020204030204" pitchFamily="34" charset="0"/>
                <a:cs typeface="Calibri" panose="020F0502020204030204" pitchFamily="34" charset="0"/>
              </a:rPr>
              <a:t>, M. S. (2001). A culture of denial: Exploring professional perspectives on female sex offending. </a:t>
            </a:r>
            <a:r>
              <a:rPr lang="en-US" sz="788" i="1" dirty="0">
                <a:ea typeface="Calibri" panose="020F0502020204030204" pitchFamily="34" charset="0"/>
                <a:cs typeface="Calibri" panose="020F0502020204030204" pitchFamily="34" charset="0"/>
              </a:rPr>
              <a:t>Canadian Journal of Criminology</a:t>
            </a:r>
            <a:r>
              <a:rPr lang="en-US" sz="788" dirty="0">
                <a:ea typeface="Calibri" panose="020F0502020204030204" pitchFamily="34" charset="0"/>
                <a:cs typeface="Calibri" panose="020F0502020204030204" pitchFamily="34" charset="0"/>
              </a:rPr>
              <a:t>, </a:t>
            </a:r>
            <a:r>
              <a:rPr lang="en-US" sz="788" i="1" dirty="0">
                <a:ea typeface="Calibri" panose="020F0502020204030204" pitchFamily="34" charset="0"/>
                <a:cs typeface="Calibri" panose="020F0502020204030204" pitchFamily="34" charset="0"/>
              </a:rPr>
              <a:t>43</a:t>
            </a:r>
            <a:r>
              <a:rPr lang="en-US" sz="788" dirty="0">
                <a:ea typeface="Calibri" panose="020F0502020204030204" pitchFamily="34" charset="0"/>
                <a:cs typeface="Calibri" panose="020F0502020204030204" pitchFamily="34" charset="0"/>
              </a:rPr>
              <a:t>(3), 303–329. https://doi.org/10.3138/cjcrim.43.3.303</a:t>
            </a:r>
            <a:endParaRPr lang="de-DE" sz="788" dirty="0">
              <a:ea typeface="Calibri" panose="020F0502020204030204" pitchFamily="34" charset="0"/>
              <a:cs typeface="Times New Roman" panose="02020603050405020304" pitchFamily="18" charset="0"/>
            </a:endParaRPr>
          </a:p>
          <a:p>
            <a:pPr marL="272648" indent="-272648">
              <a:lnSpc>
                <a:spcPct val="107000"/>
              </a:lnSpc>
              <a:spcBef>
                <a:spcPts val="0"/>
              </a:spcBef>
              <a:buNone/>
            </a:pPr>
            <a:r>
              <a:rPr lang="en-US" sz="788" dirty="0"/>
              <a:t>Easton, S. D., Saltzman, L. Y., &amp; Willis, D. G. (2014). “Would you tell under circumstances like that?”: Barriers to disclosure of child sexual abuse for men. </a:t>
            </a:r>
            <a:r>
              <a:rPr lang="en-US" sz="788" i="1" dirty="0"/>
              <a:t>Psychology of Men &amp; Masculinity, 15</a:t>
            </a:r>
            <a:r>
              <a:rPr lang="en-US" sz="788" dirty="0"/>
              <a:t>(4), 460–469. </a:t>
            </a:r>
            <a:r>
              <a:rPr lang="en-US" sz="788" dirty="0">
                <a:hlinkClick r:id="rId6"/>
              </a:rPr>
              <a:t>https://doi.org/10.1037/a0034223</a:t>
            </a:r>
            <a:endParaRPr lang="en-US" sz="788" dirty="0"/>
          </a:p>
          <a:p>
            <a:pPr marL="272648" indent="-272648">
              <a:lnSpc>
                <a:spcPct val="107000"/>
              </a:lnSpc>
              <a:spcBef>
                <a:spcPts val="0"/>
              </a:spcBef>
              <a:buNone/>
            </a:pPr>
            <a:r>
              <a:rPr lang="en-US" sz="800" dirty="0"/>
              <a:t>Gerke, J., Lipke, K., Fegert, J. M., &amp; Rassenhofer, M. (2021). Mothers as perpetrators and bystanders of child sexual abuse. </a:t>
            </a:r>
            <a:r>
              <a:rPr lang="de-DE" sz="800" i="1" dirty="0"/>
              <a:t>Child Abuse &amp; Neglect</a:t>
            </a:r>
            <a:r>
              <a:rPr lang="de-DE" sz="800" dirty="0"/>
              <a:t>, </a:t>
            </a:r>
            <a:r>
              <a:rPr lang="de-DE" sz="800" i="1" dirty="0"/>
              <a:t>117</a:t>
            </a:r>
            <a:r>
              <a:rPr lang="de-DE" sz="800" dirty="0"/>
              <a:t>(105068), 1–9. https://doi.org/10.1016/j.chiabu.2021.105068</a:t>
            </a:r>
          </a:p>
          <a:p>
            <a:pPr marL="272648" indent="-272648">
              <a:lnSpc>
                <a:spcPct val="107000"/>
              </a:lnSpc>
              <a:spcBef>
                <a:spcPts val="0"/>
              </a:spcBef>
              <a:buNone/>
            </a:pPr>
            <a:r>
              <a:rPr lang="de-DE" sz="788" dirty="0"/>
              <a:t>Gerke, J., </a:t>
            </a:r>
            <a:r>
              <a:rPr lang="de-DE" sz="788" dirty="0" err="1"/>
              <a:t>Gfrörer</a:t>
            </a:r>
            <a:r>
              <a:rPr lang="de-DE" sz="788" dirty="0"/>
              <a:t>, T., Mattstedt, F.‑K., Hoffmann, U., Fegert, J. M., &amp; </a:t>
            </a:r>
            <a:r>
              <a:rPr lang="de-DE" sz="788" dirty="0" err="1"/>
              <a:t>Rassenhofer</a:t>
            </a:r>
            <a:r>
              <a:rPr lang="de-DE" sz="788" dirty="0"/>
              <a:t>, M. (2023). </a:t>
            </a:r>
            <a:r>
              <a:rPr lang="en-GB" sz="788" dirty="0"/>
              <a:t>Long-term mental health consequences of female- versus male-perpetrated child sexual abuse. </a:t>
            </a:r>
            <a:r>
              <a:rPr lang="de-DE" sz="788" i="1" dirty="0"/>
              <a:t>Child </a:t>
            </a:r>
            <a:r>
              <a:rPr lang="de-DE" sz="788" i="1" dirty="0" err="1"/>
              <a:t>Abuse</a:t>
            </a:r>
            <a:r>
              <a:rPr lang="de-DE" sz="788" i="1" dirty="0"/>
              <a:t> &amp; Neglect</a:t>
            </a:r>
            <a:r>
              <a:rPr lang="de-DE" sz="788" dirty="0"/>
              <a:t>, </a:t>
            </a:r>
            <a:r>
              <a:rPr lang="de-DE" sz="788" i="1" dirty="0"/>
              <a:t>143</a:t>
            </a:r>
            <a:r>
              <a:rPr lang="de-DE" sz="788" dirty="0"/>
              <a:t>, 106240. https://doi.org/10.1016/j.chiabu.2023.106240</a:t>
            </a:r>
            <a:endParaRPr lang="en-US" sz="788" dirty="0">
              <a:cs typeface="Calibri" panose="020F0502020204030204" pitchFamily="34" charset="0"/>
            </a:endParaRPr>
          </a:p>
          <a:p>
            <a:pPr marL="272648" indent="-272648">
              <a:lnSpc>
                <a:spcPct val="107000"/>
              </a:lnSpc>
              <a:spcBef>
                <a:spcPts val="0"/>
              </a:spcBef>
              <a:buNone/>
            </a:pPr>
            <a:r>
              <a:rPr lang="de-DE" sz="788" dirty="0" err="1"/>
              <a:t>Gewirtz-Meydan</a:t>
            </a:r>
            <a:r>
              <a:rPr lang="de-DE" sz="788" dirty="0"/>
              <a:t>, A., Walsh, W., </a:t>
            </a:r>
            <a:r>
              <a:rPr lang="de-DE" sz="788" dirty="0" err="1"/>
              <a:t>Wolak</a:t>
            </a:r>
            <a:r>
              <a:rPr lang="de-DE" sz="788" dirty="0"/>
              <a:t>, J., &amp; </a:t>
            </a:r>
            <a:r>
              <a:rPr lang="de-DE" sz="788" dirty="0" err="1"/>
              <a:t>Finkelhor</a:t>
            </a:r>
            <a:r>
              <a:rPr lang="de-DE" sz="788" dirty="0"/>
              <a:t>, D. (2018). </a:t>
            </a:r>
            <a:r>
              <a:rPr lang="en-GB" sz="788" dirty="0"/>
              <a:t>The complex experience of child pornography survivors. </a:t>
            </a:r>
            <a:r>
              <a:rPr lang="en-GB" sz="788" i="1" dirty="0"/>
              <a:t>Child Abuse &amp; Neglect</a:t>
            </a:r>
            <a:r>
              <a:rPr lang="en-GB" sz="788" dirty="0"/>
              <a:t>, </a:t>
            </a:r>
            <a:r>
              <a:rPr lang="en-GB" sz="788" i="1" dirty="0"/>
              <a:t>80</a:t>
            </a:r>
            <a:r>
              <a:rPr lang="en-GB" sz="788" dirty="0"/>
              <a:t>, 238–248. </a:t>
            </a:r>
            <a:r>
              <a:rPr lang="en-GB" sz="788" dirty="0">
                <a:hlinkClick r:id="rId7"/>
              </a:rPr>
              <a:t>https://doi.org/10.1016/j.chiabu.2018.03.031</a:t>
            </a:r>
            <a:endParaRPr lang="en-GB" sz="788" dirty="0"/>
          </a:p>
          <a:p>
            <a:pPr marL="272648" indent="-272648">
              <a:lnSpc>
                <a:spcPct val="107000"/>
              </a:lnSpc>
              <a:spcBef>
                <a:spcPts val="0"/>
              </a:spcBef>
              <a:buNone/>
            </a:pPr>
            <a:r>
              <a:rPr lang="de-DE" sz="788" kern="100" dirty="0">
                <a:latin typeface="Aptos" panose="020B0004020202020204" pitchFamily="34" charset="0"/>
                <a:ea typeface="Aptos" panose="020B0004020202020204" pitchFamily="34" charset="0"/>
                <a:cs typeface="Times New Roman" panose="02020603050405020304" pitchFamily="18" charset="0"/>
              </a:rPr>
              <a:t>Herrenkohl, R.C. &amp;</a:t>
            </a:r>
            <a:r>
              <a:rPr lang="de-DE" sz="788" i="1"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a:latin typeface="Aptos" panose="020B0004020202020204" pitchFamily="34" charset="0"/>
                <a:ea typeface="Aptos" panose="020B0004020202020204" pitchFamily="34" charset="0"/>
                <a:cs typeface="Times New Roman" panose="02020603050405020304" pitchFamily="18" charset="0"/>
              </a:rPr>
              <a:t>Herrenkohl, T.I. (2009). </a:t>
            </a:r>
            <a:r>
              <a:rPr lang="de-DE" sz="788" kern="100" dirty="0" err="1">
                <a:latin typeface="Aptos" panose="020B0004020202020204" pitchFamily="34" charset="0"/>
                <a:ea typeface="Aptos" panose="020B0004020202020204" pitchFamily="34" charset="0"/>
                <a:cs typeface="Times New Roman" panose="02020603050405020304" pitchFamily="18" charset="0"/>
              </a:rPr>
              <a:t>Assessing</a:t>
            </a:r>
            <a:r>
              <a:rPr lang="de-DE" sz="788" kern="100" dirty="0">
                <a:latin typeface="Aptos" panose="020B0004020202020204" pitchFamily="34" charset="0"/>
                <a:ea typeface="Aptos" panose="020B0004020202020204" pitchFamily="34" charset="0"/>
                <a:cs typeface="Times New Roman" panose="02020603050405020304" pitchFamily="18" charset="0"/>
              </a:rPr>
              <a:t> a </a:t>
            </a:r>
            <a:r>
              <a:rPr lang="de-DE" sz="788" kern="100" dirty="0" err="1">
                <a:latin typeface="Aptos" panose="020B0004020202020204" pitchFamily="34" charset="0"/>
                <a:ea typeface="Aptos" panose="020B0004020202020204" pitchFamily="34" charset="0"/>
                <a:cs typeface="Times New Roman" panose="02020603050405020304" pitchFamily="18" charset="0"/>
              </a:rPr>
              <a:t>child’s</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experience</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of</a:t>
            </a:r>
            <a:r>
              <a:rPr lang="de-DE" sz="788" kern="100" dirty="0">
                <a:latin typeface="Aptos" panose="020B0004020202020204" pitchFamily="34" charset="0"/>
                <a:ea typeface="Aptos" panose="020B0004020202020204" pitchFamily="34" charset="0"/>
                <a:cs typeface="Times New Roman" panose="02020603050405020304" pitchFamily="18" charset="0"/>
              </a:rPr>
              <a:t> multiple </a:t>
            </a:r>
            <a:r>
              <a:rPr lang="de-DE" sz="788" kern="100" dirty="0" err="1">
                <a:latin typeface="Aptos" panose="020B0004020202020204" pitchFamily="34" charset="0"/>
                <a:ea typeface="Aptos" panose="020B0004020202020204" pitchFamily="34" charset="0"/>
                <a:cs typeface="Times New Roman" panose="02020603050405020304" pitchFamily="18" charset="0"/>
              </a:rPr>
              <a:t>maltreatment</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types</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Some</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unfinished</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business</a:t>
            </a:r>
            <a:r>
              <a:rPr lang="de-DE" sz="788" kern="100" dirty="0">
                <a:latin typeface="Aptos" panose="020B0004020202020204" pitchFamily="34" charset="0"/>
                <a:ea typeface="Aptos" panose="020B0004020202020204" pitchFamily="34" charset="0"/>
                <a:cs typeface="Times New Roman" panose="02020603050405020304" pitchFamily="18" charset="0"/>
              </a:rPr>
              <a:t>. Journal </a:t>
            </a:r>
            <a:r>
              <a:rPr lang="de-DE" sz="788" kern="100" dirty="0" err="1">
                <a:latin typeface="Aptos" panose="020B0004020202020204" pitchFamily="34" charset="0"/>
                <a:ea typeface="Aptos" panose="020B0004020202020204" pitchFamily="34" charset="0"/>
                <a:cs typeface="Times New Roman" panose="02020603050405020304" pitchFamily="18" charset="0"/>
              </a:rPr>
              <a:t>of</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family</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violence</a:t>
            </a:r>
            <a:r>
              <a:rPr lang="de-DE" sz="788" kern="100" dirty="0">
                <a:latin typeface="Aptos" panose="020B0004020202020204" pitchFamily="34" charset="0"/>
                <a:ea typeface="Aptos" panose="020B0004020202020204" pitchFamily="34" charset="0"/>
                <a:cs typeface="Times New Roman" panose="02020603050405020304" pitchFamily="18" charset="0"/>
              </a:rPr>
              <a:t>, 24(7), 485-496. DOI: 10.1007/s10896-009-9247-2.</a:t>
            </a:r>
            <a:endParaRPr lang="de-DE" sz="788" dirty="0"/>
          </a:p>
          <a:p>
            <a:pPr marL="272648" indent="-272648">
              <a:lnSpc>
                <a:spcPct val="107000"/>
              </a:lnSpc>
              <a:spcBef>
                <a:spcPts val="0"/>
              </a:spcBef>
              <a:buNone/>
            </a:pPr>
            <a:r>
              <a:rPr lang="en-US" sz="788" dirty="0" err="1">
                <a:ea typeface="Calibri" panose="020F0502020204030204" pitchFamily="34" charset="0"/>
                <a:cs typeface="Calibri" panose="020F0502020204030204" pitchFamily="34" charset="0"/>
              </a:rPr>
              <a:t>Häuser</a:t>
            </a:r>
            <a:r>
              <a:rPr lang="en-US" sz="788" dirty="0">
                <a:ea typeface="Calibri" panose="020F0502020204030204" pitchFamily="34" charset="0"/>
                <a:cs typeface="Calibri" panose="020F0502020204030204" pitchFamily="34" charset="0"/>
              </a:rPr>
              <a:t>, W., </a:t>
            </a:r>
            <a:r>
              <a:rPr lang="en-US" sz="788" dirty="0" err="1">
                <a:ea typeface="Calibri" panose="020F0502020204030204" pitchFamily="34" charset="0"/>
                <a:cs typeface="Calibri" panose="020F0502020204030204" pitchFamily="34" charset="0"/>
              </a:rPr>
              <a:t>Schmutzer</a:t>
            </a:r>
            <a:r>
              <a:rPr lang="en-US" sz="788" dirty="0">
                <a:ea typeface="Calibri" panose="020F0502020204030204" pitchFamily="34" charset="0"/>
                <a:cs typeface="Calibri" panose="020F0502020204030204" pitchFamily="34" charset="0"/>
              </a:rPr>
              <a:t>, G., </a:t>
            </a:r>
            <a:r>
              <a:rPr lang="en-US" sz="788" dirty="0" err="1">
                <a:ea typeface="Calibri" panose="020F0502020204030204" pitchFamily="34" charset="0"/>
                <a:cs typeface="Calibri" panose="020F0502020204030204" pitchFamily="34" charset="0"/>
              </a:rPr>
              <a:t>Brähler</a:t>
            </a:r>
            <a:r>
              <a:rPr lang="en-US" sz="788" dirty="0">
                <a:ea typeface="Calibri" panose="020F0502020204030204" pitchFamily="34" charset="0"/>
                <a:cs typeface="Calibri" panose="020F0502020204030204" pitchFamily="34" charset="0"/>
              </a:rPr>
              <a:t>, E., &amp; </a:t>
            </a:r>
            <a:r>
              <a:rPr lang="en-US" sz="788" dirty="0" err="1">
                <a:ea typeface="Calibri" panose="020F0502020204030204" pitchFamily="34" charset="0"/>
                <a:cs typeface="Calibri" panose="020F0502020204030204" pitchFamily="34" charset="0"/>
              </a:rPr>
              <a:t>Glaesmer</a:t>
            </a:r>
            <a:r>
              <a:rPr lang="en-US" sz="788" dirty="0">
                <a:ea typeface="Calibri" panose="020F0502020204030204" pitchFamily="34" charset="0"/>
                <a:cs typeface="Calibri" panose="020F0502020204030204" pitchFamily="34" charset="0"/>
              </a:rPr>
              <a:t>, H. (2011). </a:t>
            </a:r>
            <a:r>
              <a:rPr lang="de-DE" sz="788" dirty="0">
                <a:ea typeface="Calibri" panose="020F0502020204030204" pitchFamily="34" charset="0"/>
                <a:cs typeface="Calibri" panose="020F0502020204030204" pitchFamily="34" charset="0"/>
              </a:rPr>
              <a:t>Misshandlungen in Kindheit und Jugend. </a:t>
            </a:r>
            <a:r>
              <a:rPr lang="de-DE" sz="788" i="1" dirty="0">
                <a:ea typeface="Calibri" panose="020F0502020204030204" pitchFamily="34" charset="0"/>
                <a:cs typeface="Calibri" panose="020F0502020204030204" pitchFamily="34" charset="0"/>
              </a:rPr>
              <a:t>Deutsches Ärzteblatt</a:t>
            </a:r>
            <a:r>
              <a:rPr lang="de-DE" sz="788" dirty="0">
                <a:ea typeface="Calibri" panose="020F0502020204030204" pitchFamily="34" charset="0"/>
                <a:cs typeface="Calibri" panose="020F0502020204030204" pitchFamily="34" charset="0"/>
              </a:rPr>
              <a:t>, </a:t>
            </a:r>
            <a:r>
              <a:rPr lang="de-DE" sz="788" i="1" dirty="0">
                <a:ea typeface="Calibri" panose="020F0502020204030204" pitchFamily="34" charset="0"/>
                <a:cs typeface="Calibri" panose="020F0502020204030204" pitchFamily="34" charset="0"/>
              </a:rPr>
              <a:t>108</a:t>
            </a:r>
            <a:r>
              <a:rPr lang="de-DE" sz="788" dirty="0">
                <a:ea typeface="Calibri" panose="020F0502020204030204" pitchFamily="34" charset="0"/>
                <a:cs typeface="Calibri" panose="020F0502020204030204" pitchFamily="34" charset="0"/>
              </a:rPr>
              <a:t>(17), 1–13. </a:t>
            </a:r>
            <a:r>
              <a:rPr lang="de-DE" sz="788" dirty="0">
                <a:ea typeface="Calibri" panose="020F0502020204030204" pitchFamily="34" charset="0"/>
                <a:cs typeface="Calibri" panose="020F0502020204030204" pitchFamily="34" charset="0"/>
                <a:hlinkClick r:id="rId8"/>
              </a:rPr>
              <a:t>https://doi.org/10.3238/arztebl.2011.0287</a:t>
            </a:r>
            <a:endParaRPr lang="de-DE" sz="788" dirty="0">
              <a:ea typeface="Calibri" panose="020F0502020204030204" pitchFamily="34" charset="0"/>
              <a:cs typeface="Calibri" panose="020F0502020204030204" pitchFamily="34" charset="0"/>
            </a:endParaRPr>
          </a:p>
          <a:p>
            <a:pPr marL="272648" indent="-272648">
              <a:lnSpc>
                <a:spcPct val="107000"/>
              </a:lnSpc>
              <a:spcBef>
                <a:spcPts val="0"/>
              </a:spcBef>
              <a:buNone/>
            </a:pPr>
            <a:r>
              <a:rPr lang="de-DE" sz="788" kern="100" dirty="0" err="1">
                <a:latin typeface="Aptos" panose="020B0004020202020204" pitchFamily="34" charset="0"/>
                <a:ea typeface="Aptos" panose="020B0004020202020204" pitchFamily="34" charset="0"/>
                <a:cs typeface="Times New Roman" panose="02020603050405020304" pitchFamily="18" charset="0"/>
              </a:rPr>
              <a:t>Jadot</a:t>
            </a:r>
            <a:r>
              <a:rPr lang="de-DE" sz="788" kern="100" dirty="0">
                <a:latin typeface="Aptos" panose="020B0004020202020204" pitchFamily="34" charset="0"/>
                <a:ea typeface="Aptos" panose="020B0004020202020204" pitchFamily="34" charset="0"/>
                <a:cs typeface="Times New Roman" panose="02020603050405020304" pitchFamily="18" charset="0"/>
              </a:rPr>
              <a:t>, L. &amp; </a:t>
            </a:r>
            <a:r>
              <a:rPr lang="de-DE" sz="788" kern="100" dirty="0" err="1">
                <a:latin typeface="Aptos" panose="020B0004020202020204" pitchFamily="34" charset="0"/>
                <a:ea typeface="Aptos" panose="020B0004020202020204" pitchFamily="34" charset="0"/>
                <a:cs typeface="Times New Roman" panose="02020603050405020304" pitchFamily="18" charset="0"/>
              </a:rPr>
              <a:t>Blavier</a:t>
            </a:r>
            <a:r>
              <a:rPr lang="de-DE" sz="788" kern="100" dirty="0">
                <a:latin typeface="Aptos" panose="020B0004020202020204" pitchFamily="34" charset="0"/>
                <a:ea typeface="Aptos" panose="020B0004020202020204" pitchFamily="34" charset="0"/>
                <a:cs typeface="Times New Roman" panose="02020603050405020304" pitchFamily="18" charset="0"/>
              </a:rPr>
              <a:t>, A. (2024). </a:t>
            </a:r>
            <a:r>
              <a:rPr lang="de-DE" sz="788" kern="100" dirty="0" err="1">
                <a:latin typeface="Aptos" panose="020B0004020202020204" pitchFamily="34" charset="0"/>
                <a:ea typeface="Aptos" panose="020B0004020202020204" pitchFamily="34" charset="0"/>
                <a:cs typeface="Times New Roman" panose="02020603050405020304" pitchFamily="18" charset="0"/>
              </a:rPr>
              <a:t>Étude</a:t>
            </a:r>
            <a:r>
              <a:rPr lang="de-DE" sz="788" kern="100" dirty="0">
                <a:latin typeface="Aptos" panose="020B0004020202020204" pitchFamily="34" charset="0"/>
                <a:ea typeface="Aptos" panose="020B0004020202020204" pitchFamily="34" charset="0"/>
                <a:cs typeface="Times New Roman" panose="02020603050405020304" pitchFamily="18" charset="0"/>
              </a:rPr>
              <a:t> de la </a:t>
            </a:r>
            <a:r>
              <a:rPr lang="de-DE" sz="788" kern="100" dirty="0" err="1">
                <a:latin typeface="Aptos" panose="020B0004020202020204" pitchFamily="34" charset="0"/>
                <a:ea typeface="Aptos" panose="020B0004020202020204" pitchFamily="34" charset="0"/>
                <a:cs typeface="Times New Roman" panose="02020603050405020304" pitchFamily="18" charset="0"/>
              </a:rPr>
              <a:t>prévalence</a:t>
            </a:r>
            <a:r>
              <a:rPr lang="de-DE" sz="788" kern="100" dirty="0">
                <a:latin typeface="Aptos" panose="020B0004020202020204" pitchFamily="34" charset="0"/>
                <a:ea typeface="Aptos" panose="020B0004020202020204" pitchFamily="34" charset="0"/>
                <a:cs typeface="Times New Roman" panose="02020603050405020304" pitchFamily="18" charset="0"/>
              </a:rPr>
              <a:t> de la </a:t>
            </a:r>
            <a:r>
              <a:rPr lang="de-DE" sz="788" kern="100" dirty="0" err="1">
                <a:latin typeface="Aptos" panose="020B0004020202020204" pitchFamily="34" charset="0"/>
                <a:ea typeface="Aptos" panose="020B0004020202020204" pitchFamily="34" charset="0"/>
                <a:cs typeface="Times New Roman" panose="02020603050405020304" pitchFamily="18" charset="0"/>
              </a:rPr>
              <a:t>maltraitance</a:t>
            </a:r>
            <a:r>
              <a:rPr lang="de-DE" sz="788" kern="100" dirty="0">
                <a:latin typeface="Aptos" panose="020B0004020202020204" pitchFamily="34" charset="0"/>
                <a:ea typeface="Aptos" panose="020B0004020202020204" pitchFamily="34" charset="0"/>
                <a:cs typeface="Times New Roman" panose="02020603050405020304" pitchFamily="18" charset="0"/>
              </a:rPr>
              <a:t> infantile et des </a:t>
            </a:r>
            <a:r>
              <a:rPr lang="de-DE" sz="788" kern="100" dirty="0" err="1">
                <a:latin typeface="Aptos" panose="020B0004020202020204" pitchFamily="34" charset="0"/>
                <a:ea typeface="Aptos" panose="020B0004020202020204" pitchFamily="34" charset="0"/>
                <a:cs typeface="Times New Roman" panose="02020603050405020304" pitchFamily="18" charset="0"/>
              </a:rPr>
              <a:t>expériences</a:t>
            </a:r>
            <a:r>
              <a:rPr lang="de-DE" sz="788" kern="100" dirty="0">
                <a:latin typeface="Aptos" panose="020B0004020202020204" pitchFamily="34" charset="0"/>
                <a:ea typeface="Aptos" panose="020B0004020202020204" pitchFamily="34" charset="0"/>
                <a:cs typeface="Times New Roman" panose="02020603050405020304" pitchFamily="18" charset="0"/>
              </a:rPr>
              <a:t> de </a:t>
            </a:r>
            <a:r>
              <a:rPr lang="de-DE" sz="788" kern="100" dirty="0" err="1">
                <a:latin typeface="Aptos" panose="020B0004020202020204" pitchFamily="34" charset="0"/>
                <a:ea typeface="Aptos" panose="020B0004020202020204" pitchFamily="34" charset="0"/>
                <a:cs typeface="Times New Roman" panose="02020603050405020304" pitchFamily="18" charset="0"/>
              </a:rPr>
              <a:t>vie</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négatives</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dans</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une</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population</a:t>
            </a:r>
            <a:r>
              <a:rPr lang="de-DE" sz="788" kern="100" dirty="0">
                <a:latin typeface="Aptos" panose="020B0004020202020204" pitchFamily="34" charset="0"/>
                <a:ea typeface="Aptos" panose="020B0004020202020204" pitchFamily="34" charset="0"/>
                <a:cs typeface="Times New Roman" panose="02020603050405020304" pitchFamily="18" charset="0"/>
              </a:rPr>
              <a:t> </a:t>
            </a:r>
            <a:r>
              <a:rPr lang="de-DE" sz="788" kern="100" dirty="0" err="1">
                <a:latin typeface="Aptos" panose="020B0004020202020204" pitchFamily="34" charset="0"/>
                <a:ea typeface="Aptos" panose="020B0004020202020204" pitchFamily="34" charset="0"/>
                <a:cs typeface="Times New Roman" panose="02020603050405020304" pitchFamily="18" charset="0"/>
              </a:rPr>
              <a:t>d’adolescents</a:t>
            </a:r>
            <a:r>
              <a:rPr lang="de-DE" sz="788" kern="100" dirty="0">
                <a:latin typeface="Aptos" panose="020B0004020202020204" pitchFamily="34" charset="0"/>
                <a:ea typeface="Aptos" panose="020B0004020202020204" pitchFamily="34" charset="0"/>
                <a:cs typeface="Times New Roman" panose="02020603050405020304" pitchFamily="18" charset="0"/>
              </a:rPr>
              <a:t> en Fédération Wallonie-Bruxelles. </a:t>
            </a:r>
            <a:r>
              <a:rPr lang="de-DE" sz="788" kern="100" dirty="0">
                <a:latin typeface="Aptos" panose="020B0004020202020204" pitchFamily="34" charset="0"/>
                <a:ea typeface="Aptos" panose="020B0004020202020204" pitchFamily="34" charset="0"/>
                <a:cs typeface="Times New Roman" panose="02020603050405020304" pitchFamily="18" charset="0"/>
                <a:hlinkClick r:id="rId9"/>
              </a:rPr>
              <a:t>https://orbi.uliege.be/bitstream/2268/317224/1/Étude%20de%20la%20prévalence%20de%20la%20maltraitance%20infantile%20et%20des%20expériences%20de%20vie%20négatives%20dans%20une%20population%20d%27adolescents%20en%20Fédération%20Wallonie-Bruxelles.pdf</a:t>
            </a:r>
            <a:r>
              <a:rPr lang="de-DE" sz="788" kern="100" dirty="0">
                <a:latin typeface="Aptos" panose="020B0004020202020204" pitchFamily="34" charset="0"/>
                <a:ea typeface="Aptos" panose="020B0004020202020204" pitchFamily="34" charset="0"/>
                <a:cs typeface="Times New Roman" panose="02020603050405020304" pitchFamily="18" charset="0"/>
              </a:rPr>
              <a:t>.</a:t>
            </a:r>
            <a:endParaRPr lang="de-DE" sz="788" dirty="0">
              <a:ea typeface="Calibri" panose="020F0502020204030204" pitchFamily="34" charset="0"/>
              <a:cs typeface="Times New Roman" panose="02020603050405020304" pitchFamily="18" charset="0"/>
            </a:endParaRPr>
          </a:p>
          <a:p>
            <a:pPr marL="0" indent="0">
              <a:spcBef>
                <a:spcPts val="0"/>
              </a:spcBef>
              <a:buNone/>
            </a:pPr>
            <a:r>
              <a:rPr lang="de-DE" sz="800" kern="100" dirty="0" err="1">
                <a:ea typeface="Aptos" panose="020B0004020202020204" pitchFamily="34" charset="0"/>
                <a:cs typeface="Times New Roman" panose="02020603050405020304" pitchFamily="18" charset="0"/>
              </a:rPr>
              <a:t>Kascakova</a:t>
            </a:r>
            <a:r>
              <a:rPr lang="de-DE" sz="800" kern="100" dirty="0">
                <a:ea typeface="Aptos" panose="020B0004020202020204" pitchFamily="34" charset="0"/>
                <a:cs typeface="Times New Roman" panose="02020603050405020304" pitchFamily="18" charset="0"/>
              </a:rPr>
              <a:t>, N., </a:t>
            </a:r>
            <a:r>
              <a:rPr lang="de-DE" sz="800" kern="100" dirty="0" err="1">
                <a:ea typeface="Aptos" panose="020B0004020202020204" pitchFamily="34" charset="0"/>
                <a:cs typeface="Times New Roman" panose="02020603050405020304" pitchFamily="18" charset="0"/>
              </a:rPr>
              <a:t>Furstova</a:t>
            </a:r>
            <a:r>
              <a:rPr lang="de-DE" sz="800" kern="100" dirty="0">
                <a:ea typeface="Aptos" panose="020B0004020202020204" pitchFamily="34" charset="0"/>
                <a:cs typeface="Times New Roman" panose="02020603050405020304" pitchFamily="18" charset="0"/>
              </a:rPr>
              <a:t>, J., </a:t>
            </a:r>
            <a:r>
              <a:rPr lang="de-DE" sz="800" kern="100" dirty="0" err="1">
                <a:ea typeface="Aptos" panose="020B0004020202020204" pitchFamily="34" charset="0"/>
                <a:cs typeface="Times New Roman" panose="02020603050405020304" pitchFamily="18" charset="0"/>
              </a:rPr>
              <a:t>Šolcová</a:t>
            </a:r>
            <a:r>
              <a:rPr lang="de-DE" sz="800" kern="100" dirty="0">
                <a:ea typeface="Aptos" panose="020B0004020202020204" pitchFamily="34" charset="0"/>
                <a:cs typeface="Times New Roman" panose="02020603050405020304" pitchFamily="18" charset="0"/>
              </a:rPr>
              <a:t>, I., </a:t>
            </a:r>
            <a:r>
              <a:rPr lang="de-DE" sz="800" kern="100" dirty="0" err="1">
                <a:ea typeface="Aptos" panose="020B0004020202020204" pitchFamily="34" charset="0"/>
                <a:cs typeface="Times New Roman" panose="02020603050405020304" pitchFamily="18" charset="0"/>
              </a:rPr>
              <a:t>Biescad</a:t>
            </a:r>
            <a:r>
              <a:rPr lang="de-DE" sz="800" kern="100" dirty="0">
                <a:ea typeface="Aptos" panose="020B0004020202020204" pitchFamily="34" charset="0"/>
                <a:cs typeface="Times New Roman" panose="02020603050405020304" pitchFamily="18" charset="0"/>
              </a:rPr>
              <a:t>, M., </a:t>
            </a:r>
            <a:r>
              <a:rPr lang="de-DE" sz="800" kern="100" dirty="0" err="1">
                <a:ea typeface="Aptos" panose="020B0004020202020204" pitchFamily="34" charset="0"/>
                <a:cs typeface="Times New Roman" panose="02020603050405020304" pitchFamily="18" charset="0"/>
              </a:rPr>
              <a:t>Hasto</a:t>
            </a:r>
            <a:r>
              <a:rPr lang="de-DE" sz="800" kern="100" dirty="0">
                <a:ea typeface="Aptos" panose="020B0004020202020204" pitchFamily="34" charset="0"/>
                <a:cs typeface="Times New Roman" panose="02020603050405020304" pitchFamily="18" charset="0"/>
              </a:rPr>
              <a:t>, J. &amp; </a:t>
            </a:r>
            <a:r>
              <a:rPr lang="de-DE" sz="800" kern="100" dirty="0" err="1">
                <a:ea typeface="Aptos" panose="020B0004020202020204" pitchFamily="34" charset="0"/>
                <a:cs typeface="Times New Roman" panose="02020603050405020304" pitchFamily="18" charset="0"/>
              </a:rPr>
              <a:t>Tavel</a:t>
            </a:r>
            <a:r>
              <a:rPr lang="de-DE" sz="800" kern="100" dirty="0">
                <a:ea typeface="Aptos" panose="020B0004020202020204" pitchFamily="34" charset="0"/>
                <a:cs typeface="Times New Roman" panose="02020603050405020304" pitchFamily="18" charset="0"/>
              </a:rPr>
              <a:t>, P. (2018). </a:t>
            </a:r>
            <a:r>
              <a:rPr lang="de-DE" sz="800" kern="100" dirty="0" err="1">
                <a:ea typeface="Aptos" panose="020B0004020202020204" pitchFamily="34" charset="0"/>
                <a:cs typeface="Times New Roman" panose="02020603050405020304" pitchFamily="18" charset="0"/>
              </a:rPr>
              <a:t>Psychometric</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analysis</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of</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the</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czech</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version</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of</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childhood</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trauma</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questionnaire</a:t>
            </a:r>
            <a:r>
              <a:rPr lang="de-DE" sz="800" kern="100" dirty="0">
                <a:ea typeface="Aptos" panose="020B0004020202020204" pitchFamily="34" charset="0"/>
                <a:cs typeface="Times New Roman" panose="02020603050405020304" pitchFamily="18" charset="0"/>
              </a:rPr>
              <a:t> (CTQ) </a:t>
            </a:r>
            <a:r>
              <a:rPr lang="de-DE" sz="800" kern="100" dirty="0" err="1">
                <a:ea typeface="Aptos" panose="020B0004020202020204" pitchFamily="34" charset="0"/>
                <a:cs typeface="Times New Roman" panose="02020603050405020304" pitchFamily="18" charset="0"/>
              </a:rPr>
              <a:t>with</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the</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sociodemografic</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differences</a:t>
            </a:r>
            <a:r>
              <a:rPr lang="de-DE" sz="800" kern="100" dirty="0">
                <a:ea typeface="Aptos" panose="020B0004020202020204" pitchFamily="34" charset="0"/>
                <a:cs typeface="Times New Roman" panose="02020603050405020304" pitchFamily="18" charset="0"/>
              </a:rPr>
              <a:t> in </a:t>
            </a:r>
            <a:r>
              <a:rPr lang="de-DE" sz="800" kern="100" dirty="0" err="1">
                <a:ea typeface="Aptos" panose="020B0004020202020204" pitchFamily="34" charset="0"/>
                <a:cs typeface="Times New Roman" panose="02020603050405020304" pitchFamily="18" charset="0"/>
              </a:rPr>
              <a:t>traumatization</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of</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czech</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adults</a:t>
            </a:r>
            <a:r>
              <a:rPr lang="de-DE" sz="800" kern="100" dirty="0">
                <a:ea typeface="Aptos" panose="020B0004020202020204" pitchFamily="34" charset="0"/>
                <a:cs typeface="Times New Roman" panose="02020603050405020304" pitchFamily="18" charset="0"/>
              </a:rPr>
              <a:t>. </a:t>
            </a:r>
            <a:r>
              <a:rPr lang="de-DE" sz="800" kern="100" dirty="0" err="1">
                <a:ea typeface="Aptos" panose="020B0004020202020204" pitchFamily="34" charset="0"/>
                <a:cs typeface="Times New Roman" panose="02020603050405020304" pitchFamily="18" charset="0"/>
              </a:rPr>
              <a:t>Ceskoslovenska</a:t>
            </a:r>
            <a:r>
              <a:rPr lang="de-DE" sz="800" kern="100" dirty="0">
                <a:ea typeface="Aptos" panose="020B0004020202020204" pitchFamily="34" charset="0"/>
                <a:cs typeface="Times New Roman" panose="02020603050405020304" pitchFamily="18" charset="0"/>
              </a:rPr>
              <a:t> Psychologie, 62(3), 212-230. </a:t>
            </a:r>
            <a:r>
              <a:rPr lang="de-DE" sz="800" u="sng" kern="100" dirty="0">
                <a:solidFill>
                  <a:srgbClr val="467886"/>
                </a:solidFill>
                <a:ea typeface="Aptos" panose="020B0004020202020204" pitchFamily="34" charset="0"/>
                <a:cs typeface="Times New Roman" panose="02020603050405020304" pitchFamily="18" charset="0"/>
                <a:hlinkClick r:id="rId10"/>
              </a:rPr>
              <a:t>https://www.researchgate.net/publication/329671651_Psychometric_analysis_of_the_czech_version_of_childhood_trauma_questionnaire_CTQ_with_the_sociodemografic_differences_in_traumatization_of_czech_adults</a:t>
            </a:r>
            <a:r>
              <a:rPr lang="de-DE" sz="800" kern="100" dirty="0">
                <a:ea typeface="Aptos" panose="020B0004020202020204" pitchFamily="34" charset="0"/>
                <a:cs typeface="Times New Roman" panose="02020603050405020304" pitchFamily="18" charset="0"/>
              </a:rPr>
              <a:t>.</a:t>
            </a:r>
          </a:p>
          <a:p>
            <a:pPr marL="0" indent="0">
              <a:buNone/>
            </a:pPr>
            <a:endParaRPr lang="de-DE" sz="788" dirty="0"/>
          </a:p>
        </p:txBody>
      </p:sp>
      <p:sp>
        <p:nvSpPr>
          <p:cNvPr id="7" name="Textplatzhalter 3">
            <a:extLst>
              <a:ext uri="{FF2B5EF4-FFF2-40B4-BE49-F238E27FC236}">
                <a16:creationId xmlns:a16="http://schemas.microsoft.com/office/drawing/2014/main" id="{432488C1-A4B7-1766-60A6-4E34A6081F15}"/>
              </a:ext>
            </a:extLst>
          </p:cNvPr>
          <p:cNvSpPr txBox="1">
            <a:spLocks/>
          </p:cNvSpPr>
          <p:nvPr/>
        </p:nvSpPr>
        <p:spPr>
          <a:xfrm>
            <a:off x="359587" y="814193"/>
            <a:ext cx="6480000" cy="351002"/>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800" dirty="0">
                <a:solidFill>
                  <a:schemeClr val="accent2"/>
                </a:solidFill>
              </a:rPr>
              <a:t>Quellen</a:t>
            </a:r>
          </a:p>
        </p:txBody>
      </p:sp>
      <p:sp>
        <p:nvSpPr>
          <p:cNvPr id="10" name="Fußzeilenplatzhalter 2">
            <a:extLst>
              <a:ext uri="{FF2B5EF4-FFF2-40B4-BE49-F238E27FC236}">
                <a16:creationId xmlns:a16="http://schemas.microsoft.com/office/drawing/2014/main" id="{8C26E46A-C63B-29ED-2C2E-9DBCBC6CF417}"/>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accent2"/>
                </a:solidFill>
              </a:rPr>
              <a:t>Doppeltes Risiko? Vernachlässigung und sexualisierte Gewalt in Kindheit und Jugend | Jelena Gerke &amp; Katrin Chauviré-Geib | Universitätsklinikum Ulm | 04.09.2024/Berlin</a:t>
            </a:r>
            <a:endParaRPr lang="de-DE" dirty="0">
              <a:solidFill>
                <a:schemeClr val="accent2"/>
              </a:solidFill>
            </a:endParaRPr>
          </a:p>
        </p:txBody>
      </p:sp>
    </p:spTree>
    <p:extLst>
      <p:ext uri="{BB962C8B-B14F-4D97-AF65-F5344CB8AC3E}">
        <p14:creationId xmlns:p14="http://schemas.microsoft.com/office/powerpoint/2010/main" val="2595774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FFAD419-535A-A897-2FE9-F2F7670753EB}"/>
              </a:ext>
            </a:extLst>
          </p:cNvPr>
          <p:cNvSpPr>
            <a:spLocks noGrp="1"/>
          </p:cNvSpPr>
          <p:nvPr>
            <p:ph idx="1"/>
          </p:nvPr>
        </p:nvSpPr>
        <p:spPr>
          <a:xfrm>
            <a:off x="351000" y="1502229"/>
            <a:ext cx="8515415" cy="4026021"/>
          </a:xfrm>
        </p:spPr>
        <p:txBody>
          <a:bodyPr>
            <a:normAutofit fontScale="25000" lnSpcReduction="20000"/>
          </a:bodyPr>
          <a:lstStyle/>
          <a:p>
            <a:pPr marL="272648" indent="-272648">
              <a:lnSpc>
                <a:spcPct val="107000"/>
              </a:lnSpc>
              <a:spcBef>
                <a:spcPts val="0"/>
              </a:spcBef>
              <a:buNone/>
            </a:pPr>
            <a:r>
              <a:rPr lang="de-DE" sz="3000" kern="100" dirty="0">
                <a:ea typeface="Aptos" panose="020B0004020202020204" pitchFamily="34" charset="0"/>
                <a:cs typeface="Times New Roman" panose="02020603050405020304" pitchFamily="18" charset="0"/>
              </a:rPr>
              <a:t>Kim, S., Kim, G-U. &amp; Park, S. (2020). </a:t>
            </a:r>
            <a:r>
              <a:rPr lang="de-DE" sz="3000" kern="100" dirty="0" err="1">
                <a:ea typeface="Aptos" panose="020B0004020202020204" pitchFamily="34" charset="0"/>
                <a:cs typeface="Times New Roman" panose="02020603050405020304" pitchFamily="18" charset="0"/>
              </a:rPr>
              <a:t>Prevalence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Traumatic</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Experiences</a:t>
            </a:r>
            <a:r>
              <a:rPr lang="de-DE" sz="3000" kern="100" dirty="0">
                <a:ea typeface="Aptos" panose="020B0004020202020204" pitchFamily="34" charset="0"/>
                <a:cs typeface="Times New Roman" panose="02020603050405020304" pitchFamily="18" charset="0"/>
              </a:rPr>
              <a:t> in South Korean </a:t>
            </a:r>
            <a:r>
              <a:rPr lang="de-DE" sz="3000" kern="100" dirty="0" err="1">
                <a:ea typeface="Aptos" panose="020B0004020202020204" pitchFamily="34" charset="0"/>
                <a:cs typeface="Times New Roman" panose="02020603050405020304" pitchFamily="18" charset="0"/>
              </a:rPr>
              <a:t>Adults</a:t>
            </a:r>
            <a:r>
              <a:rPr lang="de-DE" sz="3000" kern="100" dirty="0">
                <a:ea typeface="Aptos" panose="020B0004020202020204" pitchFamily="34" charset="0"/>
                <a:cs typeface="Times New Roman" panose="02020603050405020304" pitchFamily="18" charset="0"/>
              </a:rPr>
              <a:t>. International Journal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Environmental Research and Public Health, 17(11). DOI: 10.3390/ijerph17113959.</a:t>
            </a:r>
          </a:p>
          <a:p>
            <a:pPr marL="272648" indent="-272648">
              <a:lnSpc>
                <a:spcPct val="107000"/>
              </a:lnSpc>
              <a:spcBef>
                <a:spcPts val="0"/>
              </a:spcBef>
              <a:buNone/>
            </a:pPr>
            <a:r>
              <a:rPr lang="de-DE" sz="3000" kern="100" dirty="0">
                <a:ea typeface="Aptos" panose="020B0004020202020204" pitchFamily="34" charset="0"/>
                <a:cs typeface="Times New Roman" panose="02020603050405020304" pitchFamily="18" charset="0"/>
              </a:rPr>
              <a:t>Klinger-König, J., Streit, F., Erhardt, A., </a:t>
            </a:r>
            <a:r>
              <a:rPr lang="de-DE" sz="3000" kern="100" dirty="0" err="1">
                <a:ea typeface="Aptos" panose="020B0004020202020204" pitchFamily="34" charset="0"/>
                <a:cs typeface="Times New Roman" panose="02020603050405020304" pitchFamily="18" charset="0"/>
              </a:rPr>
              <a:t>Kleineidam</a:t>
            </a:r>
            <a:r>
              <a:rPr lang="de-DE" sz="3000" kern="100" dirty="0">
                <a:ea typeface="Aptos" panose="020B0004020202020204" pitchFamily="34" charset="0"/>
                <a:cs typeface="Times New Roman" panose="02020603050405020304" pitchFamily="18" charset="0"/>
              </a:rPr>
              <a:t>, L., </a:t>
            </a:r>
            <a:r>
              <a:rPr lang="de-DE" sz="3000" kern="100" dirty="0" err="1">
                <a:ea typeface="Aptos" panose="020B0004020202020204" pitchFamily="34" charset="0"/>
                <a:cs typeface="Times New Roman" panose="02020603050405020304" pitchFamily="18" charset="0"/>
              </a:rPr>
              <a:t>Schmiedek</a:t>
            </a:r>
            <a:r>
              <a:rPr lang="de-DE" sz="3000" kern="100" dirty="0">
                <a:ea typeface="Aptos" panose="020B0004020202020204" pitchFamily="34" charset="0"/>
                <a:cs typeface="Times New Roman" panose="02020603050405020304" pitchFamily="18" charset="0"/>
              </a:rPr>
              <a:t>, F. et al. (2023). The </a:t>
            </a:r>
            <a:r>
              <a:rPr lang="de-DE" sz="3000" kern="100" dirty="0" err="1">
                <a:ea typeface="Aptos" panose="020B0004020202020204" pitchFamily="34" charset="0"/>
                <a:cs typeface="Times New Roman" panose="02020603050405020304" pitchFamily="18" charset="0"/>
              </a:rPr>
              <a:t>assessment</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maltreatment</a:t>
            </a:r>
            <a:r>
              <a:rPr lang="de-DE" sz="3000" kern="100" dirty="0">
                <a:ea typeface="Aptos" panose="020B0004020202020204" pitchFamily="34" charset="0"/>
                <a:cs typeface="Times New Roman" panose="02020603050405020304" pitchFamily="18" charset="0"/>
              </a:rPr>
              <a:t> and </a:t>
            </a:r>
            <a:r>
              <a:rPr lang="de-DE" sz="3000" kern="100" dirty="0" err="1">
                <a:ea typeface="Aptos" panose="020B0004020202020204" pitchFamily="34" charset="0"/>
                <a:cs typeface="Times New Roman" panose="02020603050405020304" pitchFamily="18" charset="0"/>
              </a:rPr>
              <a:t>its</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associations</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with</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affective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symptoms</a:t>
            </a:r>
            <a:r>
              <a:rPr lang="de-DE" sz="3000" kern="100" dirty="0">
                <a:ea typeface="Aptos" panose="020B0004020202020204" pitchFamily="34" charset="0"/>
                <a:cs typeface="Times New Roman" panose="02020603050405020304" pitchFamily="18" charset="0"/>
              </a:rPr>
              <a:t> in </a:t>
            </a:r>
            <a:r>
              <a:rPr lang="de-DE" sz="3000" kern="100" dirty="0" err="1">
                <a:ea typeface="Aptos" panose="020B0004020202020204" pitchFamily="34" charset="0"/>
                <a:cs typeface="Times New Roman" panose="02020603050405020304" pitchFamily="18" charset="0"/>
              </a:rPr>
              <a:t>adulthood</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Results</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German National </a:t>
            </a:r>
            <a:r>
              <a:rPr lang="de-DE" sz="3000" kern="100" dirty="0" err="1">
                <a:ea typeface="Aptos" panose="020B0004020202020204" pitchFamily="34" charset="0"/>
                <a:cs typeface="Times New Roman" panose="02020603050405020304" pitchFamily="18" charset="0"/>
              </a:rPr>
              <a:t>Cohort</a:t>
            </a:r>
            <a:r>
              <a:rPr lang="de-DE" sz="3000" kern="100" dirty="0">
                <a:ea typeface="Aptos" panose="020B0004020202020204" pitchFamily="34" charset="0"/>
                <a:cs typeface="Times New Roman" panose="02020603050405020304" pitchFamily="18" charset="0"/>
              </a:rPr>
              <a:t> (NAKO). The World Journal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Biological </a:t>
            </a:r>
            <a:r>
              <a:rPr lang="de-DE" sz="3000" kern="100" dirty="0" err="1">
                <a:ea typeface="Aptos" panose="020B0004020202020204" pitchFamily="34" charset="0"/>
                <a:cs typeface="Times New Roman" panose="02020603050405020304" pitchFamily="18" charset="0"/>
              </a:rPr>
              <a:t>Psychiatry</a:t>
            </a:r>
            <a:r>
              <a:rPr lang="de-DE" sz="3000" kern="100" dirty="0">
                <a:ea typeface="Aptos" panose="020B0004020202020204" pitchFamily="34" charset="0"/>
                <a:cs typeface="Times New Roman" panose="02020603050405020304" pitchFamily="18" charset="0"/>
              </a:rPr>
              <a:t>, 24(10), 897-908. DOI: 10.1080/15622975.2021.2011406.</a:t>
            </a:r>
          </a:p>
          <a:p>
            <a:pPr marL="272648" indent="-272648">
              <a:lnSpc>
                <a:spcPct val="107000"/>
              </a:lnSpc>
              <a:spcBef>
                <a:spcPts val="0"/>
              </a:spcBef>
              <a:buNone/>
            </a:pPr>
            <a:r>
              <a:rPr lang="de-DE" sz="3000" kern="100" dirty="0">
                <a:ea typeface="Aptos" panose="020B0004020202020204" pitchFamily="34" charset="0"/>
                <a:cs typeface="Times New Roman" panose="02020603050405020304" pitchFamily="18" charset="0"/>
              </a:rPr>
              <a:t>MacDonald, K., Thomas, M.L., </a:t>
            </a:r>
            <a:r>
              <a:rPr lang="de-DE" sz="3000" kern="100" dirty="0" err="1">
                <a:ea typeface="Aptos" panose="020B0004020202020204" pitchFamily="34" charset="0"/>
                <a:cs typeface="Times New Roman" panose="02020603050405020304" pitchFamily="18" charset="0"/>
              </a:rPr>
              <a:t>Sciolla</a:t>
            </a:r>
            <a:r>
              <a:rPr lang="de-DE" sz="3000" kern="100" dirty="0">
                <a:ea typeface="Aptos" panose="020B0004020202020204" pitchFamily="34" charset="0"/>
                <a:cs typeface="Times New Roman" panose="02020603050405020304" pitchFamily="18" charset="0"/>
              </a:rPr>
              <a:t>, A.F., Schneider, B.; </a:t>
            </a:r>
            <a:r>
              <a:rPr lang="de-DE" sz="3000" kern="100" dirty="0" err="1">
                <a:ea typeface="Aptos" panose="020B0004020202020204" pitchFamily="34" charset="0"/>
                <a:cs typeface="Times New Roman" panose="02020603050405020304" pitchFamily="18" charset="0"/>
              </a:rPr>
              <a:t>Pappas</a:t>
            </a:r>
            <a:r>
              <a:rPr lang="de-DE" sz="3000" kern="100" dirty="0">
                <a:ea typeface="Aptos" panose="020B0004020202020204" pitchFamily="34" charset="0"/>
                <a:cs typeface="Times New Roman" panose="02020603050405020304" pitchFamily="18" charset="0"/>
              </a:rPr>
              <a:t>, K. et al. (2016). </a:t>
            </a:r>
            <a:r>
              <a:rPr lang="de-DE" sz="3000" kern="100" dirty="0" err="1">
                <a:ea typeface="Aptos" panose="020B0004020202020204" pitchFamily="34" charset="0"/>
                <a:cs typeface="Times New Roman" panose="02020603050405020304" pitchFamily="18" charset="0"/>
              </a:rPr>
              <a:t>Minimization</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Maltreatment </a:t>
            </a:r>
            <a:r>
              <a:rPr lang="de-DE" sz="3000" kern="100" dirty="0" err="1">
                <a:ea typeface="Aptos" panose="020B0004020202020204" pitchFamily="34" charset="0"/>
                <a:cs typeface="Times New Roman" panose="02020603050405020304" pitchFamily="18" charset="0"/>
              </a:rPr>
              <a:t>Is</a:t>
            </a:r>
            <a:r>
              <a:rPr lang="de-DE" sz="3000" kern="100" dirty="0">
                <a:ea typeface="Aptos" panose="020B0004020202020204" pitchFamily="34" charset="0"/>
                <a:cs typeface="Times New Roman" panose="02020603050405020304" pitchFamily="18" charset="0"/>
              </a:rPr>
              <a:t> Common and </a:t>
            </a:r>
            <a:r>
              <a:rPr lang="de-DE" sz="3000" kern="100" dirty="0" err="1">
                <a:ea typeface="Aptos" panose="020B0004020202020204" pitchFamily="34" charset="0"/>
                <a:cs typeface="Times New Roman" panose="02020603050405020304" pitchFamily="18" charset="0"/>
              </a:rPr>
              <a:t>Consequential</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Results</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from</a:t>
            </a:r>
            <a:r>
              <a:rPr lang="de-DE" sz="3000" kern="100" dirty="0">
                <a:ea typeface="Aptos" panose="020B0004020202020204" pitchFamily="34" charset="0"/>
                <a:cs typeface="Times New Roman" panose="02020603050405020304" pitchFamily="18" charset="0"/>
              </a:rPr>
              <a:t> a Large, Multinational Sample </a:t>
            </a:r>
            <a:r>
              <a:rPr lang="de-DE" sz="3000" kern="100" dirty="0" err="1">
                <a:ea typeface="Aptos" panose="020B0004020202020204" pitchFamily="34" charset="0"/>
                <a:cs typeface="Times New Roman" panose="02020603050405020304" pitchFamily="18" charset="0"/>
              </a:rPr>
              <a:t>Using</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Trauma </a:t>
            </a:r>
            <a:r>
              <a:rPr lang="de-DE" sz="3000" kern="100" dirty="0" err="1">
                <a:ea typeface="Aptos" panose="020B0004020202020204" pitchFamily="34" charset="0"/>
                <a:cs typeface="Times New Roman" panose="02020603050405020304" pitchFamily="18" charset="0"/>
              </a:rPr>
              <a:t>Questionnaire</a:t>
            </a:r>
            <a:r>
              <a:rPr lang="de-DE" sz="3000" kern="100" dirty="0">
                <a:ea typeface="Aptos" panose="020B0004020202020204" pitchFamily="34" charset="0"/>
                <a:cs typeface="Times New Roman" panose="02020603050405020304" pitchFamily="18" charset="0"/>
              </a:rPr>
              <a:t>. PLOS ONE, 11(1). DOI: 10.1371/journal.pone.0146058.</a:t>
            </a:r>
          </a:p>
          <a:p>
            <a:pPr marL="272648" indent="-272648">
              <a:lnSpc>
                <a:spcPct val="107000"/>
              </a:lnSpc>
              <a:spcBef>
                <a:spcPts val="0"/>
              </a:spcBef>
              <a:buNone/>
            </a:pPr>
            <a:r>
              <a:rPr lang="de-DE" sz="3000" kern="100" dirty="0">
                <a:ea typeface="Aptos" panose="020B0004020202020204" pitchFamily="34" charset="0"/>
                <a:cs typeface="Times New Roman" panose="02020603050405020304" pitchFamily="18" charset="0"/>
              </a:rPr>
              <a:t>Matsumoto, M., </a:t>
            </a:r>
            <a:r>
              <a:rPr lang="de-DE" sz="3000" kern="100" dirty="0" err="1">
                <a:ea typeface="Aptos" panose="020B0004020202020204" pitchFamily="34" charset="0"/>
                <a:cs typeface="Times New Roman" panose="02020603050405020304" pitchFamily="18" charset="0"/>
              </a:rPr>
              <a:t>Piersiak</a:t>
            </a:r>
            <a:r>
              <a:rPr lang="de-DE" sz="3000" kern="100" dirty="0">
                <a:ea typeface="Aptos" panose="020B0004020202020204" pitchFamily="34" charset="0"/>
                <a:cs typeface="Times New Roman" panose="02020603050405020304" pitchFamily="18" charset="0"/>
              </a:rPr>
              <a:t>, H. A., </a:t>
            </a:r>
            <a:r>
              <a:rPr lang="de-DE" sz="3000" kern="100" dirty="0" err="1">
                <a:ea typeface="Aptos" panose="020B0004020202020204" pitchFamily="34" charset="0"/>
                <a:cs typeface="Times New Roman" panose="02020603050405020304" pitchFamily="18" charset="0"/>
              </a:rPr>
              <a:t>Letterie</a:t>
            </a:r>
            <a:r>
              <a:rPr lang="de-DE" sz="3000" kern="100" dirty="0">
                <a:ea typeface="Aptos" panose="020B0004020202020204" pitchFamily="34" charset="0"/>
                <a:cs typeface="Times New Roman" panose="02020603050405020304" pitchFamily="18" charset="0"/>
              </a:rPr>
              <a:t>, M.C. &amp; Humphreys, K.L. (2023). Population-</a:t>
            </a:r>
            <a:r>
              <a:rPr lang="de-DE" sz="3000" kern="100" dirty="0" err="1">
                <a:ea typeface="Aptos" panose="020B0004020202020204" pitchFamily="34" charset="0"/>
                <a:cs typeface="Times New Roman" panose="02020603050405020304" pitchFamily="18" charset="0"/>
              </a:rPr>
              <a:t>Based</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Estimates</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Associations</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Between</a:t>
            </a:r>
            <a:r>
              <a:rPr lang="de-DE" sz="3000" kern="100" dirty="0">
                <a:ea typeface="Aptos" panose="020B0004020202020204" pitchFamily="34" charset="0"/>
                <a:cs typeface="Times New Roman" panose="02020603050405020304" pitchFamily="18" charset="0"/>
              </a:rPr>
              <a:t> Child Maltreatment </a:t>
            </a:r>
            <a:r>
              <a:rPr lang="de-DE" sz="3000" kern="100" dirty="0" err="1">
                <a:ea typeface="Aptos" panose="020B0004020202020204" pitchFamily="34" charset="0"/>
                <a:cs typeface="Times New Roman" panose="02020603050405020304" pitchFamily="18" charset="0"/>
              </a:rPr>
              <a:t>Types</a:t>
            </a:r>
            <a:r>
              <a:rPr lang="de-DE" sz="3000" kern="100" dirty="0">
                <a:ea typeface="Aptos" panose="020B0004020202020204" pitchFamily="34" charset="0"/>
                <a:cs typeface="Times New Roman" panose="02020603050405020304" pitchFamily="18" charset="0"/>
              </a:rPr>
              <a:t>: A Meta-Analysis. Trauma, </a:t>
            </a:r>
            <a:r>
              <a:rPr lang="de-DE" sz="3000" kern="100" dirty="0" err="1">
                <a:ea typeface="Aptos" panose="020B0004020202020204" pitchFamily="34" charset="0"/>
                <a:cs typeface="Times New Roman" panose="02020603050405020304" pitchFamily="18" charset="0"/>
              </a:rPr>
              <a:t>Violence</a:t>
            </a:r>
            <a:r>
              <a:rPr lang="de-DE" sz="3000" kern="100" dirty="0">
                <a:ea typeface="Aptos" panose="020B0004020202020204" pitchFamily="34" charset="0"/>
                <a:cs typeface="Times New Roman" panose="02020603050405020304" pitchFamily="18" charset="0"/>
              </a:rPr>
              <a:t>, &amp; </a:t>
            </a:r>
            <a:r>
              <a:rPr lang="de-DE" sz="3000" kern="100" dirty="0" err="1">
                <a:ea typeface="Aptos" panose="020B0004020202020204" pitchFamily="34" charset="0"/>
                <a:cs typeface="Times New Roman" panose="02020603050405020304" pitchFamily="18" charset="0"/>
              </a:rPr>
              <a:t>Abuse</a:t>
            </a:r>
            <a:r>
              <a:rPr lang="de-DE" sz="3000" kern="100" dirty="0">
                <a:ea typeface="Aptos" panose="020B0004020202020204" pitchFamily="34" charset="0"/>
                <a:cs typeface="Times New Roman" panose="02020603050405020304" pitchFamily="18" charset="0"/>
              </a:rPr>
              <a:t>, 24(2), 487-496. DOI: 10.1177/15248380211030502.</a:t>
            </a:r>
            <a:endParaRPr lang="de-DE" sz="3000" dirty="0">
              <a:ea typeface="Calibri" panose="020F0502020204030204" pitchFamily="34" charset="0"/>
              <a:cs typeface="Times New Roman" panose="02020603050405020304" pitchFamily="18" charset="0"/>
            </a:endParaRPr>
          </a:p>
          <a:p>
            <a:pPr marL="272648" indent="-272648">
              <a:lnSpc>
                <a:spcPct val="107000"/>
              </a:lnSpc>
              <a:spcBef>
                <a:spcPts val="0"/>
              </a:spcBef>
              <a:buNone/>
            </a:pPr>
            <a:r>
              <a:rPr lang="de-DE" sz="3000" dirty="0"/>
              <a:t>David </a:t>
            </a:r>
            <a:r>
              <a:rPr lang="de-DE" sz="3000" dirty="0" err="1"/>
              <a:t>Mellor</a:t>
            </a:r>
            <a:r>
              <a:rPr lang="de-DE" sz="3000" dirty="0"/>
              <a:t> &amp; Rebecca </a:t>
            </a:r>
            <a:r>
              <a:rPr lang="de-DE" sz="3000" dirty="0" err="1"/>
              <a:t>Deering</a:t>
            </a:r>
            <a:r>
              <a:rPr lang="de-DE" sz="3000" dirty="0"/>
              <a:t> (2010) Professional </a:t>
            </a:r>
            <a:r>
              <a:rPr lang="de-DE" sz="3000" dirty="0" err="1"/>
              <a:t>response</a:t>
            </a:r>
            <a:r>
              <a:rPr lang="de-DE" sz="3000" dirty="0"/>
              <a:t> and </a:t>
            </a:r>
            <a:r>
              <a:rPr lang="de-DE" sz="3000" dirty="0" err="1"/>
              <a:t>attitudes</a:t>
            </a:r>
            <a:r>
              <a:rPr lang="de-DE" sz="3000" dirty="0"/>
              <a:t> </a:t>
            </a:r>
            <a:r>
              <a:rPr lang="de-DE" sz="3000" dirty="0" err="1"/>
              <a:t>toward</a:t>
            </a:r>
            <a:r>
              <a:rPr lang="de-DE" sz="3000" dirty="0"/>
              <a:t> </a:t>
            </a:r>
            <a:r>
              <a:rPr lang="de-DE" sz="3000" dirty="0" err="1"/>
              <a:t>female-perpetrated</a:t>
            </a:r>
            <a:r>
              <a:rPr lang="de-DE" sz="3000" dirty="0"/>
              <a:t> </a:t>
            </a:r>
            <a:r>
              <a:rPr lang="de-DE" sz="3000" dirty="0" err="1"/>
              <a:t>child</a:t>
            </a:r>
            <a:r>
              <a:rPr lang="de-DE" sz="3000" dirty="0"/>
              <a:t> sexual </a:t>
            </a:r>
            <a:r>
              <a:rPr lang="de-DE" sz="3000" dirty="0" err="1"/>
              <a:t>abuse</a:t>
            </a:r>
            <a:r>
              <a:rPr lang="de-DE" sz="3000" dirty="0"/>
              <a:t>: a </a:t>
            </a:r>
            <a:r>
              <a:rPr lang="de-DE" sz="3000" dirty="0" err="1"/>
              <a:t>study</a:t>
            </a:r>
            <a:r>
              <a:rPr lang="de-DE" sz="3000" dirty="0"/>
              <a:t> </a:t>
            </a:r>
            <a:r>
              <a:rPr lang="de-DE" sz="3000" dirty="0" err="1"/>
              <a:t>of</a:t>
            </a:r>
            <a:r>
              <a:rPr lang="de-DE" sz="3000" dirty="0"/>
              <a:t> </a:t>
            </a:r>
            <a:r>
              <a:rPr lang="de-DE" sz="3000" dirty="0" err="1"/>
              <a:t>psychologists</a:t>
            </a:r>
            <a:r>
              <a:rPr lang="de-DE" sz="3000" dirty="0"/>
              <a:t>, </a:t>
            </a:r>
            <a:r>
              <a:rPr lang="de-DE" sz="3000" dirty="0" err="1"/>
              <a:t>psychiatrists</a:t>
            </a:r>
            <a:r>
              <a:rPr lang="de-DE" sz="3000" dirty="0"/>
              <a:t>, </a:t>
            </a:r>
            <a:r>
              <a:rPr lang="de-DE" sz="3000" dirty="0" err="1"/>
              <a:t>probationary</a:t>
            </a:r>
            <a:r>
              <a:rPr lang="de-DE" sz="3000" dirty="0"/>
              <a:t> </a:t>
            </a:r>
            <a:r>
              <a:rPr lang="de-DE" sz="3000" dirty="0" err="1"/>
              <a:t>psychologists</a:t>
            </a:r>
            <a:r>
              <a:rPr lang="de-DE" sz="3000" dirty="0"/>
              <a:t> and </a:t>
            </a:r>
            <a:r>
              <a:rPr lang="de-DE" sz="3000" dirty="0" err="1"/>
              <a:t>child</a:t>
            </a:r>
            <a:r>
              <a:rPr lang="de-DE" sz="3000" dirty="0"/>
              <a:t> </a:t>
            </a:r>
            <a:r>
              <a:rPr lang="de-DE" sz="3000" dirty="0" err="1"/>
              <a:t>protection</a:t>
            </a:r>
            <a:r>
              <a:rPr lang="de-DE" sz="3000" dirty="0"/>
              <a:t> </a:t>
            </a:r>
            <a:r>
              <a:rPr lang="de-DE" sz="3000" dirty="0" err="1"/>
              <a:t>workers</a:t>
            </a:r>
            <a:r>
              <a:rPr lang="de-DE" sz="3000" dirty="0"/>
              <a:t>, </a:t>
            </a:r>
            <a:r>
              <a:rPr lang="de-DE" sz="3000" dirty="0" err="1"/>
              <a:t>Psychology</a:t>
            </a:r>
            <a:r>
              <a:rPr lang="de-DE" sz="3000" dirty="0"/>
              <a:t>, Crime &amp; Law, 16:5, 415-438, DOI: </a:t>
            </a:r>
            <a:r>
              <a:rPr lang="de-DE" sz="3000" dirty="0">
                <a:hlinkClick r:id="rId2"/>
              </a:rPr>
              <a:t>10.1080/10683160902776850</a:t>
            </a:r>
            <a:endParaRPr lang="de-DE" sz="3000" dirty="0"/>
          </a:p>
          <a:p>
            <a:pPr marL="272648" indent="-272648">
              <a:lnSpc>
                <a:spcPct val="107000"/>
              </a:lnSpc>
              <a:spcBef>
                <a:spcPts val="0"/>
              </a:spcBef>
              <a:buNone/>
            </a:pPr>
            <a:r>
              <a:rPr lang="de-DE" sz="3000" kern="100" dirty="0">
                <a:ea typeface="Aptos" panose="020B0004020202020204" pitchFamily="34" charset="0"/>
                <a:cs typeface="Times New Roman" panose="02020603050405020304" pitchFamily="18" charset="0"/>
              </a:rPr>
              <a:t>Matsumoto, M., </a:t>
            </a:r>
            <a:r>
              <a:rPr lang="de-DE" sz="3000" kern="100" dirty="0" err="1">
                <a:ea typeface="Aptos" panose="020B0004020202020204" pitchFamily="34" charset="0"/>
                <a:cs typeface="Times New Roman" panose="02020603050405020304" pitchFamily="18" charset="0"/>
              </a:rPr>
              <a:t>Piersiak</a:t>
            </a:r>
            <a:r>
              <a:rPr lang="de-DE" sz="3000" kern="100" dirty="0">
                <a:ea typeface="Aptos" panose="020B0004020202020204" pitchFamily="34" charset="0"/>
                <a:cs typeface="Times New Roman" panose="02020603050405020304" pitchFamily="18" charset="0"/>
              </a:rPr>
              <a:t>, H. A., </a:t>
            </a:r>
            <a:r>
              <a:rPr lang="de-DE" sz="3000" kern="100" dirty="0" err="1">
                <a:ea typeface="Aptos" panose="020B0004020202020204" pitchFamily="34" charset="0"/>
                <a:cs typeface="Times New Roman" panose="02020603050405020304" pitchFamily="18" charset="0"/>
              </a:rPr>
              <a:t>Letterie</a:t>
            </a:r>
            <a:r>
              <a:rPr lang="de-DE" sz="3000" kern="100" dirty="0">
                <a:ea typeface="Aptos" panose="020B0004020202020204" pitchFamily="34" charset="0"/>
                <a:cs typeface="Times New Roman" panose="02020603050405020304" pitchFamily="18" charset="0"/>
              </a:rPr>
              <a:t>, M. C., &amp; Humphreys, K. L. (2023). Population-</a:t>
            </a:r>
            <a:r>
              <a:rPr lang="de-DE" sz="3000" kern="100" dirty="0" err="1">
                <a:ea typeface="Aptos" panose="020B0004020202020204" pitchFamily="34" charset="0"/>
                <a:cs typeface="Times New Roman" panose="02020603050405020304" pitchFamily="18" charset="0"/>
              </a:rPr>
              <a:t>based</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estimates</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associations</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between</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maltreatment</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types</a:t>
            </a:r>
            <a:r>
              <a:rPr lang="de-DE" sz="3000" kern="100" dirty="0">
                <a:ea typeface="Aptos" panose="020B0004020202020204" pitchFamily="34" charset="0"/>
                <a:cs typeface="Times New Roman" panose="02020603050405020304" pitchFamily="18" charset="0"/>
              </a:rPr>
              <a:t>: a meta-analysis. Trauma, </a:t>
            </a:r>
            <a:r>
              <a:rPr lang="de-DE" sz="3000" kern="100" dirty="0" err="1">
                <a:ea typeface="Aptos" panose="020B0004020202020204" pitchFamily="34" charset="0"/>
                <a:cs typeface="Times New Roman" panose="02020603050405020304" pitchFamily="18" charset="0"/>
              </a:rPr>
              <a:t>Violence</a:t>
            </a:r>
            <a:r>
              <a:rPr lang="de-DE" sz="3000" kern="100" dirty="0">
                <a:ea typeface="Aptos" panose="020B0004020202020204" pitchFamily="34" charset="0"/>
                <a:cs typeface="Times New Roman" panose="02020603050405020304" pitchFamily="18" charset="0"/>
              </a:rPr>
              <a:t>, &amp; Abuse, 24(2), 487-496.</a:t>
            </a:r>
          </a:p>
          <a:p>
            <a:pPr marL="272648" indent="-272648">
              <a:lnSpc>
                <a:spcPct val="107000"/>
              </a:lnSpc>
              <a:spcBef>
                <a:spcPts val="0"/>
              </a:spcBef>
              <a:buNone/>
            </a:pPr>
            <a:r>
              <a:rPr lang="de-DE" sz="3000" kern="100" dirty="0" err="1">
                <a:ea typeface="Aptos" panose="020B0004020202020204" pitchFamily="34" charset="0"/>
                <a:cs typeface="Times New Roman" panose="02020603050405020304" pitchFamily="18" charset="0"/>
              </a:rPr>
              <a:t>Mizuki</a:t>
            </a:r>
            <a:r>
              <a:rPr lang="de-DE" sz="3000" kern="100" dirty="0">
                <a:ea typeface="Aptos" panose="020B0004020202020204" pitchFamily="34" charset="0"/>
                <a:cs typeface="Times New Roman" panose="02020603050405020304" pitchFamily="18" charset="0"/>
              </a:rPr>
              <a:t>, R. &amp; Fujiwara, T. (2021). Validation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Japanese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version</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Trauma </a:t>
            </a:r>
            <a:r>
              <a:rPr lang="de-DE" sz="3000" kern="100" dirty="0" err="1">
                <a:ea typeface="Aptos" panose="020B0004020202020204" pitchFamily="34" charset="0"/>
                <a:cs typeface="Times New Roman" panose="02020603050405020304" pitchFamily="18" charset="0"/>
              </a:rPr>
              <a:t>Questionnaire</a:t>
            </a:r>
            <a:r>
              <a:rPr lang="de-DE" sz="3000" kern="100" dirty="0">
                <a:ea typeface="Aptos" panose="020B0004020202020204" pitchFamily="34" charset="0"/>
                <a:cs typeface="Times New Roman" panose="02020603050405020304" pitchFamily="18" charset="0"/>
              </a:rPr>
              <a:t>—Short Form (CTQ–J). Psychological Trauma: Theory, Research, Practice, and Policy, 13(5), 537-544. DOI: 10.1037/tra0000972.</a:t>
            </a:r>
          </a:p>
          <a:p>
            <a:pPr marL="272648" indent="-272648">
              <a:lnSpc>
                <a:spcPct val="107000"/>
              </a:lnSpc>
              <a:spcBef>
                <a:spcPts val="0"/>
              </a:spcBef>
              <a:buNone/>
            </a:pPr>
            <a:r>
              <a:rPr lang="de-DE" sz="3000" kern="100" dirty="0">
                <a:ea typeface="Aptos" panose="020B0004020202020204" pitchFamily="34" charset="0"/>
                <a:cs typeface="Times New Roman" panose="02020603050405020304" pitchFamily="18" charset="0"/>
              </a:rPr>
              <a:t>Nakajima, M., </a:t>
            </a:r>
            <a:r>
              <a:rPr lang="de-DE" sz="3000" kern="100" dirty="0" err="1">
                <a:ea typeface="Aptos" panose="020B0004020202020204" pitchFamily="34" charset="0"/>
                <a:cs typeface="Times New Roman" panose="02020603050405020304" pitchFamily="18" charset="0"/>
              </a:rPr>
              <a:t>Hori</a:t>
            </a:r>
            <a:r>
              <a:rPr lang="de-DE" sz="3000" kern="100" dirty="0">
                <a:ea typeface="Aptos" panose="020B0004020202020204" pitchFamily="34" charset="0"/>
                <a:cs typeface="Times New Roman" panose="02020603050405020304" pitchFamily="18" charset="0"/>
              </a:rPr>
              <a:t>, H., </a:t>
            </a:r>
            <a:r>
              <a:rPr lang="de-DE" sz="3000" kern="100" dirty="0" err="1">
                <a:ea typeface="Aptos" panose="020B0004020202020204" pitchFamily="34" charset="0"/>
                <a:cs typeface="Times New Roman" panose="02020603050405020304" pitchFamily="18" charset="0"/>
              </a:rPr>
              <a:t>Itoh</a:t>
            </a:r>
            <a:r>
              <a:rPr lang="de-DE" sz="3000" kern="100" dirty="0">
                <a:ea typeface="Aptos" panose="020B0004020202020204" pitchFamily="34" charset="0"/>
                <a:cs typeface="Times New Roman" panose="02020603050405020304" pitchFamily="18" charset="0"/>
              </a:rPr>
              <a:t>, M., Lin, M., </a:t>
            </a:r>
            <a:r>
              <a:rPr lang="de-DE" sz="3000" kern="100" dirty="0" err="1">
                <a:ea typeface="Aptos" panose="020B0004020202020204" pitchFamily="34" charset="0"/>
                <a:cs typeface="Times New Roman" panose="02020603050405020304" pitchFamily="18" charset="0"/>
              </a:rPr>
              <a:t>Kawanishi</a:t>
            </a:r>
            <a:r>
              <a:rPr lang="de-DE" sz="3000" kern="100" dirty="0">
                <a:ea typeface="Aptos" panose="020B0004020202020204" pitchFamily="34" charset="0"/>
                <a:cs typeface="Times New Roman" panose="02020603050405020304" pitchFamily="18" charset="0"/>
              </a:rPr>
              <a:t>, H., Narita, M. &amp; Kim, Y. (2022). Validation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trauma</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questionnaire-short</a:t>
            </a:r>
            <a:r>
              <a:rPr lang="de-DE" sz="3000" kern="100" dirty="0">
                <a:ea typeface="Aptos" panose="020B0004020202020204" pitchFamily="34" charset="0"/>
                <a:cs typeface="Times New Roman" panose="02020603050405020304" pitchFamily="18" charset="0"/>
              </a:rPr>
              <a:t> form in </a:t>
            </a:r>
            <a:r>
              <a:rPr lang="de-DE" sz="3000" kern="100" dirty="0" err="1">
                <a:ea typeface="Aptos" panose="020B0004020202020204" pitchFamily="34" charset="0"/>
                <a:cs typeface="Times New Roman" panose="02020603050405020304" pitchFamily="18" charset="0"/>
              </a:rPr>
              <a:t>Japanese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clinical</a:t>
            </a:r>
            <a:r>
              <a:rPr lang="de-DE" sz="3000" kern="100" dirty="0">
                <a:ea typeface="Aptos" panose="020B0004020202020204" pitchFamily="34" charset="0"/>
                <a:cs typeface="Times New Roman" panose="02020603050405020304" pitchFamily="18" charset="0"/>
              </a:rPr>
              <a:t> and </a:t>
            </a:r>
            <a:r>
              <a:rPr lang="de-DE" sz="3000" kern="100" dirty="0" err="1">
                <a:ea typeface="Aptos" panose="020B0004020202020204" pitchFamily="34" charset="0"/>
                <a:cs typeface="Times New Roman" panose="02020603050405020304" pitchFamily="18" charset="0"/>
              </a:rPr>
              <a:t>nonclinical</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adults</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Psychiatry</a:t>
            </a:r>
            <a:r>
              <a:rPr lang="de-DE" sz="3000" kern="100" dirty="0">
                <a:ea typeface="Aptos" panose="020B0004020202020204" pitchFamily="34" charset="0"/>
                <a:cs typeface="Times New Roman" panose="02020603050405020304" pitchFamily="18" charset="0"/>
              </a:rPr>
              <a:t> Research Communications, 2(3). DOI: 10.1016/j.psycom.2022.100065.</a:t>
            </a:r>
          </a:p>
          <a:p>
            <a:pPr marL="272648" indent="-272648">
              <a:lnSpc>
                <a:spcPct val="107000"/>
              </a:lnSpc>
              <a:spcBef>
                <a:spcPts val="0"/>
              </a:spcBef>
              <a:buNone/>
            </a:pPr>
            <a:r>
              <a:rPr lang="de-DE" sz="3000" kern="100" dirty="0">
                <a:ea typeface="Aptos" panose="020B0004020202020204" pitchFamily="34" charset="0"/>
                <a:cs typeface="Times New Roman" panose="02020603050405020304" pitchFamily="18" charset="0"/>
              </a:rPr>
              <a:t>Paivio, S.C. &amp; Cramer, K.M. (2004). </a:t>
            </a:r>
            <a:r>
              <a:rPr lang="de-DE" sz="3000" kern="100" dirty="0" err="1">
                <a:ea typeface="Aptos" panose="020B0004020202020204" pitchFamily="34" charset="0"/>
                <a:cs typeface="Times New Roman" panose="02020603050405020304" pitchFamily="18" charset="0"/>
              </a:rPr>
              <a:t>Factor</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structure</a:t>
            </a:r>
            <a:r>
              <a:rPr lang="de-DE" sz="3000" kern="100" dirty="0">
                <a:ea typeface="Aptos" panose="020B0004020202020204" pitchFamily="34" charset="0"/>
                <a:cs typeface="Times New Roman" panose="02020603050405020304" pitchFamily="18" charset="0"/>
              </a:rPr>
              <a:t> and </a:t>
            </a:r>
            <a:r>
              <a:rPr lang="de-DE" sz="3000" kern="100" dirty="0" err="1">
                <a:ea typeface="Aptos" panose="020B0004020202020204" pitchFamily="34" charset="0"/>
                <a:cs typeface="Times New Roman" panose="02020603050405020304" pitchFamily="18" charset="0"/>
              </a:rPr>
              <a:t>reliability</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Trauma </a:t>
            </a:r>
            <a:r>
              <a:rPr lang="de-DE" sz="3000" kern="100" dirty="0" err="1">
                <a:ea typeface="Aptos" panose="020B0004020202020204" pitchFamily="34" charset="0"/>
                <a:cs typeface="Times New Roman" panose="02020603050405020304" pitchFamily="18" charset="0"/>
              </a:rPr>
              <a:t>Questionnaire</a:t>
            </a:r>
            <a:r>
              <a:rPr lang="de-DE" sz="3000" kern="100" dirty="0">
                <a:ea typeface="Aptos" panose="020B0004020202020204" pitchFamily="34" charset="0"/>
                <a:cs typeface="Times New Roman" panose="02020603050405020304" pitchFamily="18" charset="0"/>
              </a:rPr>
              <a:t> in a Canadian </a:t>
            </a:r>
            <a:r>
              <a:rPr lang="de-DE" sz="3000" kern="100" dirty="0" err="1">
                <a:ea typeface="Aptos" panose="020B0004020202020204" pitchFamily="34" charset="0"/>
                <a:cs typeface="Times New Roman" panose="02020603050405020304" pitchFamily="18" charset="0"/>
              </a:rPr>
              <a:t>undergraduate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student</a:t>
            </a:r>
            <a:r>
              <a:rPr lang="de-DE" sz="3000" kern="100" dirty="0">
                <a:ea typeface="Aptos" panose="020B0004020202020204" pitchFamily="34" charset="0"/>
                <a:cs typeface="Times New Roman" panose="02020603050405020304" pitchFamily="18" charset="0"/>
              </a:rPr>
              <a:t> sample. Child </a:t>
            </a:r>
            <a:r>
              <a:rPr lang="de-DE" sz="3000" kern="100" dirty="0" err="1">
                <a:ea typeface="Aptos" panose="020B0004020202020204" pitchFamily="34" charset="0"/>
                <a:cs typeface="Times New Roman" panose="02020603050405020304" pitchFamily="18" charset="0"/>
              </a:rPr>
              <a:t>Abuse</a:t>
            </a:r>
            <a:r>
              <a:rPr lang="de-DE" sz="3000" kern="100" dirty="0">
                <a:ea typeface="Aptos" panose="020B0004020202020204" pitchFamily="34" charset="0"/>
                <a:cs typeface="Times New Roman" panose="02020603050405020304" pitchFamily="18" charset="0"/>
              </a:rPr>
              <a:t> &amp; Neglect, 28(8), 889-904. DOI: 10.1016/j.chiabu.2004.01.011.</a:t>
            </a:r>
          </a:p>
          <a:p>
            <a:pPr marL="272648" indent="-272648">
              <a:lnSpc>
                <a:spcPct val="107000"/>
              </a:lnSpc>
              <a:spcBef>
                <a:spcPts val="0"/>
              </a:spcBef>
              <a:buNone/>
            </a:pPr>
            <a:r>
              <a:rPr lang="de-DE" sz="3000" kern="100" dirty="0" err="1">
                <a:ea typeface="Aptos" panose="020B0004020202020204" pitchFamily="34" charset="0"/>
                <a:cs typeface="Times New Roman" panose="02020603050405020304" pitchFamily="18" charset="0"/>
              </a:rPr>
              <a:t>Paquette</a:t>
            </a:r>
            <a:r>
              <a:rPr lang="de-DE" sz="3000" kern="100" dirty="0">
                <a:ea typeface="Aptos" panose="020B0004020202020204" pitchFamily="34" charset="0"/>
                <a:cs typeface="Times New Roman" panose="02020603050405020304" pitchFamily="18" charset="0"/>
              </a:rPr>
              <a:t>, D., Laporte, L., </a:t>
            </a:r>
            <a:r>
              <a:rPr lang="de-DE" sz="3000" kern="100" dirty="0" err="1">
                <a:ea typeface="Aptos" panose="020B0004020202020204" pitchFamily="34" charset="0"/>
                <a:cs typeface="Times New Roman" panose="02020603050405020304" pitchFamily="18" charset="0"/>
              </a:rPr>
              <a:t>Bigras</a:t>
            </a:r>
            <a:r>
              <a:rPr lang="de-DE" sz="3000" kern="100" dirty="0">
                <a:ea typeface="Aptos" panose="020B0004020202020204" pitchFamily="34" charset="0"/>
                <a:cs typeface="Times New Roman" panose="02020603050405020304" pitchFamily="18" charset="0"/>
              </a:rPr>
              <a:t>, M. &amp; </a:t>
            </a:r>
            <a:r>
              <a:rPr lang="de-DE" sz="3000" kern="100" dirty="0" err="1">
                <a:ea typeface="Aptos" panose="020B0004020202020204" pitchFamily="34" charset="0"/>
                <a:cs typeface="Times New Roman" panose="02020603050405020304" pitchFamily="18" charset="0"/>
              </a:rPr>
              <a:t>Zoccolillo</a:t>
            </a:r>
            <a:r>
              <a:rPr lang="de-DE" sz="3000" kern="100" dirty="0">
                <a:ea typeface="Aptos" panose="020B0004020202020204" pitchFamily="34" charset="0"/>
                <a:cs typeface="Times New Roman" panose="02020603050405020304" pitchFamily="18" charset="0"/>
              </a:rPr>
              <a:t>, M. (2004). Validation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French </a:t>
            </a:r>
            <a:r>
              <a:rPr lang="de-DE" sz="3000" kern="100" dirty="0" err="1">
                <a:ea typeface="Aptos" panose="020B0004020202020204" pitchFamily="34" charset="0"/>
                <a:cs typeface="Times New Roman" panose="02020603050405020304" pitchFamily="18" charset="0"/>
              </a:rPr>
              <a:t>version</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CTQ and </a:t>
            </a:r>
            <a:r>
              <a:rPr lang="de-DE" sz="3000" kern="100" dirty="0" err="1">
                <a:ea typeface="Aptos" panose="020B0004020202020204" pitchFamily="34" charset="0"/>
                <a:cs typeface="Times New Roman" panose="02020603050405020304" pitchFamily="18" charset="0"/>
              </a:rPr>
              <a:t>prevalence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history</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maltreatment</a:t>
            </a:r>
            <a:r>
              <a:rPr lang="de-DE" sz="3000" kern="100" dirty="0">
                <a:ea typeface="Aptos" panose="020B0004020202020204" pitchFamily="34" charset="0"/>
                <a:cs typeface="Times New Roman" panose="02020603050405020304" pitchFamily="18" charset="0"/>
              </a:rPr>
              <a:t>. Santé mentale au Québec, 29, 201-220. DOI: 10.7202/008831ar.</a:t>
            </a:r>
          </a:p>
          <a:p>
            <a:pPr marL="272648" indent="-272648">
              <a:lnSpc>
                <a:spcPct val="107000"/>
              </a:lnSpc>
              <a:spcBef>
                <a:spcPts val="0"/>
              </a:spcBef>
              <a:buNone/>
            </a:pPr>
            <a:r>
              <a:rPr lang="de-DE" sz="3000" kern="100" dirty="0">
                <a:ea typeface="Aptos" panose="020B0004020202020204" pitchFamily="34" charset="0"/>
                <a:cs typeface="Times New Roman" panose="02020603050405020304" pitchFamily="18" charset="0"/>
              </a:rPr>
              <a:t>Peng, C., Cheng, J., Rong, F., Wang, Y. &amp; </a:t>
            </a:r>
            <a:r>
              <a:rPr lang="de-DE" sz="3000" kern="100" dirty="0" err="1">
                <a:ea typeface="Aptos" panose="020B0004020202020204" pitchFamily="34" charset="0"/>
                <a:cs typeface="Times New Roman" panose="02020603050405020304" pitchFamily="18" charset="0"/>
              </a:rPr>
              <a:t>Yu</a:t>
            </a:r>
            <a:r>
              <a:rPr lang="de-DE" sz="3000" kern="100" dirty="0">
                <a:ea typeface="Aptos" panose="020B0004020202020204" pitchFamily="34" charset="0"/>
                <a:cs typeface="Times New Roman" panose="02020603050405020304" pitchFamily="18" charset="0"/>
              </a:rPr>
              <a:t>, Y. (2023). </a:t>
            </a:r>
            <a:r>
              <a:rPr lang="de-DE" sz="3000" kern="100" dirty="0" err="1">
                <a:ea typeface="Aptos" panose="020B0004020202020204" pitchFamily="34" charset="0"/>
                <a:cs typeface="Times New Roman" panose="02020603050405020304" pitchFamily="18" charset="0"/>
              </a:rPr>
              <a:t>Psychometric</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properties</a:t>
            </a:r>
            <a:r>
              <a:rPr lang="de-DE" sz="3000" kern="100" dirty="0">
                <a:ea typeface="Aptos" panose="020B0004020202020204" pitchFamily="34" charset="0"/>
                <a:cs typeface="Times New Roman" panose="02020603050405020304" pitchFamily="18" charset="0"/>
              </a:rPr>
              <a:t> and normative </a:t>
            </a:r>
            <a:r>
              <a:rPr lang="de-DE" sz="3000" kern="100" dirty="0" err="1">
                <a:ea typeface="Aptos" panose="020B0004020202020204" pitchFamily="34" charset="0"/>
                <a:cs typeface="Times New Roman" panose="02020603050405020304" pitchFamily="18" charset="0"/>
              </a:rPr>
              <a:t>data</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trauma</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questionnaire-short</a:t>
            </a:r>
            <a:r>
              <a:rPr lang="de-DE" sz="3000" kern="100" dirty="0">
                <a:ea typeface="Aptos" panose="020B0004020202020204" pitchFamily="34" charset="0"/>
                <a:cs typeface="Times New Roman" panose="02020603050405020304" pitchFamily="18" charset="0"/>
              </a:rPr>
              <a:t> form in Chinese </a:t>
            </a:r>
            <a:r>
              <a:rPr lang="de-DE" sz="3000" kern="100" dirty="0" err="1">
                <a:ea typeface="Aptos" panose="020B0004020202020204" pitchFamily="34" charset="0"/>
                <a:cs typeface="Times New Roman" panose="02020603050405020304" pitchFamily="18" charset="0"/>
              </a:rPr>
              <a:t>adolescents</a:t>
            </a:r>
            <a:r>
              <a:rPr lang="de-DE" sz="3000" kern="100" dirty="0">
                <a:ea typeface="Aptos" panose="020B0004020202020204" pitchFamily="34" charset="0"/>
                <a:cs typeface="Times New Roman" panose="02020603050405020304" pitchFamily="18" charset="0"/>
              </a:rPr>
              <a:t>. Frontiers in </a:t>
            </a:r>
            <a:r>
              <a:rPr lang="de-DE" sz="3000" kern="100" dirty="0" err="1">
                <a:ea typeface="Aptos" panose="020B0004020202020204" pitchFamily="34" charset="0"/>
                <a:cs typeface="Times New Roman" panose="02020603050405020304" pitchFamily="18" charset="0"/>
              </a:rPr>
              <a:t>Psychology</a:t>
            </a:r>
            <a:r>
              <a:rPr lang="de-DE" sz="3000" kern="100" dirty="0">
                <a:ea typeface="Aptos" panose="020B0004020202020204" pitchFamily="34" charset="0"/>
                <a:cs typeface="Times New Roman" panose="02020603050405020304" pitchFamily="18" charset="0"/>
              </a:rPr>
              <a:t>, 14. DOI: 10.3389/fpsyg.2023.1130683.</a:t>
            </a:r>
            <a:endParaRPr lang="de-DE" sz="3000" dirty="0"/>
          </a:p>
          <a:p>
            <a:pPr marL="272648" indent="-272648">
              <a:lnSpc>
                <a:spcPct val="107000"/>
              </a:lnSpc>
              <a:spcBef>
                <a:spcPts val="0"/>
              </a:spcBef>
              <a:buNone/>
            </a:pPr>
            <a:r>
              <a:rPr lang="de-DE" sz="3000" dirty="0" err="1">
                <a:ea typeface="Calibri" panose="020F0502020204030204" pitchFamily="34" charset="0"/>
                <a:cs typeface="Calibri" panose="020F0502020204030204" pitchFamily="34" charset="0"/>
              </a:rPr>
              <a:t>Pereda</a:t>
            </a:r>
            <a:r>
              <a:rPr lang="de-DE" sz="3000" dirty="0">
                <a:ea typeface="Calibri" panose="020F0502020204030204" pitchFamily="34" charset="0"/>
                <a:cs typeface="Calibri" panose="020F0502020204030204" pitchFamily="34" charset="0"/>
              </a:rPr>
              <a:t>, N., </a:t>
            </a:r>
            <a:r>
              <a:rPr lang="de-DE" sz="3000" dirty="0" err="1">
                <a:ea typeface="Calibri" panose="020F0502020204030204" pitchFamily="34" charset="0"/>
                <a:cs typeface="Calibri" panose="020F0502020204030204" pitchFamily="34" charset="0"/>
              </a:rPr>
              <a:t>Guilera</a:t>
            </a:r>
            <a:r>
              <a:rPr lang="de-DE" sz="3000" dirty="0">
                <a:ea typeface="Calibri" panose="020F0502020204030204" pitchFamily="34" charset="0"/>
                <a:cs typeface="Calibri" panose="020F0502020204030204" pitchFamily="34" charset="0"/>
              </a:rPr>
              <a:t>, G., </a:t>
            </a:r>
            <a:r>
              <a:rPr lang="de-DE" sz="3000" dirty="0" err="1">
                <a:ea typeface="Calibri" panose="020F0502020204030204" pitchFamily="34" charset="0"/>
                <a:cs typeface="Calibri" panose="020F0502020204030204" pitchFamily="34" charset="0"/>
              </a:rPr>
              <a:t>Forns</a:t>
            </a:r>
            <a:r>
              <a:rPr lang="de-DE" sz="3000" dirty="0">
                <a:ea typeface="Calibri" panose="020F0502020204030204" pitchFamily="34" charset="0"/>
                <a:cs typeface="Calibri" panose="020F0502020204030204" pitchFamily="34" charset="0"/>
              </a:rPr>
              <a:t>, M., &amp; Gómez-Benito, J. (2009). </a:t>
            </a:r>
            <a:r>
              <a:rPr lang="en-US" sz="3000" dirty="0">
                <a:ea typeface="Calibri" panose="020F0502020204030204" pitchFamily="34" charset="0"/>
                <a:cs typeface="Calibri" panose="020F0502020204030204" pitchFamily="34" charset="0"/>
              </a:rPr>
              <a:t>The prevalence of child sexual abuse in community and student samples: A meta-analysis. </a:t>
            </a:r>
            <a:r>
              <a:rPr lang="en-US" sz="3000" i="1" dirty="0">
                <a:ea typeface="Calibri" panose="020F0502020204030204" pitchFamily="34" charset="0"/>
                <a:cs typeface="Calibri" panose="020F0502020204030204" pitchFamily="34" charset="0"/>
              </a:rPr>
              <a:t>Clinical Psychology Review</a:t>
            </a:r>
            <a:r>
              <a:rPr lang="en-US" sz="3000" dirty="0">
                <a:ea typeface="Calibri" panose="020F0502020204030204" pitchFamily="34" charset="0"/>
                <a:cs typeface="Calibri" panose="020F0502020204030204" pitchFamily="34" charset="0"/>
              </a:rPr>
              <a:t>, </a:t>
            </a:r>
            <a:r>
              <a:rPr lang="en-US" sz="3000" i="1" dirty="0">
                <a:ea typeface="Calibri" panose="020F0502020204030204" pitchFamily="34" charset="0"/>
                <a:cs typeface="Calibri" panose="020F0502020204030204" pitchFamily="34" charset="0"/>
              </a:rPr>
              <a:t>29</a:t>
            </a:r>
            <a:r>
              <a:rPr lang="en-US" sz="3000" dirty="0">
                <a:ea typeface="Calibri" panose="020F0502020204030204" pitchFamily="34" charset="0"/>
                <a:cs typeface="Calibri" panose="020F0502020204030204" pitchFamily="34" charset="0"/>
              </a:rPr>
              <a:t>(4), 328–338. </a:t>
            </a:r>
            <a:r>
              <a:rPr lang="en-US" sz="3000" dirty="0">
                <a:ea typeface="Calibri" panose="020F0502020204030204" pitchFamily="34" charset="0"/>
                <a:cs typeface="Calibri" panose="020F0502020204030204" pitchFamily="34" charset="0"/>
                <a:hlinkClick r:id="rId3"/>
              </a:rPr>
              <a:t>https://doi.org/10.1016/j.cpr.2009.02.007</a:t>
            </a:r>
            <a:endParaRPr lang="en-US" sz="3000" dirty="0">
              <a:ea typeface="Calibri" panose="020F0502020204030204" pitchFamily="34" charset="0"/>
              <a:cs typeface="Calibri" panose="020F0502020204030204" pitchFamily="34" charset="0"/>
            </a:endParaRPr>
          </a:p>
          <a:p>
            <a:pPr marL="272648" indent="-272648">
              <a:lnSpc>
                <a:spcPct val="107000"/>
              </a:lnSpc>
              <a:spcBef>
                <a:spcPts val="0"/>
              </a:spcBef>
              <a:buNone/>
            </a:pPr>
            <a:r>
              <a:rPr lang="de-DE" sz="3000" kern="100" dirty="0" err="1">
                <a:ea typeface="Aptos" panose="020B0004020202020204" pitchFamily="34" charset="0"/>
                <a:cs typeface="Times New Roman" panose="02020603050405020304" pitchFamily="18" charset="0"/>
              </a:rPr>
              <a:t>Petrikova</a:t>
            </a:r>
            <a:r>
              <a:rPr lang="de-DE" sz="3000" kern="100" dirty="0">
                <a:ea typeface="Aptos" panose="020B0004020202020204" pitchFamily="34" charset="0"/>
                <a:cs typeface="Times New Roman" panose="02020603050405020304" pitchFamily="18" charset="0"/>
              </a:rPr>
              <a:t>, M., </a:t>
            </a:r>
            <a:r>
              <a:rPr lang="de-DE" sz="3000" kern="100" dirty="0" err="1">
                <a:ea typeface="Aptos" panose="020B0004020202020204" pitchFamily="34" charset="0"/>
                <a:cs typeface="Times New Roman" panose="02020603050405020304" pitchFamily="18" charset="0"/>
              </a:rPr>
              <a:t>Kascakova</a:t>
            </a:r>
            <a:r>
              <a:rPr lang="de-DE" sz="3000" kern="100" dirty="0">
                <a:ea typeface="Aptos" panose="020B0004020202020204" pitchFamily="34" charset="0"/>
                <a:cs typeface="Times New Roman" panose="02020603050405020304" pitchFamily="18" charset="0"/>
              </a:rPr>
              <a:t>, N., </a:t>
            </a:r>
            <a:r>
              <a:rPr lang="de-DE" sz="3000" kern="100" dirty="0" err="1">
                <a:ea typeface="Aptos" panose="020B0004020202020204" pitchFamily="34" charset="0"/>
                <a:cs typeface="Times New Roman" panose="02020603050405020304" pitchFamily="18" charset="0"/>
              </a:rPr>
              <a:t>Furstova</a:t>
            </a:r>
            <a:r>
              <a:rPr lang="de-DE" sz="3000" kern="100" dirty="0">
                <a:ea typeface="Aptos" panose="020B0004020202020204" pitchFamily="34" charset="0"/>
                <a:cs typeface="Times New Roman" panose="02020603050405020304" pitchFamily="18" charset="0"/>
              </a:rPr>
              <a:t>, J., </a:t>
            </a:r>
            <a:r>
              <a:rPr lang="de-DE" sz="3000" kern="100" dirty="0" err="1">
                <a:ea typeface="Aptos" panose="020B0004020202020204" pitchFamily="34" charset="0"/>
                <a:cs typeface="Times New Roman" panose="02020603050405020304" pitchFamily="18" charset="0"/>
              </a:rPr>
              <a:t>Hasto</a:t>
            </a:r>
            <a:r>
              <a:rPr lang="de-DE" sz="3000" kern="100" dirty="0">
                <a:ea typeface="Aptos" panose="020B0004020202020204" pitchFamily="34" charset="0"/>
                <a:cs typeface="Times New Roman" panose="02020603050405020304" pitchFamily="18" charset="0"/>
              </a:rPr>
              <a:t>, J. &amp; </a:t>
            </a:r>
            <a:r>
              <a:rPr lang="de-DE" sz="3000" kern="100" dirty="0" err="1">
                <a:ea typeface="Aptos" panose="020B0004020202020204" pitchFamily="34" charset="0"/>
                <a:cs typeface="Times New Roman" panose="02020603050405020304" pitchFamily="18" charset="0"/>
              </a:rPr>
              <a:t>Tavel</a:t>
            </a:r>
            <a:r>
              <a:rPr lang="de-DE" sz="3000" kern="100" dirty="0">
                <a:ea typeface="Aptos" panose="020B0004020202020204" pitchFamily="34" charset="0"/>
                <a:cs typeface="Times New Roman" panose="02020603050405020304" pitchFamily="18" charset="0"/>
              </a:rPr>
              <a:t>, P. (2021). Validation and Adaptation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Slovak Version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Trauma </a:t>
            </a:r>
            <a:r>
              <a:rPr lang="de-DE" sz="3000" kern="100" dirty="0" err="1">
                <a:ea typeface="Aptos" panose="020B0004020202020204" pitchFamily="34" charset="0"/>
                <a:cs typeface="Times New Roman" panose="02020603050405020304" pitchFamily="18" charset="0"/>
              </a:rPr>
              <a:t>Questionnaire</a:t>
            </a:r>
            <a:r>
              <a:rPr lang="de-DE" sz="3000" kern="100" dirty="0">
                <a:ea typeface="Aptos" panose="020B0004020202020204" pitchFamily="34" charset="0"/>
                <a:cs typeface="Times New Roman" panose="02020603050405020304" pitchFamily="18" charset="0"/>
              </a:rPr>
              <a:t> (CTQ). International Journal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Environmental Research and Public Health, 18(5). DOI: 10.3390/ijerph18052440.</a:t>
            </a:r>
          </a:p>
          <a:p>
            <a:pPr marL="272648" indent="-272648">
              <a:lnSpc>
                <a:spcPct val="107000"/>
              </a:lnSpc>
              <a:spcBef>
                <a:spcPts val="0"/>
              </a:spcBef>
              <a:buNone/>
            </a:pPr>
            <a:r>
              <a:rPr lang="de-DE" sz="3000" kern="100" dirty="0">
                <a:ea typeface="Aptos" panose="020B0004020202020204" pitchFamily="34" charset="0"/>
                <a:cs typeface="Times New Roman" panose="02020603050405020304" pitchFamily="18" charset="0"/>
              </a:rPr>
              <a:t>Scher, C.D., </a:t>
            </a:r>
            <a:r>
              <a:rPr lang="de-DE" sz="3000" kern="100" dirty="0" err="1">
                <a:ea typeface="Aptos" panose="020B0004020202020204" pitchFamily="34" charset="0"/>
                <a:cs typeface="Times New Roman" panose="02020603050405020304" pitchFamily="18" charset="0"/>
              </a:rPr>
              <a:t>Forde</a:t>
            </a:r>
            <a:r>
              <a:rPr lang="de-DE" sz="3000" kern="100" dirty="0">
                <a:ea typeface="Aptos" panose="020B0004020202020204" pitchFamily="34" charset="0"/>
                <a:cs typeface="Times New Roman" panose="02020603050405020304" pitchFamily="18" charset="0"/>
              </a:rPr>
              <a:t>, D.R., McQuaid, J.R. &amp; Stein, M.B. (2004). </a:t>
            </a:r>
            <a:r>
              <a:rPr lang="de-DE" sz="3000" kern="100" dirty="0" err="1">
                <a:ea typeface="Aptos" panose="020B0004020202020204" pitchFamily="34" charset="0"/>
                <a:cs typeface="Times New Roman" panose="02020603050405020304" pitchFamily="18" charset="0"/>
              </a:rPr>
              <a:t>Prevalence</a:t>
            </a:r>
            <a:r>
              <a:rPr lang="de-DE" sz="3000" kern="100" dirty="0">
                <a:ea typeface="Aptos" panose="020B0004020202020204" pitchFamily="34" charset="0"/>
                <a:cs typeface="Times New Roman" panose="02020603050405020304" pitchFamily="18" charset="0"/>
              </a:rPr>
              <a:t> and </a:t>
            </a:r>
            <a:r>
              <a:rPr lang="de-DE" sz="3000" kern="100" dirty="0" err="1">
                <a:ea typeface="Aptos" panose="020B0004020202020204" pitchFamily="34" charset="0"/>
                <a:cs typeface="Times New Roman" panose="02020603050405020304" pitchFamily="18" charset="0"/>
              </a:rPr>
              <a:t>demographic</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correlates</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maltreatment</a:t>
            </a:r>
            <a:r>
              <a:rPr lang="de-DE" sz="3000" kern="100" dirty="0">
                <a:ea typeface="Aptos" panose="020B0004020202020204" pitchFamily="34" charset="0"/>
                <a:cs typeface="Times New Roman" panose="02020603050405020304" pitchFamily="18" charset="0"/>
              </a:rPr>
              <a:t> in an adult </a:t>
            </a:r>
            <a:r>
              <a:rPr lang="de-DE" sz="3000" kern="100" dirty="0" err="1">
                <a:ea typeface="Aptos" panose="020B0004020202020204" pitchFamily="34" charset="0"/>
                <a:cs typeface="Times New Roman" panose="02020603050405020304" pitchFamily="18" charset="0"/>
              </a:rPr>
              <a:t>community</a:t>
            </a:r>
            <a:r>
              <a:rPr lang="de-DE" sz="3000" kern="100" dirty="0">
                <a:ea typeface="Aptos" panose="020B0004020202020204" pitchFamily="34" charset="0"/>
                <a:cs typeface="Times New Roman" panose="02020603050405020304" pitchFamily="18" charset="0"/>
              </a:rPr>
              <a:t> sample. Child </a:t>
            </a:r>
            <a:r>
              <a:rPr lang="de-DE" sz="3000" kern="100" dirty="0" err="1">
                <a:ea typeface="Aptos" panose="020B0004020202020204" pitchFamily="34" charset="0"/>
                <a:cs typeface="Times New Roman" panose="02020603050405020304" pitchFamily="18" charset="0"/>
              </a:rPr>
              <a:t>Abuse</a:t>
            </a:r>
            <a:r>
              <a:rPr lang="de-DE" sz="3000" kern="100" dirty="0">
                <a:ea typeface="Aptos" panose="020B0004020202020204" pitchFamily="34" charset="0"/>
                <a:cs typeface="Times New Roman" panose="02020603050405020304" pitchFamily="18" charset="0"/>
              </a:rPr>
              <a:t> &amp; Neglect, 28(2), 167-180. DOI: 10.1016/j.chiabu.2003.09.012.</a:t>
            </a:r>
            <a:endParaRPr lang="de-DE" sz="3000" dirty="0">
              <a:ea typeface="Calibri" panose="020F0502020204030204" pitchFamily="34" charset="0"/>
              <a:cs typeface="Times New Roman" panose="02020603050405020304" pitchFamily="18" charset="0"/>
            </a:endParaRPr>
          </a:p>
          <a:p>
            <a:pPr marL="272648" indent="-272648">
              <a:lnSpc>
                <a:spcPct val="107000"/>
              </a:lnSpc>
              <a:spcBef>
                <a:spcPts val="0"/>
              </a:spcBef>
              <a:buNone/>
            </a:pPr>
            <a:r>
              <a:rPr lang="de-DE" sz="3000" dirty="0" err="1">
                <a:ea typeface="Calibri" panose="020F0502020204030204" pitchFamily="34" charset="0"/>
                <a:cs typeface="Calibri" panose="020F0502020204030204" pitchFamily="34" charset="0"/>
              </a:rPr>
              <a:t>Stoltenborgh</a:t>
            </a:r>
            <a:r>
              <a:rPr lang="de-DE" sz="3000" dirty="0">
                <a:ea typeface="Calibri" panose="020F0502020204030204" pitchFamily="34" charset="0"/>
                <a:cs typeface="Calibri" panose="020F0502020204030204" pitchFamily="34" charset="0"/>
              </a:rPr>
              <a:t>, M., Van </a:t>
            </a:r>
            <a:r>
              <a:rPr lang="de-DE" sz="3000" dirty="0" err="1">
                <a:ea typeface="Calibri" panose="020F0502020204030204" pitchFamily="34" charset="0"/>
                <a:cs typeface="Calibri" panose="020F0502020204030204" pitchFamily="34" charset="0"/>
              </a:rPr>
              <a:t>Ijzendoorn</a:t>
            </a:r>
            <a:r>
              <a:rPr lang="de-DE" sz="3000" dirty="0">
                <a:ea typeface="Calibri" panose="020F0502020204030204" pitchFamily="34" charset="0"/>
                <a:cs typeface="Calibri" panose="020F0502020204030204" pitchFamily="34" charset="0"/>
              </a:rPr>
              <a:t>, M. H., </a:t>
            </a:r>
            <a:r>
              <a:rPr lang="de-DE" sz="3000" dirty="0" err="1">
                <a:ea typeface="Calibri" panose="020F0502020204030204" pitchFamily="34" charset="0"/>
                <a:cs typeface="Calibri" panose="020F0502020204030204" pitchFamily="34" charset="0"/>
              </a:rPr>
              <a:t>Euser</a:t>
            </a:r>
            <a:r>
              <a:rPr lang="de-DE" sz="3000" dirty="0">
                <a:ea typeface="Calibri" panose="020F0502020204030204" pitchFamily="34" charset="0"/>
                <a:cs typeface="Calibri" panose="020F0502020204030204" pitchFamily="34" charset="0"/>
              </a:rPr>
              <a:t>, E. M., &amp; </a:t>
            </a:r>
            <a:r>
              <a:rPr lang="de-DE" sz="3000" dirty="0" err="1">
                <a:ea typeface="Calibri" panose="020F0502020204030204" pitchFamily="34" charset="0"/>
                <a:cs typeface="Calibri" panose="020F0502020204030204" pitchFamily="34" charset="0"/>
              </a:rPr>
              <a:t>Bakermans</a:t>
            </a:r>
            <a:r>
              <a:rPr lang="de-DE" sz="3000" dirty="0">
                <a:ea typeface="Calibri" panose="020F0502020204030204" pitchFamily="34" charset="0"/>
                <a:cs typeface="Calibri" panose="020F0502020204030204" pitchFamily="34" charset="0"/>
              </a:rPr>
              <a:t>-Kranenburg, M. J. (2011). </a:t>
            </a:r>
            <a:r>
              <a:rPr lang="en-US" sz="3000" dirty="0">
                <a:ea typeface="Calibri" panose="020F0502020204030204" pitchFamily="34" charset="0"/>
                <a:cs typeface="Calibri" panose="020F0502020204030204" pitchFamily="34" charset="0"/>
              </a:rPr>
              <a:t>A global perspective on child sexual abuse: Meta-analysis of prevalence around the world. </a:t>
            </a:r>
            <a:r>
              <a:rPr lang="en-US" sz="3000" i="1" dirty="0">
                <a:ea typeface="Calibri" panose="020F0502020204030204" pitchFamily="34" charset="0"/>
                <a:cs typeface="Calibri" panose="020F0502020204030204" pitchFamily="34" charset="0"/>
              </a:rPr>
              <a:t>Child Maltreatment</a:t>
            </a:r>
            <a:r>
              <a:rPr lang="en-US" sz="3000" dirty="0">
                <a:ea typeface="Calibri" panose="020F0502020204030204" pitchFamily="34" charset="0"/>
                <a:cs typeface="Calibri" panose="020F0502020204030204" pitchFamily="34" charset="0"/>
              </a:rPr>
              <a:t>, </a:t>
            </a:r>
            <a:r>
              <a:rPr lang="en-US" sz="3000" i="1" dirty="0">
                <a:ea typeface="Calibri" panose="020F0502020204030204" pitchFamily="34" charset="0"/>
                <a:cs typeface="Calibri" panose="020F0502020204030204" pitchFamily="34" charset="0"/>
              </a:rPr>
              <a:t>16</a:t>
            </a:r>
            <a:r>
              <a:rPr lang="en-US" sz="3000" dirty="0">
                <a:ea typeface="Calibri" panose="020F0502020204030204" pitchFamily="34" charset="0"/>
                <a:cs typeface="Calibri" panose="020F0502020204030204" pitchFamily="34" charset="0"/>
              </a:rPr>
              <a:t>(2), Article 2. </a:t>
            </a:r>
            <a:r>
              <a:rPr lang="en-US" sz="3000" dirty="0">
                <a:ea typeface="Calibri" panose="020F0502020204030204" pitchFamily="34" charset="0"/>
                <a:cs typeface="Calibri" panose="020F0502020204030204" pitchFamily="34" charset="0"/>
                <a:hlinkClick r:id="rId4"/>
              </a:rPr>
              <a:t>https://doi.org/10.1177/1077559511403920</a:t>
            </a:r>
            <a:endParaRPr lang="en-US" sz="3000" dirty="0">
              <a:ea typeface="Calibri" panose="020F0502020204030204" pitchFamily="34" charset="0"/>
              <a:cs typeface="Calibri" panose="020F0502020204030204" pitchFamily="34" charset="0"/>
            </a:endParaRPr>
          </a:p>
          <a:p>
            <a:pPr marL="272648" indent="-272648">
              <a:lnSpc>
                <a:spcPct val="107000"/>
              </a:lnSpc>
              <a:spcBef>
                <a:spcPts val="0"/>
              </a:spcBef>
              <a:buNone/>
            </a:pPr>
            <a:r>
              <a:rPr lang="de-DE" sz="3000" kern="100" dirty="0" err="1">
                <a:ea typeface="Aptos" panose="020B0004020202020204" pitchFamily="34" charset="0"/>
                <a:cs typeface="Times New Roman" panose="02020603050405020304" pitchFamily="18" charset="0"/>
              </a:rPr>
              <a:t>Thombs</a:t>
            </a:r>
            <a:r>
              <a:rPr lang="de-DE" sz="3000" kern="100" dirty="0">
                <a:ea typeface="Aptos" panose="020B0004020202020204" pitchFamily="34" charset="0"/>
                <a:cs typeface="Times New Roman" panose="02020603050405020304" pitchFamily="18" charset="0"/>
              </a:rPr>
              <a:t>, B.D., Bernstein, D.P., </a:t>
            </a:r>
            <a:r>
              <a:rPr lang="de-DE" sz="3000" kern="100" dirty="0" err="1">
                <a:ea typeface="Aptos" panose="020B0004020202020204" pitchFamily="34" charset="0"/>
                <a:cs typeface="Times New Roman" panose="02020603050405020304" pitchFamily="18" charset="0"/>
              </a:rPr>
              <a:t>Lobbestael</a:t>
            </a:r>
            <a:r>
              <a:rPr lang="de-DE" sz="3000" kern="100" dirty="0">
                <a:ea typeface="Aptos" panose="020B0004020202020204" pitchFamily="34" charset="0"/>
                <a:cs typeface="Times New Roman" panose="02020603050405020304" pitchFamily="18" charset="0"/>
              </a:rPr>
              <a:t>, J. &amp; Arntz, A. (2009). A </a:t>
            </a:r>
            <a:r>
              <a:rPr lang="de-DE" sz="3000" kern="100" dirty="0" err="1">
                <a:ea typeface="Aptos" panose="020B0004020202020204" pitchFamily="34" charset="0"/>
                <a:cs typeface="Times New Roman" panose="02020603050405020304" pitchFamily="18" charset="0"/>
              </a:rPr>
              <a:t>validation</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study</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Dutch</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Trauma </a:t>
            </a:r>
            <a:r>
              <a:rPr lang="de-DE" sz="3000" kern="100" dirty="0" err="1">
                <a:ea typeface="Aptos" panose="020B0004020202020204" pitchFamily="34" charset="0"/>
                <a:cs typeface="Times New Roman" panose="02020603050405020304" pitchFamily="18" charset="0"/>
              </a:rPr>
              <a:t>Questionnaire</a:t>
            </a:r>
            <a:r>
              <a:rPr lang="de-DE" sz="3000" kern="100" dirty="0">
                <a:ea typeface="Aptos" panose="020B0004020202020204" pitchFamily="34" charset="0"/>
                <a:cs typeface="Times New Roman" panose="02020603050405020304" pitchFamily="18" charset="0"/>
              </a:rPr>
              <a:t>-Short Form: </a:t>
            </a:r>
            <a:r>
              <a:rPr lang="de-DE" sz="3000" kern="100" dirty="0" err="1">
                <a:ea typeface="Aptos" panose="020B0004020202020204" pitchFamily="34" charset="0"/>
                <a:cs typeface="Times New Roman" panose="02020603050405020304" pitchFamily="18" charset="0"/>
              </a:rPr>
              <a:t>factor</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structure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reliability</a:t>
            </a:r>
            <a:r>
              <a:rPr lang="de-DE" sz="3000" kern="100" dirty="0">
                <a:ea typeface="Aptos" panose="020B0004020202020204" pitchFamily="34" charset="0"/>
                <a:cs typeface="Times New Roman" panose="02020603050405020304" pitchFamily="18" charset="0"/>
              </a:rPr>
              <a:t>, and </a:t>
            </a:r>
            <a:r>
              <a:rPr lang="de-DE" sz="3000" kern="100" dirty="0" err="1">
                <a:ea typeface="Aptos" panose="020B0004020202020204" pitchFamily="34" charset="0"/>
                <a:cs typeface="Times New Roman" panose="02020603050405020304" pitchFamily="18" charset="0"/>
              </a:rPr>
              <a:t>known</a:t>
            </a:r>
            <a:r>
              <a:rPr lang="de-DE" sz="3000" kern="100" dirty="0">
                <a:ea typeface="Aptos" panose="020B0004020202020204" pitchFamily="34" charset="0"/>
                <a:cs typeface="Times New Roman" panose="02020603050405020304" pitchFamily="18" charset="0"/>
              </a:rPr>
              <a:t>-groups </a:t>
            </a:r>
            <a:r>
              <a:rPr lang="de-DE" sz="3000" kern="100" dirty="0" err="1">
                <a:ea typeface="Aptos" panose="020B0004020202020204" pitchFamily="34" charset="0"/>
                <a:cs typeface="Times New Roman" panose="02020603050405020304" pitchFamily="18" charset="0"/>
              </a:rPr>
              <a:t>validity</a:t>
            </a:r>
            <a:r>
              <a:rPr lang="de-DE" sz="3000" kern="100" dirty="0">
                <a:ea typeface="Aptos" panose="020B0004020202020204" pitchFamily="34" charset="0"/>
                <a:cs typeface="Times New Roman" panose="02020603050405020304" pitchFamily="18" charset="0"/>
              </a:rPr>
              <a:t>. Child </a:t>
            </a:r>
            <a:r>
              <a:rPr lang="de-DE" sz="3000" kern="100" dirty="0" err="1">
                <a:ea typeface="Aptos" panose="020B0004020202020204" pitchFamily="34" charset="0"/>
                <a:cs typeface="Times New Roman" panose="02020603050405020304" pitchFamily="18" charset="0"/>
              </a:rPr>
              <a:t>Abuse</a:t>
            </a:r>
            <a:r>
              <a:rPr lang="de-DE" sz="3000" kern="100" dirty="0">
                <a:ea typeface="Aptos" panose="020B0004020202020204" pitchFamily="34" charset="0"/>
                <a:cs typeface="Times New Roman" panose="02020603050405020304" pitchFamily="18" charset="0"/>
              </a:rPr>
              <a:t> &amp; Neglect, 33(8), 518-523. DOI: 10.1016/j.chiabu.2009.03.001.</a:t>
            </a:r>
            <a:endParaRPr lang="de-DE" sz="3000" dirty="0">
              <a:ea typeface="Calibri" panose="020F0502020204030204" pitchFamily="34" charset="0"/>
              <a:cs typeface="Times New Roman" panose="02020603050405020304" pitchFamily="18" charset="0"/>
            </a:endParaRPr>
          </a:p>
          <a:p>
            <a:pPr marL="272648" indent="-272648">
              <a:lnSpc>
                <a:spcPct val="107000"/>
              </a:lnSpc>
              <a:spcBef>
                <a:spcPts val="0"/>
              </a:spcBef>
              <a:buNone/>
            </a:pPr>
            <a:r>
              <a:rPr lang="de-DE" sz="3000" dirty="0">
                <a:ea typeface="Calibri" panose="020F0502020204030204" pitchFamily="34" charset="0"/>
                <a:cs typeface="Calibri" panose="020F0502020204030204" pitchFamily="34" charset="0"/>
              </a:rPr>
              <a:t>Witt, A., Brown, R. C., Plener, P. L., Brähler, E., &amp; Fegert, J. M. (2017). </a:t>
            </a:r>
            <a:r>
              <a:rPr lang="en-US" sz="3000" dirty="0">
                <a:ea typeface="Calibri" panose="020F0502020204030204" pitchFamily="34" charset="0"/>
                <a:cs typeface="Calibri" panose="020F0502020204030204" pitchFamily="34" charset="0"/>
              </a:rPr>
              <a:t>Child maltreatment in Germany: Prevalence rates in the general population. </a:t>
            </a:r>
            <a:r>
              <a:rPr lang="en-US" sz="3000" i="1" dirty="0">
                <a:ea typeface="Calibri" panose="020F0502020204030204" pitchFamily="34" charset="0"/>
                <a:cs typeface="Calibri" panose="020F0502020204030204" pitchFamily="34" charset="0"/>
              </a:rPr>
              <a:t>Child and Adolescent Psychiatry and Mental Health</a:t>
            </a:r>
            <a:r>
              <a:rPr lang="en-US" sz="3000" dirty="0">
                <a:ea typeface="Calibri" panose="020F0502020204030204" pitchFamily="34" charset="0"/>
                <a:cs typeface="Calibri" panose="020F0502020204030204" pitchFamily="34" charset="0"/>
              </a:rPr>
              <a:t>, </a:t>
            </a:r>
            <a:r>
              <a:rPr lang="en-US" sz="3000" i="1" dirty="0">
                <a:ea typeface="Calibri" panose="020F0502020204030204" pitchFamily="34" charset="0"/>
                <a:cs typeface="Calibri" panose="020F0502020204030204" pitchFamily="34" charset="0"/>
              </a:rPr>
              <a:t>11</a:t>
            </a:r>
            <a:r>
              <a:rPr lang="en-US" sz="3000" dirty="0">
                <a:ea typeface="Calibri" panose="020F0502020204030204" pitchFamily="34" charset="0"/>
                <a:cs typeface="Calibri" panose="020F0502020204030204" pitchFamily="34" charset="0"/>
              </a:rPr>
              <a:t>(1), 1–9. </a:t>
            </a:r>
            <a:r>
              <a:rPr lang="en-US" sz="3000" dirty="0">
                <a:ea typeface="Calibri" panose="020F0502020204030204" pitchFamily="34" charset="0"/>
                <a:cs typeface="Calibri" panose="020F0502020204030204" pitchFamily="34" charset="0"/>
                <a:hlinkClick r:id="rId5"/>
              </a:rPr>
              <a:t>https://doi.org/10.1186/s13034-017-0185-0</a:t>
            </a:r>
            <a:endParaRPr lang="en-US" sz="3000" dirty="0">
              <a:ea typeface="Calibri" panose="020F0502020204030204" pitchFamily="34" charset="0"/>
              <a:cs typeface="Calibri" panose="020F0502020204030204" pitchFamily="34" charset="0"/>
            </a:endParaRPr>
          </a:p>
          <a:p>
            <a:pPr marL="272648" indent="-272648">
              <a:lnSpc>
                <a:spcPct val="107000"/>
              </a:lnSpc>
              <a:spcBef>
                <a:spcPts val="0"/>
              </a:spcBef>
              <a:buNone/>
            </a:pPr>
            <a:r>
              <a:rPr lang="de-DE" sz="3000" kern="100" dirty="0">
                <a:ea typeface="Aptos" panose="020B0004020202020204" pitchFamily="34" charset="0"/>
                <a:cs typeface="Times New Roman" panose="02020603050405020304" pitchFamily="18" charset="0"/>
              </a:rPr>
              <a:t>Zhang, Z., Dang, J., Li, J., He, Y., Huang, S., Wang, Y. &amp; Yang, X. (2021).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Trauma and Self-Control: The </a:t>
            </a:r>
            <a:r>
              <a:rPr lang="de-DE" sz="3000" kern="100" dirty="0" err="1">
                <a:ea typeface="Aptos" panose="020B0004020202020204" pitchFamily="34" charset="0"/>
                <a:cs typeface="Times New Roman" panose="02020603050405020304" pitchFamily="18" charset="0"/>
              </a:rPr>
              <a:t>Mediating</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Role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Depletion </a:t>
            </a:r>
            <a:r>
              <a:rPr lang="de-DE" sz="3000" kern="100" dirty="0" err="1">
                <a:ea typeface="Aptos" panose="020B0004020202020204" pitchFamily="34" charset="0"/>
                <a:cs typeface="Times New Roman" panose="02020603050405020304" pitchFamily="18" charset="0"/>
              </a:rPr>
              <a:t>Sensitivity</a:t>
            </a:r>
            <a:r>
              <a:rPr lang="de-DE" sz="3000" kern="100" dirty="0">
                <a:ea typeface="Aptos" panose="020B0004020202020204" pitchFamily="34" charset="0"/>
                <a:cs typeface="Times New Roman" panose="02020603050405020304" pitchFamily="18" charset="0"/>
              </a:rPr>
              <a:t>. Journal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Child and Family Studies, 30(6), 1599-	1606. DOI: 10.1007/s10826-021-01958-8.</a:t>
            </a:r>
          </a:p>
          <a:p>
            <a:pPr marL="272648" indent="-272648">
              <a:lnSpc>
                <a:spcPct val="107000"/>
              </a:lnSpc>
              <a:spcBef>
                <a:spcPts val="0"/>
              </a:spcBef>
              <a:buNone/>
            </a:pPr>
            <a:r>
              <a:rPr lang="de-DE" sz="3000" kern="100" dirty="0">
                <a:ea typeface="Aptos" panose="020B0004020202020204" pitchFamily="34" charset="0"/>
                <a:cs typeface="Times New Roman" panose="02020603050405020304" pitchFamily="18" charset="0"/>
              </a:rPr>
              <a:t>Zhang, S., Pan, Y., Lin, X., Lui, J., Zeng, X., Chen, F. &amp; Wu, J. (2021). </a:t>
            </a:r>
            <a:r>
              <a:rPr lang="de-DE" sz="3000" kern="100" dirty="0" err="1">
                <a:ea typeface="Aptos" panose="020B0004020202020204" pitchFamily="34" charset="0"/>
                <a:cs typeface="Times New Roman" panose="02020603050405020304" pitchFamily="18" charset="0"/>
              </a:rPr>
              <a:t>Prevalence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Sexual Abuse </a:t>
            </a:r>
            <a:r>
              <a:rPr lang="de-DE" sz="3000" kern="100" dirty="0" err="1">
                <a:ea typeface="Aptos" panose="020B0004020202020204" pitchFamily="34" charset="0"/>
                <a:cs typeface="Times New Roman" panose="02020603050405020304" pitchFamily="18" charset="0"/>
              </a:rPr>
              <a:t>Among</a:t>
            </a:r>
            <a:r>
              <a:rPr lang="de-DE" sz="3000" kern="100" dirty="0">
                <a:ea typeface="Aptos" panose="020B0004020202020204" pitchFamily="34" charset="0"/>
                <a:cs typeface="Times New Roman" panose="02020603050405020304" pitchFamily="18" charset="0"/>
              </a:rPr>
              <a:t> Women </a:t>
            </a:r>
            <a:r>
              <a:rPr lang="de-DE" sz="3000" kern="100" dirty="0" err="1">
                <a:ea typeface="Aptos" panose="020B0004020202020204" pitchFamily="34" charset="0"/>
                <a:cs typeface="Times New Roman" panose="02020603050405020304" pitchFamily="18" charset="0"/>
              </a:rPr>
              <a:t>Using</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Trauma Questionnaire: A Worldwide Meta-Analysis. Trauma, 	</a:t>
            </a:r>
            <a:r>
              <a:rPr lang="de-DE" sz="3000" kern="100" dirty="0" err="1">
                <a:ea typeface="Aptos" panose="020B0004020202020204" pitchFamily="34" charset="0"/>
                <a:cs typeface="Times New Roman" panose="02020603050405020304" pitchFamily="18" charset="0"/>
              </a:rPr>
              <a:t>Violence</a:t>
            </a:r>
            <a:r>
              <a:rPr lang="de-DE" sz="3000" kern="100" dirty="0">
                <a:ea typeface="Aptos" panose="020B0004020202020204" pitchFamily="34" charset="0"/>
                <a:cs typeface="Times New Roman" panose="02020603050405020304" pitchFamily="18" charset="0"/>
              </a:rPr>
              <a:t> &amp; Abuse, 22(5), 1181-1191. DOI: 10.1177/1524838020912867.</a:t>
            </a:r>
          </a:p>
          <a:p>
            <a:pPr marL="272648" indent="-272648">
              <a:lnSpc>
                <a:spcPct val="107000"/>
              </a:lnSpc>
              <a:spcBef>
                <a:spcPts val="0"/>
              </a:spcBef>
              <a:buNone/>
            </a:pPr>
            <a:r>
              <a:rPr lang="de-DE" sz="3000" kern="100" dirty="0">
                <a:ea typeface="Aptos" panose="020B0004020202020204" pitchFamily="34" charset="0"/>
                <a:cs typeface="Times New Roman" panose="02020603050405020304" pitchFamily="18" charset="0"/>
              </a:rPr>
              <a:t>Zhong, Y., Hu, Q., Chen, J., Li, Y., Chen, R., Li, Y., </a:t>
            </a:r>
            <a:r>
              <a:rPr lang="de-DE" sz="3000" kern="100" dirty="0" err="1">
                <a:ea typeface="Aptos" panose="020B0004020202020204" pitchFamily="34" charset="0"/>
                <a:cs typeface="Times New Roman" panose="02020603050405020304" pitchFamily="18" charset="0"/>
              </a:rPr>
              <a:t>Cong</a:t>
            </a:r>
            <a:r>
              <a:rPr lang="de-DE" sz="3000" kern="100" dirty="0">
                <a:ea typeface="Aptos" panose="020B0004020202020204" pitchFamily="34" charset="0"/>
                <a:cs typeface="Times New Roman" panose="02020603050405020304" pitchFamily="18" charset="0"/>
              </a:rPr>
              <a:t>, E. &amp; </a:t>
            </a:r>
            <a:r>
              <a:rPr lang="de-DE" sz="3000" kern="100" dirty="0" err="1">
                <a:ea typeface="Aptos" panose="020B0004020202020204" pitchFamily="34" charset="0"/>
                <a:cs typeface="Times New Roman" panose="02020603050405020304" pitchFamily="18" charset="0"/>
              </a:rPr>
              <a:t>Xu</a:t>
            </a:r>
            <a:r>
              <a:rPr lang="de-DE" sz="3000" kern="100" dirty="0">
                <a:ea typeface="Aptos" panose="020B0004020202020204" pitchFamily="34" charset="0"/>
                <a:cs typeface="Times New Roman" panose="02020603050405020304" pitchFamily="18" charset="0"/>
              </a:rPr>
              <a:t>, Y. (2024). The </a:t>
            </a:r>
            <a:r>
              <a:rPr lang="de-DE" sz="3000" kern="100" dirty="0" err="1">
                <a:ea typeface="Aptos" panose="020B0004020202020204" pitchFamily="34" charset="0"/>
                <a:cs typeface="Times New Roman" panose="02020603050405020304" pitchFamily="18" charset="0"/>
              </a:rPr>
              <a:t>impact</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childhood</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trauma</a:t>
            </a:r>
            <a:r>
              <a:rPr lang="de-DE" sz="3000" kern="100" dirty="0">
                <a:ea typeface="Aptos" panose="020B0004020202020204" pitchFamily="34" charset="0"/>
                <a:cs typeface="Times New Roman" panose="02020603050405020304" pitchFamily="18" charset="0"/>
              </a:rPr>
              <a:t> on </a:t>
            </a:r>
            <a:r>
              <a:rPr lang="de-DE" sz="3000" kern="100" dirty="0" err="1">
                <a:ea typeface="Aptos" panose="020B0004020202020204" pitchFamily="34" charset="0"/>
                <a:cs typeface="Times New Roman" panose="02020603050405020304" pitchFamily="18" charset="0"/>
              </a:rPr>
              <a:t>Adolescent</a:t>
            </a:r>
            <a:r>
              <a:rPr lang="de-DE" sz="3000" kern="100" dirty="0">
                <a:ea typeface="Aptos" panose="020B0004020202020204" pitchFamily="34" charset="0"/>
                <a:cs typeface="Times New Roman" panose="02020603050405020304" pitchFamily="18" charset="0"/>
              </a:rPr>
              <a:t> Depressive Symptoms: </a:t>
            </a:r>
            <a:r>
              <a:rPr lang="de-DE" sz="3000" kern="100" dirty="0" err="1">
                <a:ea typeface="Aptos" panose="020B0004020202020204" pitchFamily="34" charset="0"/>
                <a:cs typeface="Times New Roman" panose="02020603050405020304" pitchFamily="18" charset="0"/>
              </a:rPr>
              <a:t>the</a:t>
            </a:r>
            <a:r>
              <a:rPr lang="de-DE" sz="3000" kern="100" dirty="0">
                <a:ea typeface="Aptos" panose="020B0004020202020204" pitchFamily="34" charset="0"/>
                <a:cs typeface="Times New Roman" panose="02020603050405020304" pitchFamily="18" charset="0"/>
              </a:rPr>
              <a:t> Chain </a:t>
            </a:r>
            <a:r>
              <a:rPr lang="de-DE" sz="3000" kern="100" dirty="0" err="1">
                <a:ea typeface="Aptos" panose="020B0004020202020204" pitchFamily="34" charset="0"/>
                <a:cs typeface="Times New Roman" panose="02020603050405020304" pitchFamily="18" charset="0"/>
              </a:rPr>
              <a:t>Mediating</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role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of</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borderline</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personality</a:t>
            </a:r>
            <a:r>
              <a:rPr lang="de-DE" sz="3000" kern="100" dirty="0">
                <a:ea typeface="Aptos" panose="020B0004020202020204" pitchFamily="34" charset="0"/>
                <a:cs typeface="Times New Roman" panose="02020603050405020304" pitchFamily="18" charset="0"/>
              </a:rPr>
              <a:t> </a:t>
            </a:r>
            <a:r>
              <a:rPr lang="de-DE" sz="3000" kern="100" dirty="0" err="1">
                <a:ea typeface="Aptos" panose="020B0004020202020204" pitchFamily="34" charset="0"/>
                <a:cs typeface="Times New Roman" panose="02020603050405020304" pitchFamily="18" charset="0"/>
              </a:rPr>
              <a:t>traits</a:t>
            </a:r>
            <a:r>
              <a:rPr lang="de-DE" sz="3000" kern="100" dirty="0">
                <a:ea typeface="Aptos" panose="020B0004020202020204" pitchFamily="34" charset="0"/>
                <a:cs typeface="Times New Roman" panose="02020603050405020304" pitchFamily="18" charset="0"/>
              </a:rPr>
              <a:t> and 	</a:t>
            </a:r>
            <a:r>
              <a:rPr lang="de-DE" sz="3000" kern="100" dirty="0" err="1">
                <a:ea typeface="Aptos" panose="020B0004020202020204" pitchFamily="34" charset="0"/>
                <a:cs typeface="Times New Roman" panose="02020603050405020304" pitchFamily="18" charset="0"/>
              </a:rPr>
              <a:t>self-control</a:t>
            </a:r>
            <a:r>
              <a:rPr lang="de-DE" sz="3000" kern="100" dirty="0">
                <a:ea typeface="Aptos" panose="020B0004020202020204" pitchFamily="34" charset="0"/>
                <a:cs typeface="Times New Roman" panose="02020603050405020304" pitchFamily="18" charset="0"/>
              </a:rPr>
              <a:t>. BMC </a:t>
            </a:r>
            <a:r>
              <a:rPr lang="de-DE" sz="3000" kern="100" dirty="0" err="1">
                <a:ea typeface="Aptos" panose="020B0004020202020204" pitchFamily="34" charset="0"/>
                <a:cs typeface="Times New Roman" panose="02020603050405020304" pitchFamily="18" charset="0"/>
              </a:rPr>
              <a:t>Psychiatry</a:t>
            </a:r>
            <a:r>
              <a:rPr lang="de-DE" sz="3000" kern="100" dirty="0">
                <a:ea typeface="Aptos" panose="020B0004020202020204" pitchFamily="34" charset="0"/>
                <a:cs typeface="Times New Roman" panose="02020603050405020304" pitchFamily="18" charset="0"/>
              </a:rPr>
              <a:t>, 24. https://doi.org/10.1186/s12888-024-05829-6.</a:t>
            </a:r>
          </a:p>
          <a:p>
            <a:pPr marL="272648" indent="-272648">
              <a:lnSpc>
                <a:spcPct val="107000"/>
              </a:lnSpc>
              <a:spcBef>
                <a:spcPts val="0"/>
              </a:spcBef>
              <a:buNone/>
            </a:pPr>
            <a:endParaRPr lang="de-DE" sz="3000" kern="100" dirty="0">
              <a:ea typeface="Aptos" panose="020B0004020202020204" pitchFamily="34" charset="0"/>
              <a:cs typeface="Times New Roman" panose="02020603050405020304" pitchFamily="18" charset="0"/>
            </a:endParaRPr>
          </a:p>
          <a:p>
            <a:pPr marL="0" indent="0">
              <a:buNone/>
            </a:pPr>
            <a:endParaRPr lang="de-DE" dirty="0"/>
          </a:p>
        </p:txBody>
      </p:sp>
      <p:sp>
        <p:nvSpPr>
          <p:cNvPr id="3" name="Fußzeilenplatzhalter 2">
            <a:extLst>
              <a:ext uri="{FF2B5EF4-FFF2-40B4-BE49-F238E27FC236}">
                <a16:creationId xmlns:a16="http://schemas.microsoft.com/office/drawing/2014/main" id="{6C1085B2-DB1E-5866-9EC7-DE5ADE837D4E}"/>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a:t>
            </a:r>
            <a:r>
              <a:rPr lang="de-DE" dirty="0" err="1">
                <a:solidFill>
                  <a:schemeClr val="accent2"/>
                </a:solidFill>
              </a:rPr>
              <a:t>Chauviré</a:t>
            </a:r>
            <a:r>
              <a:rPr lang="de-DE" dirty="0">
                <a:solidFill>
                  <a:schemeClr val="accent2"/>
                </a:solidFill>
              </a:rPr>
              <a:t>-Geib | Universitätsklinikum Ulm | 04.09.2024/Berlin</a:t>
            </a:r>
          </a:p>
        </p:txBody>
      </p:sp>
      <p:sp>
        <p:nvSpPr>
          <p:cNvPr id="5" name="Textplatzhalter 3">
            <a:extLst>
              <a:ext uri="{FF2B5EF4-FFF2-40B4-BE49-F238E27FC236}">
                <a16:creationId xmlns:a16="http://schemas.microsoft.com/office/drawing/2014/main" id="{BCCA60B8-9E99-7DF3-FD04-CA15DB390931}"/>
              </a:ext>
            </a:extLst>
          </p:cNvPr>
          <p:cNvSpPr txBox="1">
            <a:spLocks/>
          </p:cNvSpPr>
          <p:nvPr/>
        </p:nvSpPr>
        <p:spPr>
          <a:xfrm>
            <a:off x="359587" y="814193"/>
            <a:ext cx="6480000" cy="351002"/>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800" dirty="0">
                <a:solidFill>
                  <a:schemeClr val="accent2"/>
                </a:solidFill>
              </a:rPr>
              <a:t>Quellen</a:t>
            </a:r>
          </a:p>
        </p:txBody>
      </p:sp>
    </p:spTree>
    <p:extLst>
      <p:ext uri="{BB962C8B-B14F-4D97-AF65-F5344CB8AC3E}">
        <p14:creationId xmlns:p14="http://schemas.microsoft.com/office/powerpoint/2010/main" val="711087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15F20DD-D0F9-42C5-8B97-F75E396D36AD}"/>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Chauviré-Geib | Universitätsklinikum Ulm | 04.09.2024/Berlin</a:t>
            </a:r>
          </a:p>
        </p:txBody>
      </p:sp>
      <p:sp>
        <p:nvSpPr>
          <p:cNvPr id="5" name="Textfeld 4">
            <a:extLst>
              <a:ext uri="{FF2B5EF4-FFF2-40B4-BE49-F238E27FC236}">
                <a16:creationId xmlns:a16="http://schemas.microsoft.com/office/drawing/2014/main" id="{2DC4AD85-C928-4485-99A2-26D615554C0F}"/>
              </a:ext>
            </a:extLst>
          </p:cNvPr>
          <p:cNvSpPr txBox="1"/>
          <p:nvPr/>
        </p:nvSpPr>
        <p:spPr>
          <a:xfrm>
            <a:off x="3083871" y="2079086"/>
            <a:ext cx="2691172" cy="715089"/>
          </a:xfrm>
          <a:prstGeom prst="roundRect">
            <a:avLst/>
          </a:prstGeom>
          <a:solidFill>
            <a:srgbClr val="00ADD1"/>
          </a:solidFill>
        </p:spPr>
        <p:txBody>
          <a:bodyPr wrap="square" rtlCol="0">
            <a:spAutoFit/>
          </a:bodyPr>
          <a:lstStyle/>
          <a:p>
            <a:pPr algn="ctr"/>
            <a:r>
              <a:rPr lang="de-DE" b="1" dirty="0">
                <a:solidFill>
                  <a:schemeClr val="bg1"/>
                </a:solidFill>
                <a:latin typeface="Corbel" panose="020B0503020204020204" pitchFamily="34" charset="0"/>
              </a:rPr>
              <a:t>Formen der Kindesmisshandlung</a:t>
            </a:r>
          </a:p>
        </p:txBody>
      </p:sp>
      <p:sp>
        <p:nvSpPr>
          <p:cNvPr id="6" name="Nach oben gebogener Pfeil 9">
            <a:extLst>
              <a:ext uri="{FF2B5EF4-FFF2-40B4-BE49-F238E27FC236}">
                <a16:creationId xmlns:a16="http://schemas.microsoft.com/office/drawing/2014/main" id="{849D6DB5-0FB0-4B29-B960-04EA68DB53FF}"/>
              </a:ext>
            </a:extLst>
          </p:cNvPr>
          <p:cNvSpPr/>
          <p:nvPr/>
        </p:nvSpPr>
        <p:spPr>
          <a:xfrm rot="10800000">
            <a:off x="2419494" y="2345025"/>
            <a:ext cx="641123" cy="450259"/>
          </a:xfrm>
          <a:prstGeom prst="bentUpArrow">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
        <p:nvSpPr>
          <p:cNvPr id="7" name="Nach oben gebogener Pfeil 10">
            <a:extLst>
              <a:ext uri="{FF2B5EF4-FFF2-40B4-BE49-F238E27FC236}">
                <a16:creationId xmlns:a16="http://schemas.microsoft.com/office/drawing/2014/main" id="{E05C8996-1053-433A-9090-250F37ADAA9A}"/>
              </a:ext>
            </a:extLst>
          </p:cNvPr>
          <p:cNvSpPr/>
          <p:nvPr/>
        </p:nvSpPr>
        <p:spPr>
          <a:xfrm rot="10800000" flipH="1">
            <a:off x="5793395" y="2354889"/>
            <a:ext cx="653186" cy="450259"/>
          </a:xfrm>
          <a:prstGeom prst="bentUpArrow">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
        <p:nvSpPr>
          <p:cNvPr id="8" name="Textfeld 7">
            <a:extLst>
              <a:ext uri="{FF2B5EF4-FFF2-40B4-BE49-F238E27FC236}">
                <a16:creationId xmlns:a16="http://schemas.microsoft.com/office/drawing/2014/main" id="{C3866DC1-D840-48E8-9757-18F1949E255F}"/>
              </a:ext>
            </a:extLst>
          </p:cNvPr>
          <p:cNvSpPr txBox="1"/>
          <p:nvPr/>
        </p:nvSpPr>
        <p:spPr>
          <a:xfrm>
            <a:off x="843812" y="2902517"/>
            <a:ext cx="3499471" cy="408623"/>
          </a:xfrm>
          <a:prstGeom prst="roundRect">
            <a:avLst/>
          </a:prstGeom>
          <a:solidFill>
            <a:schemeClr val="accent5"/>
          </a:solidFill>
        </p:spPr>
        <p:txBody>
          <a:bodyPr wrap="square" rtlCol="0">
            <a:spAutoFit/>
          </a:bodyPr>
          <a:lstStyle/>
          <a:p>
            <a:r>
              <a:rPr lang="de-DE" b="1" dirty="0">
                <a:solidFill>
                  <a:schemeClr val="bg1"/>
                </a:solidFill>
                <a:latin typeface="Corbel" panose="020B0503020204020204" pitchFamily="34" charset="0"/>
              </a:rPr>
              <a:t>Vernachlässigung (Unterlassung)</a:t>
            </a:r>
          </a:p>
        </p:txBody>
      </p:sp>
      <p:sp>
        <p:nvSpPr>
          <p:cNvPr id="9" name="Textfeld 8">
            <a:extLst>
              <a:ext uri="{FF2B5EF4-FFF2-40B4-BE49-F238E27FC236}">
                <a16:creationId xmlns:a16="http://schemas.microsoft.com/office/drawing/2014/main" id="{E8E75635-5D30-434F-872C-DC03DADD413A}"/>
              </a:ext>
            </a:extLst>
          </p:cNvPr>
          <p:cNvSpPr txBox="1"/>
          <p:nvPr/>
        </p:nvSpPr>
        <p:spPr>
          <a:xfrm>
            <a:off x="4529266" y="2902517"/>
            <a:ext cx="4049250" cy="408623"/>
          </a:xfrm>
          <a:prstGeom prst="roundRect">
            <a:avLst/>
          </a:prstGeom>
          <a:solidFill>
            <a:schemeClr val="accent3"/>
          </a:solidFill>
        </p:spPr>
        <p:txBody>
          <a:bodyPr wrap="square" rtlCol="0">
            <a:spAutoFit/>
          </a:bodyPr>
          <a:lstStyle/>
          <a:p>
            <a:pPr algn="ctr"/>
            <a:r>
              <a:rPr lang="de-DE" b="1" dirty="0">
                <a:solidFill>
                  <a:schemeClr val="bg1"/>
                </a:solidFill>
                <a:latin typeface="Corbel" panose="020B0503020204020204" pitchFamily="34" charset="0"/>
              </a:rPr>
              <a:t>Misshandlung (Handlungen)</a:t>
            </a:r>
          </a:p>
        </p:txBody>
      </p:sp>
      <p:cxnSp>
        <p:nvCxnSpPr>
          <p:cNvPr id="10" name="Gerader Verbinder 9">
            <a:extLst>
              <a:ext uri="{FF2B5EF4-FFF2-40B4-BE49-F238E27FC236}">
                <a16:creationId xmlns:a16="http://schemas.microsoft.com/office/drawing/2014/main" id="{11BE50CB-446C-46EA-93C0-608A6CDA5811}"/>
              </a:ext>
            </a:extLst>
          </p:cNvPr>
          <p:cNvCxnSpPr/>
          <p:nvPr/>
        </p:nvCxnSpPr>
        <p:spPr>
          <a:xfrm flipH="1">
            <a:off x="1389290" y="3302015"/>
            <a:ext cx="1" cy="295735"/>
          </a:xfrm>
          <a:prstGeom prst="line">
            <a:avLst/>
          </a:prstGeom>
          <a:ln w="38100">
            <a:solidFill>
              <a:srgbClr val="93E8C4"/>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B4A85D0E-D2E0-408D-A71D-793CCE8F865E}"/>
              </a:ext>
            </a:extLst>
          </p:cNvPr>
          <p:cNvCxnSpPr/>
          <p:nvPr/>
        </p:nvCxnSpPr>
        <p:spPr>
          <a:xfrm flipH="1">
            <a:off x="3297152" y="3302015"/>
            <a:ext cx="1" cy="303100"/>
          </a:xfrm>
          <a:prstGeom prst="line">
            <a:avLst/>
          </a:prstGeom>
          <a:ln w="38100">
            <a:solidFill>
              <a:srgbClr val="93E8C4"/>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B7CAE49-2791-4BB4-B008-767CD315FC5D}"/>
              </a:ext>
            </a:extLst>
          </p:cNvPr>
          <p:cNvCxnSpPr/>
          <p:nvPr/>
        </p:nvCxnSpPr>
        <p:spPr>
          <a:xfrm>
            <a:off x="4973042" y="3284645"/>
            <a:ext cx="0" cy="3263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ADD927E3-4424-48DB-ADB5-0B53D4CFB8B4}"/>
              </a:ext>
            </a:extLst>
          </p:cNvPr>
          <p:cNvCxnSpPr/>
          <p:nvPr/>
        </p:nvCxnSpPr>
        <p:spPr>
          <a:xfrm>
            <a:off x="6461603" y="3280975"/>
            <a:ext cx="0" cy="3224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0233EEDB-FAEF-4829-961C-378D223ABEAB}"/>
              </a:ext>
            </a:extLst>
          </p:cNvPr>
          <p:cNvCxnSpPr/>
          <p:nvPr/>
        </p:nvCxnSpPr>
        <p:spPr>
          <a:xfrm flipH="1">
            <a:off x="7921833" y="3293393"/>
            <a:ext cx="1" cy="32245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3B251C4F-E60A-4C63-85C9-599B8989C328}"/>
              </a:ext>
            </a:extLst>
          </p:cNvPr>
          <p:cNvSpPr txBox="1"/>
          <p:nvPr/>
        </p:nvSpPr>
        <p:spPr>
          <a:xfrm>
            <a:off x="516581" y="3592247"/>
            <a:ext cx="1619470" cy="2333149"/>
          </a:xfrm>
          <a:prstGeom prst="roundRect">
            <a:avLst/>
          </a:prstGeom>
          <a:solidFill>
            <a:schemeClr val="accent5">
              <a:lumMod val="60000"/>
              <a:lumOff val="40000"/>
            </a:schemeClr>
          </a:solidFill>
        </p:spPr>
        <p:txBody>
          <a:bodyPr wrap="square" rtlCol="0">
            <a:spAutoFit/>
          </a:bodyPr>
          <a:lstStyle>
            <a:defPPr>
              <a:defRPr lang="de-DE"/>
            </a:defPPr>
            <a:lvl1pPr>
              <a:defRPr sz="1400" b="1">
                <a:latin typeface="Corbel" panose="020B0503020204020204" pitchFamily="34" charset="0"/>
              </a:defRPr>
            </a:lvl1pPr>
          </a:lstStyle>
          <a:p>
            <a:r>
              <a:rPr lang="de-DE" dirty="0"/>
              <a:t>Unterlassene Fürsorge</a:t>
            </a:r>
          </a:p>
          <a:p>
            <a:pPr marL="128588" indent="-128588">
              <a:buFont typeface="Arial" panose="020B0604020202020204" pitchFamily="34" charset="0"/>
              <a:buChar char="•"/>
            </a:pPr>
            <a:r>
              <a:rPr lang="de-DE" sz="1200" b="0" dirty="0"/>
              <a:t>Erzieherische Vernachlässigung</a:t>
            </a:r>
          </a:p>
          <a:p>
            <a:pPr marL="128588" indent="-128588">
              <a:buFont typeface="Arial" panose="020B0604020202020204" pitchFamily="34" charset="0"/>
              <a:buChar char="•"/>
            </a:pPr>
            <a:r>
              <a:rPr lang="de-DE" sz="1200" b="0" dirty="0"/>
              <a:t>(Zahn)-medizinische Vernachlässigung</a:t>
            </a:r>
          </a:p>
          <a:p>
            <a:pPr marL="128588" indent="-128588">
              <a:buFont typeface="Arial" panose="020B0604020202020204" pitchFamily="34" charset="0"/>
              <a:buChar char="•"/>
            </a:pPr>
            <a:r>
              <a:rPr lang="de-DE" sz="1200" b="0" dirty="0"/>
              <a:t>Emotionale Vernachlässigung</a:t>
            </a:r>
          </a:p>
          <a:p>
            <a:pPr marL="128588" indent="-128588">
              <a:buFont typeface="Arial" panose="020B0604020202020204" pitchFamily="34" charset="0"/>
              <a:buChar char="•"/>
            </a:pPr>
            <a:r>
              <a:rPr lang="de-DE" sz="1200" b="0" dirty="0"/>
              <a:t>Physische Vernachlässigung</a:t>
            </a:r>
          </a:p>
        </p:txBody>
      </p:sp>
      <p:sp>
        <p:nvSpPr>
          <p:cNvPr id="16" name="Textfeld 15">
            <a:extLst>
              <a:ext uri="{FF2B5EF4-FFF2-40B4-BE49-F238E27FC236}">
                <a16:creationId xmlns:a16="http://schemas.microsoft.com/office/drawing/2014/main" id="{B9265916-4AC9-4463-BF6C-29F3C1D76B6C}"/>
              </a:ext>
            </a:extLst>
          </p:cNvPr>
          <p:cNvSpPr txBox="1"/>
          <p:nvPr/>
        </p:nvSpPr>
        <p:spPr>
          <a:xfrm>
            <a:off x="2361468" y="3599148"/>
            <a:ext cx="1745417" cy="1651516"/>
          </a:xfrm>
          <a:prstGeom prst="roundRect">
            <a:avLst/>
          </a:prstGeom>
          <a:solidFill>
            <a:schemeClr val="accent5">
              <a:lumMod val="60000"/>
              <a:lumOff val="40000"/>
            </a:schemeClr>
          </a:solidFill>
        </p:spPr>
        <p:txBody>
          <a:bodyPr wrap="square" rtlCol="0">
            <a:spAutoFit/>
          </a:bodyPr>
          <a:lstStyle/>
          <a:p>
            <a:r>
              <a:rPr lang="de-DE" sz="1400" b="1" dirty="0">
                <a:latin typeface="Corbel" panose="020B0503020204020204" pitchFamily="34" charset="0"/>
              </a:rPr>
              <a:t>Unterlassene Beaufsichtigung</a:t>
            </a:r>
          </a:p>
          <a:p>
            <a:pPr marL="128588" indent="-128588">
              <a:buFont typeface="Arial" panose="020B0604020202020204" pitchFamily="34" charset="0"/>
              <a:buChar char="•"/>
            </a:pPr>
            <a:r>
              <a:rPr lang="de-DE" sz="1200" dirty="0">
                <a:latin typeface="Corbel" panose="020B0503020204020204" pitchFamily="34" charset="0"/>
              </a:rPr>
              <a:t>Unzureichende Beaufsichtigung</a:t>
            </a:r>
          </a:p>
          <a:p>
            <a:pPr marL="128588" indent="-128588">
              <a:buFont typeface="Arial" panose="020B0604020202020204" pitchFamily="34" charset="0"/>
              <a:buChar char="•"/>
            </a:pPr>
            <a:endParaRPr lang="de-DE" sz="300" dirty="0">
              <a:latin typeface="Corbel" panose="020B0503020204020204" pitchFamily="34" charset="0"/>
            </a:endParaRPr>
          </a:p>
          <a:p>
            <a:pPr marL="128588" indent="-128588">
              <a:buFont typeface="Arial" panose="020B0604020202020204" pitchFamily="34" charset="0"/>
              <a:buChar char="•"/>
            </a:pPr>
            <a:r>
              <a:rPr lang="de-DE" sz="1200" dirty="0">
                <a:latin typeface="Corbel" panose="020B0503020204020204" pitchFamily="34" charset="0"/>
              </a:rPr>
              <a:t>Aussetzung einer gewalttätigen Umgebung</a:t>
            </a:r>
          </a:p>
        </p:txBody>
      </p:sp>
      <p:sp>
        <p:nvSpPr>
          <p:cNvPr id="17" name="Textfeld 16">
            <a:extLst>
              <a:ext uri="{FF2B5EF4-FFF2-40B4-BE49-F238E27FC236}">
                <a16:creationId xmlns:a16="http://schemas.microsoft.com/office/drawing/2014/main" id="{D0B037E8-FA49-4F37-A8F4-634583ABA775}"/>
              </a:ext>
            </a:extLst>
          </p:cNvPr>
          <p:cNvSpPr txBox="1"/>
          <p:nvPr/>
        </p:nvSpPr>
        <p:spPr>
          <a:xfrm>
            <a:off x="4291156" y="3626917"/>
            <a:ext cx="1397738" cy="1038582"/>
          </a:xfrm>
          <a:prstGeom prst="roundRect">
            <a:avLst/>
          </a:prstGeom>
          <a:solidFill>
            <a:schemeClr val="accent3">
              <a:lumMod val="60000"/>
              <a:lumOff val="40000"/>
            </a:schemeClr>
          </a:solidFill>
        </p:spPr>
        <p:txBody>
          <a:bodyPr wrap="square" rtlCol="0">
            <a:spAutoFit/>
          </a:bodyPr>
          <a:lstStyle/>
          <a:p>
            <a:r>
              <a:rPr lang="de-DE" sz="1400" b="1" dirty="0">
                <a:latin typeface="Corbel" panose="020B0503020204020204" pitchFamily="34" charset="0"/>
              </a:rPr>
              <a:t>Emotionale Misshandlung</a:t>
            </a:r>
          </a:p>
          <a:p>
            <a:pPr marL="128588" indent="-128588">
              <a:buFont typeface="Arial" panose="020B0604020202020204" pitchFamily="34" charset="0"/>
              <a:buChar char="•"/>
            </a:pPr>
            <a:r>
              <a:rPr lang="de-DE" sz="1200" dirty="0">
                <a:latin typeface="Corbel" panose="020B0503020204020204" pitchFamily="34" charset="0"/>
              </a:rPr>
              <a:t>Isolieren</a:t>
            </a:r>
          </a:p>
          <a:p>
            <a:pPr marL="128588" indent="-128588">
              <a:buFont typeface="Arial" panose="020B0604020202020204" pitchFamily="34" charset="0"/>
              <a:buChar char="•"/>
            </a:pPr>
            <a:endParaRPr lang="de-DE" sz="300" dirty="0">
              <a:latin typeface="Corbel" panose="020B0503020204020204" pitchFamily="34" charset="0"/>
            </a:endParaRPr>
          </a:p>
          <a:p>
            <a:pPr marL="128588" indent="-128588">
              <a:buFont typeface="Arial" panose="020B0604020202020204" pitchFamily="34" charset="0"/>
              <a:buChar char="•"/>
            </a:pPr>
            <a:r>
              <a:rPr lang="de-DE" sz="1200" dirty="0">
                <a:latin typeface="Corbel" panose="020B0503020204020204" pitchFamily="34" charset="0"/>
              </a:rPr>
              <a:t>Terrorisieren</a:t>
            </a:r>
          </a:p>
        </p:txBody>
      </p:sp>
      <p:sp>
        <p:nvSpPr>
          <p:cNvPr id="18" name="Textfeld 17">
            <a:extLst>
              <a:ext uri="{FF2B5EF4-FFF2-40B4-BE49-F238E27FC236}">
                <a16:creationId xmlns:a16="http://schemas.microsoft.com/office/drawing/2014/main" id="{10FAD985-4CD1-4669-94EE-48E380A036A6}"/>
              </a:ext>
            </a:extLst>
          </p:cNvPr>
          <p:cNvSpPr txBox="1"/>
          <p:nvPr/>
        </p:nvSpPr>
        <p:spPr>
          <a:xfrm>
            <a:off x="5786641" y="3615331"/>
            <a:ext cx="1397735" cy="2312016"/>
          </a:xfrm>
          <a:prstGeom prst="roundRect">
            <a:avLst/>
          </a:prstGeom>
          <a:solidFill>
            <a:schemeClr val="accent3">
              <a:lumMod val="60000"/>
              <a:lumOff val="40000"/>
            </a:schemeClr>
          </a:solidFill>
        </p:spPr>
        <p:txBody>
          <a:bodyPr wrap="square" rtlCol="0">
            <a:spAutoFit/>
          </a:bodyPr>
          <a:lstStyle/>
          <a:p>
            <a:r>
              <a:rPr lang="de-DE" sz="1400" b="1" dirty="0">
                <a:latin typeface="Corbel" panose="020B0503020204020204" pitchFamily="34" charset="0"/>
              </a:rPr>
              <a:t>Körperliche Misshandlung</a:t>
            </a:r>
          </a:p>
          <a:p>
            <a:pPr marL="128588" indent="-128588">
              <a:buFont typeface="Arial" panose="020B0604020202020204" pitchFamily="34" charset="0"/>
              <a:buChar char="•"/>
            </a:pPr>
            <a:r>
              <a:rPr lang="de-DE" sz="1200" dirty="0">
                <a:latin typeface="Corbel" panose="020B0503020204020204" pitchFamily="34" charset="0"/>
              </a:rPr>
              <a:t>Gezielte Anwendung von Gewalt, die zu körperlichen Verletzungen führt bzw. das Potential dazu hat</a:t>
            </a:r>
          </a:p>
        </p:txBody>
      </p:sp>
      <p:sp>
        <p:nvSpPr>
          <p:cNvPr id="19" name="Textfeld 18">
            <a:extLst>
              <a:ext uri="{FF2B5EF4-FFF2-40B4-BE49-F238E27FC236}">
                <a16:creationId xmlns:a16="http://schemas.microsoft.com/office/drawing/2014/main" id="{2A0B239F-0B71-4F94-B5F0-0F9C5C55B854}"/>
              </a:ext>
            </a:extLst>
          </p:cNvPr>
          <p:cNvSpPr txBox="1"/>
          <p:nvPr/>
        </p:nvSpPr>
        <p:spPr>
          <a:xfrm>
            <a:off x="7276806" y="3625885"/>
            <a:ext cx="1337799" cy="2214324"/>
          </a:xfrm>
          <a:prstGeom prst="roundRect">
            <a:avLst/>
          </a:prstGeom>
          <a:solidFill>
            <a:schemeClr val="accent3">
              <a:lumMod val="60000"/>
              <a:lumOff val="40000"/>
            </a:schemeClr>
          </a:solidFill>
        </p:spPr>
        <p:txBody>
          <a:bodyPr wrap="square" rtlCol="0">
            <a:spAutoFit/>
          </a:bodyPr>
          <a:lstStyle/>
          <a:p>
            <a:r>
              <a:rPr lang="de-DE" sz="1400" b="1" dirty="0">
                <a:latin typeface="Corbel" panose="020B0503020204020204" pitchFamily="34" charset="0"/>
              </a:rPr>
              <a:t>Sexueller Missbrauch</a:t>
            </a:r>
          </a:p>
          <a:p>
            <a:pPr marL="128588" indent="-128588">
              <a:buFont typeface="Arial" panose="020B0604020202020204" pitchFamily="34" charset="0"/>
              <a:buChar char="•"/>
            </a:pPr>
            <a:r>
              <a:rPr lang="de-DE" sz="1200" dirty="0">
                <a:latin typeface="Corbel" panose="020B0503020204020204" pitchFamily="34" charset="0"/>
              </a:rPr>
              <a:t>Berührungs-loser sexueller Kontakt</a:t>
            </a:r>
          </a:p>
          <a:p>
            <a:pPr marL="128588" indent="-128588">
              <a:buFont typeface="Arial" panose="020B0604020202020204" pitchFamily="34" charset="0"/>
              <a:buChar char="•"/>
            </a:pPr>
            <a:endParaRPr lang="de-DE" sz="300" dirty="0">
              <a:latin typeface="Corbel" panose="020B0503020204020204" pitchFamily="34" charset="0"/>
            </a:endParaRPr>
          </a:p>
          <a:p>
            <a:pPr marL="128588" indent="-128588">
              <a:buFont typeface="Arial" panose="020B0604020202020204" pitchFamily="34" charset="0"/>
              <a:buChar char="•"/>
            </a:pPr>
            <a:r>
              <a:rPr lang="de-DE" sz="1200" dirty="0">
                <a:latin typeface="Corbel" panose="020B0503020204020204" pitchFamily="34" charset="0"/>
              </a:rPr>
              <a:t>Sexueller Kontakt</a:t>
            </a:r>
          </a:p>
          <a:p>
            <a:pPr marL="128588" indent="-128588">
              <a:buFont typeface="Arial" panose="020B0604020202020204" pitchFamily="34" charset="0"/>
              <a:buChar char="•"/>
            </a:pPr>
            <a:endParaRPr lang="de-DE" sz="300" dirty="0">
              <a:latin typeface="Corbel" panose="020B0503020204020204" pitchFamily="34" charset="0"/>
            </a:endParaRPr>
          </a:p>
          <a:p>
            <a:pPr marL="128588" indent="-128588">
              <a:buFont typeface="Arial" panose="020B0604020202020204" pitchFamily="34" charset="0"/>
              <a:buChar char="•"/>
            </a:pPr>
            <a:r>
              <a:rPr lang="de-DE" sz="1200" dirty="0">
                <a:latin typeface="Corbel" panose="020B0503020204020204" pitchFamily="34" charset="0"/>
              </a:rPr>
              <a:t>Sexuelle Handlungen</a:t>
            </a:r>
          </a:p>
        </p:txBody>
      </p:sp>
      <p:sp>
        <p:nvSpPr>
          <p:cNvPr id="20" name="Ellipse 19">
            <a:extLst>
              <a:ext uri="{FF2B5EF4-FFF2-40B4-BE49-F238E27FC236}">
                <a16:creationId xmlns:a16="http://schemas.microsoft.com/office/drawing/2014/main" id="{FF6F7CA1-EB7F-454B-99A8-EF988BF976FB}"/>
              </a:ext>
            </a:extLst>
          </p:cNvPr>
          <p:cNvSpPr/>
          <p:nvPr/>
        </p:nvSpPr>
        <p:spPr>
          <a:xfrm>
            <a:off x="431779" y="4963339"/>
            <a:ext cx="1745419" cy="94678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
        <p:nvSpPr>
          <p:cNvPr id="21" name="Ellipse 20">
            <a:extLst>
              <a:ext uri="{FF2B5EF4-FFF2-40B4-BE49-F238E27FC236}">
                <a16:creationId xmlns:a16="http://schemas.microsoft.com/office/drawing/2014/main" id="{46F585A5-C39C-4C74-B9EF-DFB23C77FCB1}"/>
              </a:ext>
            </a:extLst>
          </p:cNvPr>
          <p:cNvSpPr/>
          <p:nvPr/>
        </p:nvSpPr>
        <p:spPr>
          <a:xfrm>
            <a:off x="4109197" y="3437305"/>
            <a:ext cx="4541498" cy="94678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
        <p:nvSpPr>
          <p:cNvPr id="26" name="Inhaltsplatzhalter 1">
            <a:extLst>
              <a:ext uri="{FF2B5EF4-FFF2-40B4-BE49-F238E27FC236}">
                <a16:creationId xmlns:a16="http://schemas.microsoft.com/office/drawing/2014/main" id="{D3FEDE8A-E0E2-702D-EE04-C84CEF0743EB}"/>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Belastende Kindheitserfahrungen</a:t>
            </a:r>
          </a:p>
        </p:txBody>
      </p:sp>
      <p:sp>
        <p:nvSpPr>
          <p:cNvPr id="29" name="Textplatzhalter 3">
            <a:extLst>
              <a:ext uri="{FF2B5EF4-FFF2-40B4-BE49-F238E27FC236}">
                <a16:creationId xmlns:a16="http://schemas.microsoft.com/office/drawing/2014/main" id="{41D63B90-514D-447A-C8A8-B0F46F3FCC6D}"/>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Einführung</a:t>
            </a:r>
          </a:p>
        </p:txBody>
      </p:sp>
    </p:spTree>
    <p:extLst>
      <p:ext uri="{BB962C8B-B14F-4D97-AF65-F5344CB8AC3E}">
        <p14:creationId xmlns:p14="http://schemas.microsoft.com/office/powerpoint/2010/main" val="106104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5" grpId="0" animBg="1"/>
      <p:bldP spid="16" grpId="0" animBg="1"/>
      <p:bldP spid="17"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2C3533B-34F1-44F1-84FA-24C69D088A6A}"/>
              </a:ext>
            </a:extLst>
          </p:cNvPr>
          <p:cNvSpPr>
            <a:spLocks noGrp="1"/>
          </p:cNvSpPr>
          <p:nvPr>
            <p:ph idx="1"/>
          </p:nvPr>
        </p:nvSpPr>
        <p:spPr>
          <a:xfrm>
            <a:off x="1134002" y="2084815"/>
            <a:ext cx="6875996" cy="2718794"/>
          </a:xfrm>
        </p:spPr>
        <p:txBody>
          <a:bodyPr>
            <a:normAutofit/>
          </a:bodyPr>
          <a:lstStyle/>
          <a:p>
            <a:r>
              <a:rPr lang="de-DE" sz="1800" b="1" dirty="0">
                <a:solidFill>
                  <a:schemeClr val="accent3"/>
                </a:solidFill>
              </a:rPr>
              <a:t>Unterlassene Fürsorge</a:t>
            </a:r>
            <a:r>
              <a:rPr lang="de-DE" sz="1800" dirty="0">
                <a:solidFill>
                  <a:schemeClr val="accent2"/>
                </a:solidFill>
              </a:rPr>
              <a:t>: Bezugspersonen unterlassen es, grundlegende physische, emotionale, medizinische und erzieherische Bedürfnisse von Kindern und Jugendlichen angemessen zu versorgen</a:t>
            </a:r>
          </a:p>
          <a:p>
            <a:endParaRPr lang="de-DE" sz="1800" dirty="0">
              <a:solidFill>
                <a:schemeClr val="accent2"/>
              </a:solidFill>
            </a:endParaRPr>
          </a:p>
          <a:p>
            <a:r>
              <a:rPr lang="de-DE" sz="1800" b="1" dirty="0">
                <a:solidFill>
                  <a:schemeClr val="accent3"/>
                </a:solidFill>
              </a:rPr>
              <a:t>Unterlassene Beaufsichtigung</a:t>
            </a:r>
            <a:r>
              <a:rPr lang="de-DE" sz="1800" dirty="0">
                <a:solidFill>
                  <a:schemeClr val="accent2"/>
                </a:solidFill>
              </a:rPr>
              <a:t>: Bezugspersonen gewähren Kindern oder Jugendlichen entsprechend ihrer Entwicklung und ihrer emotionalen Bedürfnisse ungenügend Schutz und Sicherheit innerhalb und außerhalb des Wohnraums. </a:t>
            </a:r>
            <a:r>
              <a:rPr lang="de-DE" sz="1400" dirty="0">
                <a:solidFill>
                  <a:schemeClr val="accent2"/>
                </a:solidFill>
              </a:rPr>
              <a:t>(Leeb et al., 2008; Übersetzung durch Jud, 2021)</a:t>
            </a:r>
          </a:p>
          <a:p>
            <a:pPr marL="266700" lvl="2" indent="0" algn="r">
              <a:buNone/>
            </a:pPr>
            <a:endParaRPr lang="de-DE" dirty="0">
              <a:solidFill>
                <a:schemeClr val="accent2"/>
              </a:solidFill>
            </a:endParaRPr>
          </a:p>
          <a:p>
            <a:endParaRPr lang="de-DE" sz="1800" dirty="0">
              <a:solidFill>
                <a:schemeClr val="accent2"/>
              </a:solidFill>
            </a:endParaRPr>
          </a:p>
        </p:txBody>
      </p:sp>
      <p:sp>
        <p:nvSpPr>
          <p:cNvPr id="9" name="Fußzeilenplatzhalter 2">
            <a:extLst>
              <a:ext uri="{FF2B5EF4-FFF2-40B4-BE49-F238E27FC236}">
                <a16:creationId xmlns:a16="http://schemas.microsoft.com/office/drawing/2014/main" id="{4A2D4F62-246A-5995-0ED4-B6FE768ADB98}"/>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accent2"/>
                </a:solidFill>
              </a:rPr>
              <a:t>Doppeltes Risiko? Vernachlässigung und sexualisierte Gewalt in Kindheit und Jugend | Jelena Gerke &amp; Katrin Chauviré-Geib | Universitätsklinikum Ulm | 04.09.2024/Berlin</a:t>
            </a:r>
            <a:endParaRPr lang="de-DE" dirty="0">
              <a:solidFill>
                <a:schemeClr val="accent2"/>
              </a:solidFill>
            </a:endParaRPr>
          </a:p>
        </p:txBody>
      </p:sp>
      <p:sp>
        <p:nvSpPr>
          <p:cNvPr id="10" name="Inhaltsplatzhalter 1">
            <a:extLst>
              <a:ext uri="{FF2B5EF4-FFF2-40B4-BE49-F238E27FC236}">
                <a16:creationId xmlns:a16="http://schemas.microsoft.com/office/drawing/2014/main" id="{FD7B43C3-68B6-8255-FDAB-2D038BC47E67}"/>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Vernachlässigung</a:t>
            </a:r>
          </a:p>
        </p:txBody>
      </p:sp>
      <p:sp>
        <p:nvSpPr>
          <p:cNvPr id="13" name="Textplatzhalter 3">
            <a:extLst>
              <a:ext uri="{FF2B5EF4-FFF2-40B4-BE49-F238E27FC236}">
                <a16:creationId xmlns:a16="http://schemas.microsoft.com/office/drawing/2014/main" id="{E251226C-B599-F63A-9163-978E45D98AE5}"/>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Einführung</a:t>
            </a:r>
          </a:p>
        </p:txBody>
      </p:sp>
    </p:spTree>
    <p:extLst>
      <p:ext uri="{BB962C8B-B14F-4D97-AF65-F5344CB8AC3E}">
        <p14:creationId xmlns:p14="http://schemas.microsoft.com/office/powerpoint/2010/main" val="3051191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2C3533B-34F1-44F1-84FA-24C69D088A6A}"/>
              </a:ext>
            </a:extLst>
          </p:cNvPr>
          <p:cNvSpPr>
            <a:spLocks noGrp="1"/>
          </p:cNvSpPr>
          <p:nvPr>
            <p:ph idx="1"/>
          </p:nvPr>
        </p:nvSpPr>
        <p:spPr>
          <a:xfrm>
            <a:off x="1134002" y="2084814"/>
            <a:ext cx="6875996" cy="3401585"/>
          </a:xfrm>
        </p:spPr>
        <p:txBody>
          <a:bodyPr>
            <a:normAutofit/>
          </a:bodyPr>
          <a:lstStyle/>
          <a:p>
            <a:pPr marL="0" indent="-5947">
              <a:buNone/>
            </a:pPr>
            <a:r>
              <a:rPr lang="de-DE" sz="1800" dirty="0">
                <a:solidFill>
                  <a:schemeClr val="accent2"/>
                </a:solidFill>
              </a:rPr>
              <a:t>… umfasst jeden versuchten oder vollendeten sexuellen Akt und Kontakt von </a:t>
            </a:r>
            <a:r>
              <a:rPr lang="de-DE" sz="1800" b="1" dirty="0">
                <a:solidFill>
                  <a:schemeClr val="accent3"/>
                </a:solidFill>
              </a:rPr>
              <a:t>Bezugspersonen</a:t>
            </a:r>
            <a:r>
              <a:rPr lang="de-DE" sz="1800" dirty="0">
                <a:solidFill>
                  <a:schemeClr val="accent2"/>
                </a:solidFill>
              </a:rPr>
              <a:t> an </a:t>
            </a:r>
            <a:r>
              <a:rPr lang="de-DE" sz="1800" b="1" dirty="0">
                <a:solidFill>
                  <a:schemeClr val="accent3"/>
                </a:solidFill>
              </a:rPr>
              <a:t>Kindern oder Jugendlichen</a:t>
            </a:r>
            <a:r>
              <a:rPr lang="de-DE" sz="1800" dirty="0">
                <a:solidFill>
                  <a:schemeClr val="accent2"/>
                </a:solidFill>
              </a:rPr>
              <a:t>, aber auch sexuelle Handlungen, die </a:t>
            </a:r>
            <a:r>
              <a:rPr lang="de-DE" sz="1800" b="1" dirty="0">
                <a:solidFill>
                  <a:schemeClr val="accent3"/>
                </a:solidFill>
              </a:rPr>
              <a:t>ohne direkten körperlichen Kontakt </a:t>
            </a:r>
            <a:r>
              <a:rPr lang="de-DE" sz="1800" dirty="0">
                <a:solidFill>
                  <a:schemeClr val="accent2"/>
                </a:solidFill>
              </a:rPr>
              <a:t>stattfinden. </a:t>
            </a:r>
            <a:r>
              <a:rPr lang="de-DE" sz="1400" dirty="0">
                <a:solidFill>
                  <a:schemeClr val="accent2"/>
                </a:solidFill>
              </a:rPr>
              <a:t>(Leeb et al., 2008; Übersetzung durch Jud, 2021)</a:t>
            </a:r>
            <a:endParaRPr lang="de-DE" sz="1100" dirty="0">
              <a:solidFill>
                <a:schemeClr val="accent2"/>
              </a:solidFill>
            </a:endParaRPr>
          </a:p>
          <a:p>
            <a:pPr marL="0" indent="-5947">
              <a:buNone/>
            </a:pPr>
            <a:r>
              <a:rPr lang="de-DE" sz="1800" dirty="0">
                <a:solidFill>
                  <a:schemeClr val="accent2"/>
                </a:solidFill>
              </a:rPr>
              <a:t> </a:t>
            </a:r>
          </a:p>
          <a:p>
            <a:pPr marL="0" indent="0">
              <a:buNone/>
            </a:pPr>
            <a:r>
              <a:rPr lang="de-DE" sz="1800" dirty="0">
                <a:solidFill>
                  <a:schemeClr val="accent2"/>
                </a:solidFill>
              </a:rPr>
              <a:t>Sexueller Missbrauch ist jede sexuelle Handlung, die an, mit oder vor </a:t>
            </a:r>
            <a:r>
              <a:rPr lang="de-DE" sz="1800" b="1" dirty="0">
                <a:solidFill>
                  <a:schemeClr val="accent3"/>
                </a:solidFill>
              </a:rPr>
              <a:t>Kindern und Jugendlichen </a:t>
            </a:r>
            <a:r>
              <a:rPr lang="de-DE" sz="1800" dirty="0">
                <a:solidFill>
                  <a:schemeClr val="accent2"/>
                </a:solidFill>
              </a:rPr>
              <a:t>gegen deren Willen vorgenommen wird oder der sie aufgrund körperlicher, seelischer, geistiger oder sprachlicher </a:t>
            </a:r>
            <a:r>
              <a:rPr lang="de-DE" sz="1800" b="1" dirty="0">
                <a:solidFill>
                  <a:schemeClr val="accent3"/>
                </a:solidFill>
              </a:rPr>
              <a:t>Unterlegenheit</a:t>
            </a:r>
            <a:r>
              <a:rPr lang="de-DE" sz="1800" dirty="0">
                <a:solidFill>
                  <a:schemeClr val="accent2"/>
                </a:solidFill>
              </a:rPr>
              <a:t> nicht wissentlich zustimmen können. Der </a:t>
            </a:r>
            <a:r>
              <a:rPr lang="de-DE" sz="1800" b="1" dirty="0">
                <a:solidFill>
                  <a:schemeClr val="accent3"/>
                </a:solidFill>
              </a:rPr>
              <a:t>Täter oder die Täterin </a:t>
            </a:r>
            <a:r>
              <a:rPr lang="de-DE" sz="1800" dirty="0">
                <a:solidFill>
                  <a:schemeClr val="accent2"/>
                </a:solidFill>
              </a:rPr>
              <a:t>nutzt dabei seine/ihre Macht- und Autoritätsposition aus, um </a:t>
            </a:r>
            <a:r>
              <a:rPr lang="de-DE" sz="1800" b="1" dirty="0">
                <a:solidFill>
                  <a:schemeClr val="accent3"/>
                </a:solidFill>
              </a:rPr>
              <a:t>eigene Bedürfnisse </a:t>
            </a:r>
            <a:r>
              <a:rPr lang="de-DE" sz="1800" dirty="0">
                <a:solidFill>
                  <a:schemeClr val="accent2"/>
                </a:solidFill>
              </a:rPr>
              <a:t>auf Kosten des Kindes zu befriedigen. </a:t>
            </a:r>
            <a:r>
              <a:rPr lang="de-DE" sz="1400" dirty="0">
                <a:solidFill>
                  <a:schemeClr val="accent2"/>
                </a:solidFill>
              </a:rPr>
              <a:t>(UBSKM)</a:t>
            </a:r>
            <a:endParaRPr lang="de-DE" sz="1800" dirty="0">
              <a:solidFill>
                <a:schemeClr val="accent2"/>
              </a:solidFill>
            </a:endParaRPr>
          </a:p>
        </p:txBody>
      </p:sp>
      <p:sp>
        <p:nvSpPr>
          <p:cNvPr id="9" name="Fußzeilenplatzhalter 2">
            <a:extLst>
              <a:ext uri="{FF2B5EF4-FFF2-40B4-BE49-F238E27FC236}">
                <a16:creationId xmlns:a16="http://schemas.microsoft.com/office/drawing/2014/main" id="{B741E5C5-4A75-9E7C-A8A1-01EF03277325}"/>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accent2"/>
                </a:solidFill>
              </a:rPr>
              <a:t>Doppeltes Risiko? Vernachlässigung und sexualisierte Gewalt in Kindheit und Jugend | Jelena Gerke &amp; Katrin Chauviré-Geib | Universitätsklinikum Ulm | 04.09.2024/Berlin</a:t>
            </a:r>
            <a:endParaRPr lang="de-DE" dirty="0">
              <a:solidFill>
                <a:schemeClr val="accent2"/>
              </a:solidFill>
            </a:endParaRPr>
          </a:p>
        </p:txBody>
      </p:sp>
      <p:sp>
        <p:nvSpPr>
          <p:cNvPr id="10" name="Inhaltsplatzhalter 1">
            <a:extLst>
              <a:ext uri="{FF2B5EF4-FFF2-40B4-BE49-F238E27FC236}">
                <a16:creationId xmlns:a16="http://schemas.microsoft.com/office/drawing/2014/main" id="{3C488E55-05FC-4D2C-17BF-EAB484F5B97E}"/>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Sexueller Kindesmissbrauch</a:t>
            </a:r>
          </a:p>
        </p:txBody>
      </p:sp>
      <p:sp>
        <p:nvSpPr>
          <p:cNvPr id="13" name="Textplatzhalter 3">
            <a:extLst>
              <a:ext uri="{FF2B5EF4-FFF2-40B4-BE49-F238E27FC236}">
                <a16:creationId xmlns:a16="http://schemas.microsoft.com/office/drawing/2014/main" id="{ED64200B-E675-A647-DDD6-9C36D5725B4E}"/>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Einführung</a:t>
            </a:r>
          </a:p>
        </p:txBody>
      </p:sp>
    </p:spTree>
    <p:extLst>
      <p:ext uri="{BB962C8B-B14F-4D97-AF65-F5344CB8AC3E}">
        <p14:creationId xmlns:p14="http://schemas.microsoft.com/office/powerpoint/2010/main" val="335902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15F20DD-D0F9-42C5-8B97-F75E396D36AD}"/>
              </a:ext>
            </a:extLst>
          </p:cNvPr>
          <p:cNvSpPr>
            <a:spLocks noGrp="1"/>
          </p:cNvSpPr>
          <p:nvPr>
            <p:ph type="ftr" sz="quarter" idx="11"/>
          </p:nvPr>
        </p:nvSpPr>
        <p:spPr/>
        <p:txBody>
          <a:bodyPr/>
          <a:lstStyle/>
          <a:p>
            <a:r>
              <a:rPr lang="de-DE" dirty="0">
                <a:solidFill>
                  <a:schemeClr val="accent2"/>
                </a:solidFill>
              </a:rPr>
              <a:t>Doppeltes Risiko? Vernachlässigung und sexualisierte Gewalt in Kindheit und Jugend | Jelena Gerke &amp; Katrin Chauviré-Geib | Universitätsklinikum Ulm | 04.09.2024/Berlin</a:t>
            </a:r>
          </a:p>
        </p:txBody>
      </p:sp>
      <p:sp>
        <p:nvSpPr>
          <p:cNvPr id="5" name="Textfeld 4">
            <a:extLst>
              <a:ext uri="{FF2B5EF4-FFF2-40B4-BE49-F238E27FC236}">
                <a16:creationId xmlns:a16="http://schemas.microsoft.com/office/drawing/2014/main" id="{2DC4AD85-C928-4485-99A2-26D615554C0F}"/>
              </a:ext>
            </a:extLst>
          </p:cNvPr>
          <p:cNvSpPr txBox="1"/>
          <p:nvPr/>
        </p:nvSpPr>
        <p:spPr>
          <a:xfrm>
            <a:off x="3003694" y="1744579"/>
            <a:ext cx="2771695" cy="408623"/>
          </a:xfrm>
          <a:prstGeom prst="roundRect">
            <a:avLst/>
          </a:prstGeom>
          <a:solidFill>
            <a:srgbClr val="00ADD1"/>
          </a:solidFill>
        </p:spPr>
        <p:txBody>
          <a:bodyPr wrap="square" rtlCol="0">
            <a:spAutoFit/>
          </a:bodyPr>
          <a:lstStyle/>
          <a:p>
            <a:pPr algn="ctr"/>
            <a:r>
              <a:rPr lang="de-DE" b="1" dirty="0">
                <a:solidFill>
                  <a:schemeClr val="bg1"/>
                </a:solidFill>
                <a:latin typeface="Corbel" panose="020B0503020204020204" pitchFamily="34" charset="0"/>
              </a:rPr>
              <a:t>Sexueller Missbrauch</a:t>
            </a:r>
          </a:p>
        </p:txBody>
      </p:sp>
      <p:sp>
        <p:nvSpPr>
          <p:cNvPr id="6" name="Nach oben gebogener Pfeil 9">
            <a:extLst>
              <a:ext uri="{FF2B5EF4-FFF2-40B4-BE49-F238E27FC236}">
                <a16:creationId xmlns:a16="http://schemas.microsoft.com/office/drawing/2014/main" id="{849D6DB5-0FB0-4B29-B960-04EA68DB53FF}"/>
              </a:ext>
            </a:extLst>
          </p:cNvPr>
          <p:cNvSpPr/>
          <p:nvPr/>
        </p:nvSpPr>
        <p:spPr>
          <a:xfrm rot="10800000">
            <a:off x="1945359" y="2051599"/>
            <a:ext cx="1034385" cy="519814"/>
          </a:xfrm>
          <a:prstGeom prst="bentUpArrow">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
        <p:nvSpPr>
          <p:cNvPr id="7" name="Nach oben gebogener Pfeil 10">
            <a:extLst>
              <a:ext uri="{FF2B5EF4-FFF2-40B4-BE49-F238E27FC236}">
                <a16:creationId xmlns:a16="http://schemas.microsoft.com/office/drawing/2014/main" id="{E05C8996-1053-433A-9090-250F37ADAA9A}"/>
              </a:ext>
            </a:extLst>
          </p:cNvPr>
          <p:cNvSpPr/>
          <p:nvPr/>
        </p:nvSpPr>
        <p:spPr>
          <a:xfrm rot="10800000" flipH="1">
            <a:off x="5855071" y="2051600"/>
            <a:ext cx="1033605" cy="519814"/>
          </a:xfrm>
          <a:prstGeom prst="bentUpArrow">
            <a:avLst/>
          </a:pr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
        <p:nvSpPr>
          <p:cNvPr id="8" name="Textfeld 7">
            <a:extLst>
              <a:ext uri="{FF2B5EF4-FFF2-40B4-BE49-F238E27FC236}">
                <a16:creationId xmlns:a16="http://schemas.microsoft.com/office/drawing/2014/main" id="{C3866DC1-D840-48E8-9757-18F1949E255F}"/>
              </a:ext>
            </a:extLst>
          </p:cNvPr>
          <p:cNvSpPr txBox="1"/>
          <p:nvPr/>
        </p:nvSpPr>
        <p:spPr>
          <a:xfrm>
            <a:off x="359587" y="2695211"/>
            <a:ext cx="3604179" cy="408623"/>
          </a:xfrm>
          <a:prstGeom prst="roundRect">
            <a:avLst/>
          </a:prstGeom>
          <a:solidFill>
            <a:schemeClr val="accent5"/>
          </a:solidFill>
        </p:spPr>
        <p:txBody>
          <a:bodyPr wrap="square" rtlCol="0">
            <a:spAutoFit/>
          </a:bodyPr>
          <a:lstStyle/>
          <a:p>
            <a:pPr algn="ctr"/>
            <a:r>
              <a:rPr lang="de-DE" b="1" dirty="0">
                <a:solidFill>
                  <a:schemeClr val="bg1"/>
                </a:solidFill>
                <a:latin typeface="Corbel" panose="020B0503020204020204" pitchFamily="34" charset="0"/>
              </a:rPr>
              <a:t>Hands-on (mit Körperkontakt)</a:t>
            </a:r>
          </a:p>
        </p:txBody>
      </p:sp>
      <p:sp>
        <p:nvSpPr>
          <p:cNvPr id="9" name="Textfeld 8">
            <a:extLst>
              <a:ext uri="{FF2B5EF4-FFF2-40B4-BE49-F238E27FC236}">
                <a16:creationId xmlns:a16="http://schemas.microsoft.com/office/drawing/2014/main" id="{E8E75635-5D30-434F-872C-DC03DADD413A}"/>
              </a:ext>
            </a:extLst>
          </p:cNvPr>
          <p:cNvSpPr txBox="1"/>
          <p:nvPr/>
        </p:nvSpPr>
        <p:spPr>
          <a:xfrm>
            <a:off x="5057301" y="2695211"/>
            <a:ext cx="3605436" cy="408623"/>
          </a:xfrm>
          <a:prstGeom prst="roundRect">
            <a:avLst/>
          </a:prstGeom>
          <a:solidFill>
            <a:schemeClr val="accent3"/>
          </a:solidFill>
        </p:spPr>
        <p:txBody>
          <a:bodyPr wrap="square" rtlCol="0">
            <a:spAutoFit/>
          </a:bodyPr>
          <a:lstStyle/>
          <a:p>
            <a:pPr algn="ctr"/>
            <a:r>
              <a:rPr lang="de-DE" b="1" dirty="0">
                <a:solidFill>
                  <a:schemeClr val="bg1"/>
                </a:solidFill>
                <a:latin typeface="Corbel" panose="020B0503020204020204" pitchFamily="34" charset="0"/>
              </a:rPr>
              <a:t>Hands-off (ohne Körperkontakt)</a:t>
            </a:r>
          </a:p>
        </p:txBody>
      </p:sp>
      <p:cxnSp>
        <p:nvCxnSpPr>
          <p:cNvPr id="10" name="Gerader Verbinder 9">
            <a:extLst>
              <a:ext uri="{FF2B5EF4-FFF2-40B4-BE49-F238E27FC236}">
                <a16:creationId xmlns:a16="http://schemas.microsoft.com/office/drawing/2014/main" id="{11BE50CB-446C-46EA-93C0-608A6CDA5811}"/>
              </a:ext>
            </a:extLst>
          </p:cNvPr>
          <p:cNvCxnSpPr/>
          <p:nvPr/>
        </p:nvCxnSpPr>
        <p:spPr>
          <a:xfrm flipH="1">
            <a:off x="1258408" y="3130030"/>
            <a:ext cx="1" cy="341419"/>
          </a:xfrm>
          <a:prstGeom prst="line">
            <a:avLst/>
          </a:prstGeom>
          <a:ln w="38100">
            <a:solidFill>
              <a:srgbClr val="93E8C4"/>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B4A85D0E-D2E0-408D-A71D-793CCE8F865E}"/>
              </a:ext>
            </a:extLst>
          </p:cNvPr>
          <p:cNvCxnSpPr/>
          <p:nvPr/>
        </p:nvCxnSpPr>
        <p:spPr>
          <a:xfrm flipH="1">
            <a:off x="2782380" y="3121527"/>
            <a:ext cx="1" cy="349922"/>
          </a:xfrm>
          <a:prstGeom prst="line">
            <a:avLst/>
          </a:prstGeom>
          <a:ln w="38100">
            <a:solidFill>
              <a:srgbClr val="93E8C4"/>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B7CAE49-2791-4BB4-B008-767CD315FC5D}"/>
              </a:ext>
            </a:extLst>
          </p:cNvPr>
          <p:cNvCxnSpPr/>
          <p:nvPr/>
        </p:nvCxnSpPr>
        <p:spPr>
          <a:xfrm>
            <a:off x="5673930" y="3118882"/>
            <a:ext cx="0" cy="3515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0233EEDB-FAEF-4829-961C-378D223ABEAB}"/>
              </a:ext>
            </a:extLst>
          </p:cNvPr>
          <p:cNvCxnSpPr/>
          <p:nvPr/>
        </p:nvCxnSpPr>
        <p:spPr>
          <a:xfrm flipH="1">
            <a:off x="7928329" y="3136369"/>
            <a:ext cx="1" cy="3515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3B251C4F-E60A-4C63-85C9-599B8989C328}"/>
              </a:ext>
            </a:extLst>
          </p:cNvPr>
          <p:cNvSpPr txBox="1"/>
          <p:nvPr/>
        </p:nvSpPr>
        <p:spPr>
          <a:xfrm>
            <a:off x="359588" y="3491487"/>
            <a:ext cx="1377827" cy="1691105"/>
          </a:xfrm>
          <a:prstGeom prst="roundRect">
            <a:avLst/>
          </a:prstGeom>
          <a:solidFill>
            <a:schemeClr val="accent5">
              <a:lumMod val="60000"/>
              <a:lumOff val="40000"/>
            </a:schemeClr>
          </a:solidFill>
        </p:spPr>
        <p:txBody>
          <a:bodyPr wrap="square" rtlCol="0">
            <a:spAutoFit/>
          </a:bodyPr>
          <a:lstStyle>
            <a:defPPr>
              <a:defRPr lang="de-DE"/>
            </a:defPPr>
            <a:lvl1pPr>
              <a:defRPr sz="1400" b="1">
                <a:latin typeface="Corbel" panose="020B0503020204020204" pitchFamily="34" charset="0"/>
              </a:defRPr>
            </a:lvl1pPr>
          </a:lstStyle>
          <a:p>
            <a:pPr marL="128588" indent="-128588">
              <a:buFont typeface="Arial" panose="020B0604020202020204" pitchFamily="34" charset="0"/>
              <a:buChar char="•"/>
            </a:pPr>
            <a:r>
              <a:rPr lang="de-DE" sz="1200" b="0" dirty="0"/>
              <a:t>Streicheln oberhalb der Kleidung</a:t>
            </a:r>
          </a:p>
          <a:p>
            <a:pPr marL="128588" indent="-128588">
              <a:buFont typeface="Arial" panose="020B0604020202020204" pitchFamily="34" charset="0"/>
              <a:buChar char="•"/>
            </a:pPr>
            <a:r>
              <a:rPr lang="de-DE" sz="1200" b="0" dirty="0"/>
              <a:t>Auf den Schoß mit erigiertem Penis setzen</a:t>
            </a:r>
          </a:p>
          <a:p>
            <a:pPr marL="128588" indent="-128588">
              <a:buFont typeface="Arial" panose="020B0604020202020204" pitchFamily="34" charset="0"/>
              <a:buChar char="•"/>
            </a:pPr>
            <a:r>
              <a:rPr lang="de-DE" sz="1200" b="0" dirty="0"/>
              <a:t>Stimulation von Genitalien</a:t>
            </a:r>
          </a:p>
        </p:txBody>
      </p:sp>
      <p:sp>
        <p:nvSpPr>
          <p:cNvPr id="16" name="Textfeld 15">
            <a:extLst>
              <a:ext uri="{FF2B5EF4-FFF2-40B4-BE49-F238E27FC236}">
                <a16:creationId xmlns:a16="http://schemas.microsoft.com/office/drawing/2014/main" id="{B9265916-4AC9-4463-BF6C-29F3C1D76B6C}"/>
              </a:ext>
            </a:extLst>
          </p:cNvPr>
          <p:cNvSpPr txBox="1"/>
          <p:nvPr/>
        </p:nvSpPr>
        <p:spPr>
          <a:xfrm>
            <a:off x="1970290" y="3501366"/>
            <a:ext cx="1624178" cy="953453"/>
          </a:xfrm>
          <a:prstGeom prst="roundRect">
            <a:avLst/>
          </a:prstGeom>
          <a:solidFill>
            <a:schemeClr val="accent5">
              <a:lumMod val="60000"/>
              <a:lumOff val="40000"/>
            </a:schemeClr>
          </a:solidFill>
        </p:spPr>
        <p:txBody>
          <a:bodyPr wrap="square" rtlCol="0">
            <a:spAutoFit/>
          </a:bodyPr>
          <a:lstStyle/>
          <a:p>
            <a:r>
              <a:rPr lang="de-DE" sz="1400" b="1" dirty="0">
                <a:latin typeface="Corbel" panose="020B0503020204020204" pitchFamily="34" charset="0"/>
              </a:rPr>
              <a:t>Penetration</a:t>
            </a:r>
          </a:p>
          <a:p>
            <a:pPr marL="128588" indent="-128588">
              <a:buFont typeface="Arial" panose="020B0604020202020204" pitchFamily="34" charset="0"/>
              <a:buChar char="•"/>
            </a:pPr>
            <a:r>
              <a:rPr lang="de-DE" sz="1200" dirty="0">
                <a:latin typeface="Corbel" panose="020B0503020204020204" pitchFamily="34" charset="0"/>
              </a:rPr>
              <a:t>Anal, oral, vaginal</a:t>
            </a:r>
          </a:p>
          <a:p>
            <a:pPr marL="128588" indent="-128588">
              <a:buFont typeface="Arial" panose="020B0604020202020204" pitchFamily="34" charset="0"/>
              <a:buChar char="•"/>
            </a:pPr>
            <a:r>
              <a:rPr lang="de-DE" sz="1200" dirty="0">
                <a:latin typeface="Corbel" panose="020B0503020204020204" pitchFamily="34" charset="0"/>
              </a:rPr>
              <a:t>Mit Gegenständen/ Körperteilen</a:t>
            </a:r>
          </a:p>
        </p:txBody>
      </p:sp>
      <p:sp>
        <p:nvSpPr>
          <p:cNvPr id="17" name="Textfeld 16">
            <a:extLst>
              <a:ext uri="{FF2B5EF4-FFF2-40B4-BE49-F238E27FC236}">
                <a16:creationId xmlns:a16="http://schemas.microsoft.com/office/drawing/2014/main" id="{D0B037E8-FA49-4F37-A8F4-634583ABA775}"/>
              </a:ext>
            </a:extLst>
          </p:cNvPr>
          <p:cNvSpPr txBox="1"/>
          <p:nvPr/>
        </p:nvSpPr>
        <p:spPr>
          <a:xfrm>
            <a:off x="4333475" y="3487941"/>
            <a:ext cx="2711141" cy="1600438"/>
          </a:xfrm>
          <a:prstGeom prst="roundRect">
            <a:avLst/>
          </a:prstGeom>
          <a:solidFill>
            <a:schemeClr val="accent3">
              <a:lumMod val="60000"/>
              <a:lumOff val="40000"/>
            </a:schemeClr>
          </a:solidFill>
        </p:spPr>
        <p:txBody>
          <a:bodyPr wrap="square" rtlCol="0">
            <a:spAutoFit/>
          </a:bodyPr>
          <a:lstStyle/>
          <a:p>
            <a:r>
              <a:rPr lang="de-DE" sz="1400" b="1" dirty="0">
                <a:latin typeface="Corbel" panose="020B0503020204020204" pitchFamily="34" charset="0"/>
              </a:rPr>
              <a:t>Technologiegestützter sexueller Missbrauch</a:t>
            </a:r>
          </a:p>
          <a:p>
            <a:pPr marL="128588" indent="-128588">
              <a:buFont typeface="Arial" panose="020B0604020202020204" pitchFamily="34" charset="0"/>
              <a:buChar char="•"/>
            </a:pPr>
            <a:r>
              <a:rPr lang="de-DE" sz="1200" dirty="0">
                <a:latin typeface="Corbel" panose="020B0503020204020204" pitchFamily="34" charset="0"/>
              </a:rPr>
              <a:t>Verbildlichung des Missbrauchs</a:t>
            </a:r>
          </a:p>
          <a:p>
            <a:pPr marL="128588" indent="-128588">
              <a:buFont typeface="Arial" panose="020B0604020202020204" pitchFamily="34" charset="0"/>
              <a:buChar char="•"/>
            </a:pPr>
            <a:r>
              <a:rPr lang="de-DE" sz="1200" dirty="0">
                <a:latin typeface="Corbel" panose="020B0503020204020204" pitchFamily="34" charset="0"/>
              </a:rPr>
              <a:t>Aufnahme/Weiterleiten/Zusendung von sexualisiertem Material</a:t>
            </a:r>
          </a:p>
          <a:p>
            <a:pPr marL="128588" indent="-128588">
              <a:buFont typeface="Arial" panose="020B0604020202020204" pitchFamily="34" charset="0"/>
              <a:buChar char="•"/>
            </a:pPr>
            <a:r>
              <a:rPr lang="de-DE" sz="1200" dirty="0">
                <a:latin typeface="Corbel" panose="020B0503020204020204" pitchFamily="34" charset="0"/>
              </a:rPr>
              <a:t>Sexualisierte Kontaktaufnahme</a:t>
            </a:r>
          </a:p>
          <a:p>
            <a:pPr marL="128588" indent="-128588">
              <a:buFont typeface="Arial" panose="020B0604020202020204" pitchFamily="34" charset="0"/>
              <a:buChar char="•"/>
            </a:pPr>
            <a:r>
              <a:rPr lang="de-DE" sz="1200" dirty="0">
                <a:latin typeface="Corbel" panose="020B0503020204020204" pitchFamily="34" charset="0"/>
              </a:rPr>
              <a:t>Live-Streaming</a:t>
            </a:r>
          </a:p>
        </p:txBody>
      </p:sp>
      <p:sp>
        <p:nvSpPr>
          <p:cNvPr id="19" name="Textfeld 18">
            <a:extLst>
              <a:ext uri="{FF2B5EF4-FFF2-40B4-BE49-F238E27FC236}">
                <a16:creationId xmlns:a16="http://schemas.microsoft.com/office/drawing/2014/main" id="{2A0B239F-0B71-4F94-B5F0-0F9C5C55B854}"/>
              </a:ext>
            </a:extLst>
          </p:cNvPr>
          <p:cNvSpPr txBox="1"/>
          <p:nvPr/>
        </p:nvSpPr>
        <p:spPr>
          <a:xfrm>
            <a:off x="7209832" y="3496187"/>
            <a:ext cx="1452905" cy="919401"/>
          </a:xfrm>
          <a:prstGeom prst="roundRect">
            <a:avLst/>
          </a:prstGeom>
          <a:solidFill>
            <a:schemeClr val="accent3">
              <a:lumMod val="60000"/>
              <a:lumOff val="40000"/>
            </a:schemeClr>
          </a:solidFill>
        </p:spPr>
        <p:txBody>
          <a:bodyPr wrap="square" rtlCol="0">
            <a:spAutoFit/>
          </a:bodyPr>
          <a:lstStyle/>
          <a:p>
            <a:pPr marL="128588" indent="-128588">
              <a:buFont typeface="Arial" panose="020B0604020202020204" pitchFamily="34" charset="0"/>
              <a:buChar char="•"/>
            </a:pPr>
            <a:r>
              <a:rPr lang="de-DE" sz="1200" dirty="0">
                <a:latin typeface="Corbel" panose="020B0503020204020204" pitchFamily="34" charset="0"/>
              </a:rPr>
              <a:t>Verbal</a:t>
            </a:r>
          </a:p>
          <a:p>
            <a:pPr marL="128588" indent="-128588">
              <a:buFont typeface="Arial" panose="020B0604020202020204" pitchFamily="34" charset="0"/>
              <a:buChar char="•"/>
            </a:pPr>
            <a:r>
              <a:rPr lang="de-DE" sz="1200" dirty="0">
                <a:latin typeface="Corbel" panose="020B0503020204020204" pitchFamily="34" charset="0"/>
              </a:rPr>
              <a:t>Entblößen/ Zeigen sexueller Handlungen</a:t>
            </a:r>
          </a:p>
        </p:txBody>
      </p:sp>
      <p:cxnSp>
        <p:nvCxnSpPr>
          <p:cNvPr id="23" name="Gerader Verbinder 22">
            <a:extLst>
              <a:ext uri="{FF2B5EF4-FFF2-40B4-BE49-F238E27FC236}">
                <a16:creationId xmlns:a16="http://schemas.microsoft.com/office/drawing/2014/main" id="{2D46882C-31CF-405C-9DB3-6C8D4B450078}"/>
              </a:ext>
            </a:extLst>
          </p:cNvPr>
          <p:cNvCxnSpPr>
            <a:cxnSpLocks/>
          </p:cNvCxnSpPr>
          <p:nvPr/>
        </p:nvCxnSpPr>
        <p:spPr>
          <a:xfrm>
            <a:off x="4019578" y="3298939"/>
            <a:ext cx="330329" cy="229028"/>
          </a:xfrm>
          <a:prstGeom prst="line">
            <a:avLst/>
          </a:prstGeom>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Textplatzhalter 3">
            <a:extLst>
              <a:ext uri="{FF2B5EF4-FFF2-40B4-BE49-F238E27FC236}">
                <a16:creationId xmlns:a16="http://schemas.microsoft.com/office/drawing/2014/main" id="{556388C4-5671-535F-1785-83F5C61C3AC5}"/>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Einführung</a:t>
            </a:r>
          </a:p>
        </p:txBody>
      </p:sp>
    </p:spTree>
    <p:extLst>
      <p:ext uri="{BB962C8B-B14F-4D97-AF65-F5344CB8AC3E}">
        <p14:creationId xmlns:p14="http://schemas.microsoft.com/office/powerpoint/2010/main" val="237844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5" grpId="0" animBg="1"/>
      <p:bldP spid="16" grpId="0" animBg="1"/>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C785187F-2225-4687-B98F-7C979862FAD8}"/>
              </a:ext>
            </a:extLst>
          </p:cNvPr>
          <p:cNvGraphicFramePr>
            <a:graphicFrameLocks noGrp="1"/>
          </p:cNvGraphicFramePr>
          <p:nvPr>
            <p:extLst>
              <p:ext uri="{D42A27DB-BD31-4B8C-83A1-F6EECF244321}">
                <p14:modId xmlns:p14="http://schemas.microsoft.com/office/powerpoint/2010/main" val="2288263538"/>
              </p:ext>
            </p:extLst>
          </p:nvPr>
        </p:nvGraphicFramePr>
        <p:xfrm>
          <a:off x="826583" y="5380892"/>
          <a:ext cx="3437999" cy="899160"/>
        </p:xfrm>
        <a:graphic>
          <a:graphicData uri="http://schemas.openxmlformats.org/drawingml/2006/table">
            <a:tbl>
              <a:tblPr firstRow="1" bandRow="1">
                <a:tableStyleId>{2D5ABB26-0587-4C30-8999-92F81FD0307C}</a:tableStyleId>
              </a:tblPr>
              <a:tblGrid>
                <a:gridCol w="3437999">
                  <a:extLst>
                    <a:ext uri="{9D8B030D-6E8A-4147-A177-3AD203B41FA5}">
                      <a16:colId xmlns:a16="http://schemas.microsoft.com/office/drawing/2014/main" val="2917533723"/>
                    </a:ext>
                  </a:extLst>
                </a:gridCol>
              </a:tblGrid>
              <a:tr h="0">
                <a:tc>
                  <a:txBody>
                    <a:bodyPr/>
                    <a:lstStyle/>
                    <a:p>
                      <a:r>
                        <a:rPr lang="de-DE" sz="1800" b="1" dirty="0">
                          <a:solidFill>
                            <a:schemeClr val="accent3"/>
                          </a:solidFill>
                          <a:latin typeface="Corbel" panose="020B0503020204020204" pitchFamily="34" charset="0"/>
                        </a:rPr>
                        <a:t>Weltweit</a:t>
                      </a:r>
                      <a:endParaRPr lang="en-GB" sz="1800" b="1" dirty="0">
                        <a:solidFill>
                          <a:schemeClr val="accent3"/>
                        </a:solidFill>
                        <a:latin typeface="Corbel" panose="020B0503020204020204" pitchFamily="34" charset="0"/>
                      </a:endParaRPr>
                    </a:p>
                  </a:txBody>
                  <a:tcPr marL="68580" marR="68580" marT="34290" marB="34290"/>
                </a:tc>
                <a:extLst>
                  <a:ext uri="{0D108BD9-81ED-4DB2-BD59-A6C34878D82A}">
                    <a16:rowId xmlns:a16="http://schemas.microsoft.com/office/drawing/2014/main" val="1435723474"/>
                  </a:ext>
                </a:extLst>
              </a:tr>
              <a:tr h="195813">
                <a:tc>
                  <a:txBody>
                    <a:bodyPr/>
                    <a:lstStyle/>
                    <a:p>
                      <a:pPr marL="0" indent="0">
                        <a:buFont typeface="Arial" panose="020B0604020202020204" pitchFamily="34" charset="0"/>
                        <a:buNone/>
                      </a:pPr>
                      <a:r>
                        <a:rPr lang="de-DE" sz="1800" b="1" dirty="0">
                          <a:solidFill>
                            <a:schemeClr val="accent3"/>
                          </a:solidFill>
                          <a:latin typeface="Corbel" panose="020B0503020204020204" pitchFamily="34" charset="0"/>
                        </a:rPr>
                        <a:t>Globale Prävalenz</a:t>
                      </a:r>
                      <a:r>
                        <a:rPr lang="de-DE" sz="1800" dirty="0">
                          <a:solidFill>
                            <a:schemeClr val="accent2"/>
                          </a:solidFill>
                          <a:latin typeface="Corbel" panose="020B0503020204020204" pitchFamily="34" charset="0"/>
                        </a:rPr>
                        <a:t>: 11,8 %</a:t>
                      </a:r>
                    </a:p>
                    <a:p>
                      <a:pPr marL="0" indent="0">
                        <a:buFont typeface="Arial" panose="020B0604020202020204" pitchFamily="34" charset="0"/>
                        <a:buNone/>
                      </a:pPr>
                      <a:r>
                        <a:rPr lang="de-DE" sz="1400" dirty="0">
                          <a:solidFill>
                            <a:schemeClr val="accent2"/>
                          </a:solidFill>
                          <a:latin typeface="Corbel" panose="020B0503020204020204" pitchFamily="34" charset="0"/>
                        </a:rPr>
                        <a:t>(</a:t>
                      </a:r>
                      <a:r>
                        <a:rPr lang="de-DE" sz="1400" dirty="0" err="1">
                          <a:solidFill>
                            <a:schemeClr val="accent2"/>
                          </a:solidFill>
                          <a:latin typeface="Corbel" panose="020B0503020204020204" pitchFamily="34" charset="0"/>
                        </a:rPr>
                        <a:t>Stoltenborgh</a:t>
                      </a:r>
                      <a:r>
                        <a:rPr lang="de-DE" sz="1400" dirty="0">
                          <a:solidFill>
                            <a:schemeClr val="accent2"/>
                          </a:solidFill>
                          <a:latin typeface="Corbel" panose="020B0503020204020204" pitchFamily="34" charset="0"/>
                        </a:rPr>
                        <a:t> et al., 2011)</a:t>
                      </a:r>
                    </a:p>
                  </a:txBody>
                  <a:tcPr marL="68580" marR="68580" marT="34290" marB="34290"/>
                </a:tc>
                <a:extLst>
                  <a:ext uri="{0D108BD9-81ED-4DB2-BD59-A6C34878D82A}">
                    <a16:rowId xmlns:a16="http://schemas.microsoft.com/office/drawing/2014/main" val="2338995894"/>
                  </a:ext>
                </a:extLst>
              </a:tr>
            </a:tbl>
          </a:graphicData>
        </a:graphic>
      </p:graphicFrame>
      <p:sp>
        <p:nvSpPr>
          <p:cNvPr id="9" name="Fußzeilenplatzhalter 2">
            <a:extLst>
              <a:ext uri="{FF2B5EF4-FFF2-40B4-BE49-F238E27FC236}">
                <a16:creationId xmlns:a16="http://schemas.microsoft.com/office/drawing/2014/main" id="{2E149A24-4C23-0F5E-15BC-9BF129469F9A}"/>
              </a:ext>
            </a:extLst>
          </p:cNvPr>
          <p:cNvSpPr txBox="1">
            <a:spLocks/>
          </p:cNvSpPr>
          <p:nvPr/>
        </p:nvSpPr>
        <p:spPr>
          <a:xfrm>
            <a:off x="350999" y="6498000"/>
            <a:ext cx="6345000" cy="230878"/>
          </a:xfrm>
          <a:prstGeom prst="rect">
            <a:avLst/>
          </a:prstGeom>
        </p:spPr>
        <p:txBody>
          <a:bodyPr vert="horz" lIns="0" tIns="45720" rIns="91440" bIns="45720" rtlCol="0" anchor="ctr"/>
          <a:lstStyle>
            <a:defPPr>
              <a:defRPr lang="de-DE"/>
            </a:defPPr>
            <a:lvl1pPr marL="0" algn="l" defTabSz="914400" rtl="0" eaLnBrk="1" latinLnBrk="0" hangingPunct="1">
              <a:defRPr sz="675" kern="120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2"/>
                </a:solidFill>
              </a:rPr>
              <a:t>Doppeltes Risiko? Vernachlässigung und sexualisierte Gewalt in Kindheit und Jugend | Jelena Gerke &amp; Katrin Chauviré-Geib | Universitätsklinikum Ulm | 04.09.2024/Berlin</a:t>
            </a:r>
          </a:p>
        </p:txBody>
      </p:sp>
      <p:sp>
        <p:nvSpPr>
          <p:cNvPr id="11" name="Inhaltsplatzhalter 1">
            <a:extLst>
              <a:ext uri="{FF2B5EF4-FFF2-40B4-BE49-F238E27FC236}">
                <a16:creationId xmlns:a16="http://schemas.microsoft.com/office/drawing/2014/main" id="{44924A45-A000-146B-66A7-8122E4E0E5CB}"/>
              </a:ext>
            </a:extLst>
          </p:cNvPr>
          <p:cNvSpPr txBox="1">
            <a:spLocks/>
          </p:cNvSpPr>
          <p:nvPr/>
        </p:nvSpPr>
        <p:spPr>
          <a:xfrm>
            <a:off x="1134002" y="1477108"/>
            <a:ext cx="6642497" cy="607707"/>
          </a:xfrm>
          <a:prstGeom prst="rect">
            <a:avLst/>
          </a:prstGeom>
        </p:spPr>
        <p:txBody>
          <a:bodyPr vert="horz" lIns="0" tIns="54000" rIns="0" bIns="36000" rtlCol="0" anchor="t">
            <a:normAutofit/>
          </a:bodyPr>
          <a:lstStyle>
            <a:lvl1pPr marL="133347" indent="-133347" algn="l" defTabSz="685766" rtl="0" eaLnBrk="1" latinLnBrk="0" hangingPunct="1">
              <a:lnSpc>
                <a:spcPct val="100000"/>
              </a:lnSpc>
              <a:spcBef>
                <a:spcPts val="450"/>
              </a:spcBef>
              <a:buFont typeface="Arial" panose="020B0604020202020204" pitchFamily="34" charset="0"/>
              <a:buChar char="•"/>
              <a:defRPr lang="de-DE" sz="1200" b="0" kern="1200">
                <a:solidFill>
                  <a:schemeClr val="tx1"/>
                </a:solidFill>
                <a:latin typeface="Corbel" panose="020B0503020204020204" pitchFamily="34" charset="0"/>
                <a:ea typeface="+mn-ea"/>
                <a:cs typeface="+mn-cs"/>
              </a:defRPr>
            </a:lvl1pPr>
            <a:lvl2pPr marL="266693"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2pPr>
            <a:lvl3pPr marL="405994" indent="-139301"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3pPr>
            <a:lvl4pPr marL="539341" indent="-133347" algn="l" defTabSz="685766" rtl="0" eaLnBrk="1" latinLnBrk="0" hangingPunct="1">
              <a:lnSpc>
                <a:spcPct val="100000"/>
              </a:lnSpc>
              <a:spcBef>
                <a:spcPts val="450"/>
              </a:spcBef>
              <a:buFont typeface="Arial" panose="020B0604020202020204" pitchFamily="34" charset="0"/>
              <a:buChar char="•"/>
              <a:defRPr lang="de-DE" sz="1200" kern="1200">
                <a:solidFill>
                  <a:schemeClr val="tx1"/>
                </a:solidFill>
                <a:latin typeface="Corbel" panose="020B0503020204020204" pitchFamily="34" charset="0"/>
                <a:ea typeface="+mn-ea"/>
                <a:cs typeface="+mn-cs"/>
              </a:defRPr>
            </a:lvl4pPr>
            <a:lvl5pPr marL="672687" indent="-133347" algn="l" defTabSz="685766" rtl="0" eaLnBrk="1" latinLnBrk="0" hangingPunct="1">
              <a:lnSpc>
                <a:spcPct val="100000"/>
              </a:lnSpc>
              <a:spcBef>
                <a:spcPts val="450"/>
              </a:spcBef>
              <a:buFont typeface="Arial" panose="020B0604020202020204" pitchFamily="34" charset="0"/>
              <a:buChar char="•"/>
              <a:defRPr lang="en-US" sz="1200" kern="120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dirty="0">
                <a:solidFill>
                  <a:schemeClr val="accent2"/>
                </a:solidFill>
              </a:rPr>
              <a:t>Sexueller Kindesmissbrauch – Prävalenzen </a:t>
            </a:r>
          </a:p>
        </p:txBody>
      </p:sp>
      <p:sp>
        <p:nvSpPr>
          <p:cNvPr id="12" name="Textplatzhalter 3">
            <a:extLst>
              <a:ext uri="{FF2B5EF4-FFF2-40B4-BE49-F238E27FC236}">
                <a16:creationId xmlns:a16="http://schemas.microsoft.com/office/drawing/2014/main" id="{DE6E2B1B-7D64-87A6-E1E1-4F7005CA8AA1}"/>
              </a:ext>
            </a:extLst>
          </p:cNvPr>
          <p:cNvSpPr txBox="1">
            <a:spLocks/>
          </p:cNvSpPr>
          <p:nvPr/>
        </p:nvSpPr>
        <p:spPr>
          <a:xfrm>
            <a:off x="359587" y="729968"/>
            <a:ext cx="6480000" cy="435227"/>
          </a:xfrm>
          <a:prstGeom prst="rect">
            <a:avLst/>
          </a:prstGeom>
        </p:spPr>
        <p:txBody>
          <a:bodyPr vert="horz" lIns="0" tIns="54000" rIns="0" bIns="36000" rtlCol="0">
            <a:noAutofit/>
          </a:bodyPr>
          <a:lstStyle>
            <a:lvl1pPr marL="0" indent="0" algn="l" defTabSz="685766" rtl="0" eaLnBrk="1" latinLnBrk="0" hangingPunct="1">
              <a:lnSpc>
                <a:spcPct val="100000"/>
              </a:lnSpc>
              <a:spcBef>
                <a:spcPts val="450"/>
              </a:spcBef>
              <a:buFontTx/>
              <a:buNone/>
              <a:defRPr lang="de-DE" sz="1200" b="0" kern="1200">
                <a:solidFill>
                  <a:schemeClr val="tx1"/>
                </a:solidFill>
                <a:latin typeface="Corbel" panose="020B0503020204020204" pitchFamily="34" charset="0"/>
                <a:ea typeface="+mn-ea"/>
                <a:cs typeface="+mn-cs"/>
              </a:defRPr>
            </a:lvl1pPr>
            <a:lvl2pPr marL="269993"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2pPr>
            <a:lvl3pPr marL="405984"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3pPr>
            <a:lvl4pPr marL="539327" indent="-134997" algn="l" defTabSz="685766" rtl="0" eaLnBrk="1" latinLnBrk="0" hangingPunct="1">
              <a:lnSpc>
                <a:spcPct val="100000"/>
              </a:lnSpc>
              <a:spcBef>
                <a:spcPts val="450"/>
              </a:spcBef>
              <a:buFont typeface="Arial" panose="020B0604020202020204" pitchFamily="34" charset="0"/>
              <a:buChar char="•"/>
              <a:defRPr lang="de-DE" sz="1200" kern="1200" dirty="0" smtClean="0">
                <a:solidFill>
                  <a:schemeClr val="tx1"/>
                </a:solidFill>
                <a:latin typeface="Corbel" panose="020B0503020204020204" pitchFamily="34" charset="0"/>
                <a:ea typeface="+mn-ea"/>
                <a:cs typeface="+mn-cs"/>
              </a:defRPr>
            </a:lvl4pPr>
            <a:lvl5pPr marL="674984" indent="-134997" algn="l" defTabSz="685766" rtl="0" eaLnBrk="1" latinLnBrk="0" hangingPunct="1">
              <a:lnSpc>
                <a:spcPct val="100000"/>
              </a:lnSpc>
              <a:spcBef>
                <a:spcPts val="450"/>
              </a:spcBef>
              <a:buFont typeface="Arial" panose="020B0604020202020204" pitchFamily="34" charset="0"/>
              <a:buChar char="•"/>
              <a:defRPr lang="en-US" sz="1200" kern="1200" dirty="0">
                <a:solidFill>
                  <a:schemeClr val="tx1"/>
                </a:solidFill>
                <a:latin typeface="Corbel" panose="020B0503020204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accent2"/>
                </a:solidFill>
              </a:rPr>
              <a:t>Stand der Forschung</a:t>
            </a:r>
          </a:p>
        </p:txBody>
      </p:sp>
      <p:pic>
        <p:nvPicPr>
          <p:cNvPr id="2" name="Grafik 1">
            <a:extLst>
              <a:ext uri="{FF2B5EF4-FFF2-40B4-BE49-F238E27FC236}">
                <a16:creationId xmlns:a16="http://schemas.microsoft.com/office/drawing/2014/main" id="{ECB0D7BA-7F10-42B9-85A7-C40F8F4158F9}"/>
              </a:ext>
            </a:extLst>
          </p:cNvPr>
          <p:cNvPicPr>
            <a:picLocks noChangeAspect="1"/>
          </p:cNvPicPr>
          <p:nvPr/>
        </p:nvPicPr>
        <p:blipFill>
          <a:blip r:embed="rId3"/>
          <a:stretch>
            <a:fillRect/>
          </a:stretch>
        </p:blipFill>
        <p:spPr>
          <a:xfrm>
            <a:off x="459847" y="2130939"/>
            <a:ext cx="5487739" cy="3570790"/>
          </a:xfrm>
          <a:prstGeom prst="rect">
            <a:avLst/>
          </a:prstGeom>
        </p:spPr>
      </p:pic>
      <p:grpSp>
        <p:nvGrpSpPr>
          <p:cNvPr id="10" name="Gruppieren 9">
            <a:extLst>
              <a:ext uri="{FF2B5EF4-FFF2-40B4-BE49-F238E27FC236}">
                <a16:creationId xmlns:a16="http://schemas.microsoft.com/office/drawing/2014/main" id="{CA5C3921-9538-4DE2-A296-7A7D3FAC16AA}"/>
              </a:ext>
            </a:extLst>
          </p:cNvPr>
          <p:cNvGrpSpPr/>
          <p:nvPr/>
        </p:nvGrpSpPr>
        <p:grpSpPr>
          <a:xfrm>
            <a:off x="5947586" y="1882074"/>
            <a:ext cx="2855859" cy="3862068"/>
            <a:chOff x="6200370" y="1882074"/>
            <a:chExt cx="2855859" cy="3862068"/>
          </a:xfrm>
        </p:grpSpPr>
        <p:pic>
          <p:nvPicPr>
            <p:cNvPr id="6" name="Grafik 5">
              <a:extLst>
                <a:ext uri="{FF2B5EF4-FFF2-40B4-BE49-F238E27FC236}">
                  <a16:creationId xmlns:a16="http://schemas.microsoft.com/office/drawing/2014/main" id="{CD392EE6-1413-4AAF-9A86-7BA647D57459}"/>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astelsSmooth/>
                      </a14:imgEffect>
                    </a14:imgLayer>
                  </a14:imgProps>
                </a:ext>
              </a:extLst>
            </a:blip>
            <a:stretch>
              <a:fillRect/>
            </a:stretch>
          </p:blipFill>
          <p:spPr>
            <a:xfrm>
              <a:off x="6200370" y="1882074"/>
              <a:ext cx="2855859" cy="3862068"/>
            </a:xfrm>
            <a:prstGeom prst="rect">
              <a:avLst/>
            </a:prstGeom>
          </p:spPr>
        </p:pic>
        <p:sp>
          <p:nvSpPr>
            <p:cNvPr id="7" name="Textfeld 6">
              <a:extLst>
                <a:ext uri="{FF2B5EF4-FFF2-40B4-BE49-F238E27FC236}">
                  <a16:creationId xmlns:a16="http://schemas.microsoft.com/office/drawing/2014/main" id="{0AB2695E-48D9-4506-BDF8-35DE9E180120}"/>
                </a:ext>
              </a:extLst>
            </p:cNvPr>
            <p:cNvSpPr txBox="1"/>
            <p:nvPr/>
          </p:nvSpPr>
          <p:spPr>
            <a:xfrm>
              <a:off x="6705937" y="2715539"/>
              <a:ext cx="2087063" cy="2665353"/>
            </a:xfrm>
            <a:prstGeom prst="rect">
              <a:avLst/>
            </a:prstGeom>
            <a:noFill/>
          </p:spPr>
          <p:txBody>
            <a:bodyPr wrap="square" rtlCol="0">
              <a:normAutofit/>
            </a:bodyPr>
            <a:lstStyle/>
            <a:p>
              <a:r>
                <a:rPr lang="de-DE" b="1" dirty="0">
                  <a:solidFill>
                    <a:schemeClr val="accent3"/>
                  </a:solidFill>
                  <a:latin typeface="Corbel" panose="020B0503020204020204" pitchFamily="34" charset="0"/>
                </a:rPr>
                <a:t>Deutschland</a:t>
              </a:r>
            </a:p>
            <a:p>
              <a:pPr marL="342900" indent="-342900">
                <a:buFont typeface="Arial" panose="020B0604020202020204" pitchFamily="34" charset="0"/>
                <a:buChar char="•"/>
              </a:pPr>
              <a:r>
                <a:rPr lang="de-DE" dirty="0">
                  <a:solidFill>
                    <a:schemeClr val="accent2"/>
                  </a:solidFill>
                  <a:latin typeface="Corbel" panose="020B0503020204020204" pitchFamily="34" charset="0"/>
                </a:rPr>
                <a:t>12-14 %</a:t>
              </a:r>
            </a:p>
            <a:p>
              <a:pPr marL="342900" lvl="1" indent="-342900">
                <a:buFont typeface="Arial" panose="020B0604020202020204" pitchFamily="34" charset="0"/>
                <a:buChar char="•"/>
              </a:pPr>
              <a:r>
                <a:rPr lang="de-DE" dirty="0">
                  <a:solidFill>
                    <a:schemeClr val="accent2"/>
                  </a:solidFill>
                  <a:latin typeface="Corbel" panose="020B0503020204020204" pitchFamily="34" charset="0"/>
                </a:rPr>
                <a:t>Häufiger Mädchen (18%) als Jungen (9%)</a:t>
              </a:r>
            </a:p>
            <a:p>
              <a:pPr marL="342900" lvl="1" indent="-342900">
                <a:buFont typeface="Arial" panose="020B0604020202020204" pitchFamily="34" charset="0"/>
                <a:buChar char="•"/>
              </a:pPr>
              <a:endParaRPr lang="de-DE" dirty="0">
                <a:solidFill>
                  <a:schemeClr val="accent2"/>
                </a:solidFill>
                <a:latin typeface="Corbel" panose="020B0503020204020204" pitchFamily="34" charset="0"/>
              </a:endParaRPr>
            </a:p>
            <a:p>
              <a:r>
                <a:rPr lang="de-DE" sz="1400" dirty="0">
                  <a:solidFill>
                    <a:schemeClr val="accent2"/>
                  </a:solidFill>
                  <a:latin typeface="Corbel" panose="020B0503020204020204" pitchFamily="34" charset="0"/>
                </a:rPr>
                <a:t>(Häuser et al., 2011; </a:t>
              </a:r>
              <a:br>
                <a:rPr lang="de-DE" sz="1400" dirty="0">
                  <a:solidFill>
                    <a:schemeClr val="accent2"/>
                  </a:solidFill>
                  <a:latin typeface="Corbel" panose="020B0503020204020204" pitchFamily="34" charset="0"/>
                </a:rPr>
              </a:br>
              <a:r>
                <a:rPr lang="de-DE" sz="1400" dirty="0">
                  <a:solidFill>
                    <a:schemeClr val="accent2"/>
                  </a:solidFill>
                  <a:latin typeface="Corbel" panose="020B0503020204020204" pitchFamily="34" charset="0"/>
                </a:rPr>
                <a:t>Witt et al., 2017)</a:t>
              </a:r>
              <a:endParaRPr lang="en-GB" sz="1400" dirty="0">
                <a:solidFill>
                  <a:schemeClr val="accent2"/>
                </a:solidFill>
                <a:latin typeface="Corbel" panose="020B0503020204020204" pitchFamily="34" charset="0"/>
              </a:endParaRPr>
            </a:p>
          </p:txBody>
        </p:sp>
      </p:grpSp>
    </p:spTree>
    <p:extLst>
      <p:ext uri="{BB962C8B-B14F-4D97-AF65-F5344CB8AC3E}">
        <p14:creationId xmlns:p14="http://schemas.microsoft.com/office/powerpoint/2010/main" val="114885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KU_16zu9">
  <a:themeElements>
    <a:clrScheme name="Uniklinik Ulm">
      <a:dk1>
        <a:sysClr val="windowText" lastClr="000000"/>
      </a:dk1>
      <a:lt1>
        <a:sysClr val="window" lastClr="FFFFFF"/>
      </a:lt1>
      <a:dk2>
        <a:srgbClr val="44546A"/>
      </a:dk2>
      <a:lt2>
        <a:srgbClr val="E7E6E6"/>
      </a:lt2>
      <a:accent1>
        <a:srgbClr val="009DCA"/>
      </a:accent1>
      <a:accent2>
        <a:srgbClr val="445055"/>
      </a:accent2>
      <a:accent3>
        <a:srgbClr val="379F96"/>
      </a:accent3>
      <a:accent4>
        <a:srgbClr val="129FB9"/>
      </a:accent4>
      <a:accent5>
        <a:srgbClr val="61A032"/>
      </a:accent5>
      <a:accent6>
        <a:srgbClr val="FFFFFF"/>
      </a:accent6>
      <a:hlink>
        <a:srgbClr val="009DCA"/>
      </a:hlink>
      <a:folHlink>
        <a:srgbClr val="445055"/>
      </a:folHlink>
    </a:clrScheme>
    <a:fontScheme name="Benutzerdefiniert 1">
      <a:majorFont>
        <a:latin typeface="Corbel Light"/>
        <a:ea typeface=""/>
        <a:cs typeface=""/>
      </a:majorFont>
      <a:minorFont>
        <a:latin typeface="Corbel"/>
        <a:ea typeface=""/>
        <a:cs typeface=""/>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39000">
              <a:srgbClr val="00ADC3"/>
            </a:gs>
            <a:gs pos="0">
              <a:srgbClr val="00ADD4"/>
            </a:gs>
            <a:gs pos="86000">
              <a:srgbClr val="31A77C"/>
            </a:gs>
            <a:gs pos="62000">
              <a:srgbClr val="00ADB1"/>
            </a:gs>
            <a:gs pos="100000">
              <a:srgbClr val="61A047"/>
            </a:gs>
          </a:gsLst>
          <a:lin ang="19800000" scaled="0"/>
        </a:gradFill>
        <a:ln>
          <a:noFill/>
        </a:ln>
      </a:spPr>
      <a:bodyPr rtlCol="0" anchor="ctr"/>
      <a:lstStyle>
        <a:defPPr>
          <a:defRPr dirty="0" smtClean="0">
            <a:latin typeface="Corbel" charset="0"/>
            <a:ea typeface="Corbel" charset="0"/>
            <a:cs typeface="Corbel"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rmAutofit/>
      </a:bodyPr>
      <a:lstStyle>
        <a:defPPr algn="l">
          <a:defRPr dirty="0" err="1" smtClean="0">
            <a:latin typeface="Corbel" panose="020B0503020204020204" pitchFamily="34" charset="0"/>
          </a:defRPr>
        </a:defPPr>
      </a:lstStyle>
    </a:txDef>
  </a:objectDefaults>
  <a:extraClrSchemeLst/>
  <a:extLst>
    <a:ext uri="{05A4C25C-085E-4340-85A3-A5531E510DB2}">
      <thm15:themeFamily xmlns:thm15="http://schemas.microsoft.com/office/thememl/2012/main" name="UKU-PowerPoint-Vorlage_Breitbild_2021" id="{4471EE60-E5C4-4D4E-90FE-135E1985472E}" vid="{645A09A6-8517-423A-ADDA-360FD0D662E1}"/>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Gerke_FCSA professionelle Hilfe</Template>
  <TotalTime>0</TotalTime>
  <Words>7912</Words>
  <Application>Microsoft Office PowerPoint</Application>
  <PresentationFormat>Bildschirmpräsentation (4:3)</PresentationFormat>
  <Paragraphs>740</Paragraphs>
  <Slides>48</Slides>
  <Notes>42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48</vt:i4>
      </vt:variant>
    </vt:vector>
  </HeadingPairs>
  <TitlesOfParts>
    <vt:vector size="57" baseType="lpstr">
      <vt:lpstr>Aptos</vt:lpstr>
      <vt:lpstr>Arial</vt:lpstr>
      <vt:lpstr>Calibri</vt:lpstr>
      <vt:lpstr>Corbel</vt:lpstr>
      <vt:lpstr>Corbel Light</vt:lpstr>
      <vt:lpstr>Symbol</vt:lpstr>
      <vt:lpstr>Times New Roman</vt:lpstr>
      <vt:lpstr>Wingdings</vt:lpstr>
      <vt:lpstr>UKU_16zu9</vt:lpstr>
      <vt:lpstr>Doppeltes Risiko? Vernachlässigung und sexualisierte Gewalt in Kindheit und Jugend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Wie hängen Vernachlässigung und sexualisierte Gewalt in der Inanspruchnahmepopulation des Hilfe-Telefons Sexueller Missbrauch zusammen?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Doppeltes Risiko? Vernachlässigung und sexueller Missbrauch</vt:lpstr>
      <vt:lpstr>PowerPoint-Präsentation</vt:lpstr>
      <vt:lpstr>PowerPoint-Präsentation</vt:lpstr>
      <vt:lpstr>PowerPoint-Präsentation</vt:lpstr>
      <vt:lpstr>PowerPoint-Präsentation</vt:lpstr>
      <vt:lpstr>Vielen Dank für Ihre Aufmerksamkeit!</vt:lpstr>
      <vt:lpstr>PowerPoint-Präsentation</vt:lpstr>
      <vt:lpstr>PowerPoint-Präsentation</vt:lpstr>
    </vt:vector>
  </TitlesOfParts>
  <Company>Universitätsklinikum Ulm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Auf der Suche nach professioneller Hilfe – Einfluss des Täter*innengeschlechts</dc:title>
  <dc:creator>jelena.gerke</dc:creator>
  <cp:lastModifiedBy>Gerke Jelena</cp:lastModifiedBy>
  <cp:revision>412</cp:revision>
  <cp:lastPrinted>2021-08-23T13:58:48Z</cp:lastPrinted>
  <dcterms:created xsi:type="dcterms:W3CDTF">2024-02-19T12:53:06Z</dcterms:created>
  <dcterms:modified xsi:type="dcterms:W3CDTF">2024-09-03T21:24:53Z</dcterms:modified>
</cp:coreProperties>
</file>