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97" r:id="rId2"/>
    <p:sldId id="302" r:id="rId3"/>
    <p:sldId id="282" r:id="rId4"/>
    <p:sldId id="296" r:id="rId5"/>
    <p:sldId id="305" r:id="rId6"/>
    <p:sldId id="301" r:id="rId7"/>
    <p:sldId id="303" r:id="rId8"/>
    <p:sldId id="306" r:id="rId9"/>
    <p:sldId id="310" r:id="rId10"/>
    <p:sldId id="311" r:id="rId11"/>
    <p:sldId id="299" r:id="rId12"/>
    <p:sldId id="312" r:id="rId13"/>
    <p:sldId id="313" r:id="rId14"/>
    <p:sldId id="300" r:id="rId15"/>
    <p:sldId id="304" r:id="rId16"/>
    <p:sldId id="307" r:id="rId17"/>
    <p:sldId id="308" r:id="rId18"/>
    <p:sldId id="309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C9"/>
    <a:srgbClr val="0000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79008" autoAdjust="0"/>
  </p:normalViewPr>
  <p:slideViewPr>
    <p:cSldViewPr snapToGrid="0">
      <p:cViewPr varScale="1">
        <p:scale>
          <a:sx n="67" d="100"/>
          <a:sy n="67" d="100"/>
        </p:scale>
        <p:origin x="12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9EF80-68B3-8B40-A679-667B627AC26E}" type="datetimeFigureOut">
              <a:t>04.09.2024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FB33-BF46-8E48-98B0-D21F6872183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71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9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Perpetua" panose="02020502060401020303" pitchFamily="18" charset="0"/>
              </a:rPr>
              <a:t>Erstvorstellung in der Praxis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Perpetua" panose="02020502060401020303" pitchFamily="18" charset="0"/>
              </a:rPr>
              <a:t>Blickkontakte werden vermieden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Perpetua" panose="02020502060401020303" pitchFamily="18" charset="0"/>
              </a:rPr>
              <a:t>Praxis hat bereits Kontakt zu vorbehandelnder Praxis aufgenommen, dort wurde nur Notfallbehandlung wahrgenommen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latin typeface="Perpetua" panose="02020502060401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latin typeface="Perpetua" panose="02020502060401020303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10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Fall von Kollegin wegen Krankheit übernommen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Perpetua" panose="02020502060401020303" pitchFamily="18" charset="0"/>
              </a:rPr>
              <a:t>Trotz mehrfacher Bitte nur unregelmäßige Wiegeberichte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00" b="0" i="0" u="none" strike="noStrike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Anruferin befindet sich selber häufig nicht vor Ort wegen privater Probleme, macht meistens </a:t>
            </a:r>
            <a:r>
              <a:rPr lang="de-DE" sz="1200" b="0" i="0" u="none" strike="noStrike" dirty="0" err="1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Videocalls</a:t>
            </a:r>
            <a:endParaRPr lang="de-DE" sz="1200" b="0" i="0" u="none" strike="noStrike" dirty="0">
              <a:solidFill>
                <a:srgbClr val="000000"/>
              </a:solidFill>
              <a:effectLst/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200" dirty="0">
              <a:latin typeface="Perpetua" panose="02020502060401020303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55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Perpetua" panose="02020502060401020303" pitchFamily="18" charset="0"/>
              </a:rPr>
              <a:t>Beide Elternteile sind ebenfalls adipös, </a:t>
            </a:r>
            <a:r>
              <a:rPr lang="de-DE" sz="1200" dirty="0" err="1">
                <a:latin typeface="Perpetua" panose="02020502060401020303" pitchFamily="18" charset="0"/>
              </a:rPr>
              <a:t>Z.n</a:t>
            </a:r>
            <a:r>
              <a:rPr lang="de-DE" sz="1200" dirty="0">
                <a:latin typeface="Perpetua" panose="02020502060401020303" pitchFamily="18" charset="0"/>
              </a:rPr>
              <a:t>. Magenteilresektion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Perpetua" panose="02020502060401020303" pitchFamily="18" charset="0"/>
              </a:rPr>
              <a:t>Trotz Ernährungsberatung der Eltern hochkalorische Fehlernährung der Mädchen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075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Bluthochdruck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Krebsrisiko erhöht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Dyspnoe (Atembeschwerden)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111111"/>
                </a:solidFill>
                <a:latin typeface="Perpetua" panose="02020502060401020303" pitchFamily="18" charset="0"/>
              </a:rPr>
              <a:t>Hilflosigkeit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06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Perpetua" panose="02020502060401020303" pitchFamily="18" charset="0"/>
              </a:rPr>
              <a:t>Er erscheint dabei aber oft unorganisiert und setzt Empfehlungen nicht 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Perpetua" panose="02020502060401020303" pitchFamily="18" charset="0"/>
              </a:rPr>
              <a:t>Ein akuter Infekt des 3 jährigen wurde verschleppt und auch dann nur halbherzig behandelt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30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latin typeface="Perpetua" panose="02020502060401020303" pitchFamily="18" charset="0"/>
              </a:rPr>
              <a:t>Junge erscheint im Kontakt zudem sehr unsicher mit erniedrigtem Selbstwertgefühl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>
                <a:latin typeface="Perpetua" panose="02020502060401020303" pitchFamily="18" charset="0"/>
              </a:rPr>
              <a:t>Eltern geben an im Umgang überfordert zu sein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Perpetua" panose="02020502060401020303" pitchFamily="18" charset="0"/>
              </a:rPr>
              <a:t>Gemeinsame Mahlzeiten werden ebenfalls vor den Medien eingenommen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Perpetua" panose="02020502060401020303" pitchFamily="18" charset="0"/>
              </a:rPr>
              <a:t>Jugendhilfe wird ebenfalls komplett abgelehnt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Perpetua" panose="02020502060401020303" pitchFamily="18" charset="0"/>
              </a:rPr>
              <a:t>Fertigkeiten -&gt; keine Orientierung, mangelnde Selbstständigkeit, kein Fahrradfahren, kein freies Schwimmen, keinerlei Orientierung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Perpetua" panose="02020502060401020303" pitchFamily="18" charset="0"/>
              </a:rPr>
              <a:t>-&gt; keine Orientierung, mangelnde Selbstständigkeit, kein Fahrradfahren, kein freies Schwimmen, keinerlei Orientierung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407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Perpetua" panose="02020502060401020303" pitchFamily="18" charset="0"/>
              </a:rPr>
              <a:t>Mutter gibt an, dass Maya daheim gut esse und trinke, dagegen spricht der stark konzentrierte Urin des Kindes und eine Gewichtsabnahme (von 15kg auf 14kg)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9FB33-BF46-8E48-98B0-D21F6872183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73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, Lin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4AC1E-B65D-0F57-CD3E-CF57D170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6" y="1590964"/>
            <a:ext cx="8945564" cy="2009483"/>
          </a:xfrm>
          <a:ln>
            <a:noFill/>
          </a:ln>
        </p:spPr>
        <p:txBody>
          <a:bodyPr anchor="b" anchorCtr="0">
            <a:noAutofit/>
          </a:bodyPr>
          <a:lstStyle>
            <a:lvl1pPr algn="l">
              <a:defRPr sz="6000" b="1" i="0" u="none"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97774D-9B94-8676-1008-171B398A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338639"/>
            <a:ext cx="8945562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61500" y="510650"/>
            <a:ext cx="2214563" cy="376331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BF4691B-C70D-0FBE-D037-984946181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6114305"/>
            <a:ext cx="5580061" cy="336549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 marL="540000" indent="0">
              <a:buNone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F41724F2-127C-3D45-5210-30B264BEF831}"/>
              </a:ext>
            </a:extLst>
          </p:cNvPr>
          <p:cNvCxnSpPr>
            <a:cxnSpLocks/>
          </p:cNvCxnSpPr>
          <p:nvPr userDrawn="1"/>
        </p:nvCxnSpPr>
        <p:spPr>
          <a:xfrm>
            <a:off x="0" y="3913569"/>
            <a:ext cx="221577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54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686F1-CC1A-3B96-526F-08D39FE5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9953627" cy="642010"/>
          </a:xfrm>
        </p:spPr>
        <p:txBody>
          <a:bodyPr anchor="b"/>
          <a:lstStyle>
            <a:lvl1pPr>
              <a:defRPr b="0" i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773239"/>
            <a:ext cx="9936163" cy="4403725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9E7C9D-B5E8-7EEE-D2C2-00C747132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1790AE6-D3B9-5AE2-0C31-024CD0074FA1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5935" y="691945"/>
            <a:ext cx="9953627" cy="39901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D642D4FD-D93C-94AB-DE6F-D8D4A0212ED1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114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658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6F83C9E9-9317-43F5-76A2-21B6AA2388EF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DFB90ED-4F28-43FE-0CBB-301319FD116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627688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727C745-F899-0CB4-A5B7-ED68C67F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9953627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0168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2" pos="3545" userDrawn="1">
          <p15:clr>
            <a:srgbClr val="FBAE40"/>
          </p15:clr>
        </p15:guide>
        <p15:guide id="4" pos="658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,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9E7C9D-B5E8-7EEE-D2C2-00C747132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231DFDB-9DEA-E5A0-4AE9-26372BC0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9953627" cy="642010"/>
          </a:xfrm>
        </p:spPr>
        <p:txBody>
          <a:bodyPr anchor="b"/>
          <a:lstStyle>
            <a:lvl1pPr>
              <a:defRPr b="0" i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0D723878-8678-327D-A318-8C3B0AF18D8D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5935" y="691945"/>
            <a:ext cx="9953627" cy="39901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27A282D-D6E5-33F4-23D0-815C3BAD9276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90D50C3-EF13-3DF9-13F6-2B9E6E57C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524B7A74-EA80-39D5-C88C-D5734032F57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627688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94136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4" pos="3545" userDrawn="1">
          <p15:clr>
            <a:srgbClr val="FBAE40"/>
          </p15:clr>
        </p15:guide>
        <p15:guide id="6" pos="65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6F83C9E9-9317-43F5-76A2-21B6AA2388EF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7688" y="1773238"/>
            <a:ext cx="4824000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C380CD7-B3B4-D20A-739A-15266592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9953627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25398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2" pos="3545" userDrawn="1">
          <p15:clr>
            <a:srgbClr val="FBAE40"/>
          </p15:clr>
        </p15:guide>
        <p15:guide id="4" pos="65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9E7C9D-B5E8-7EEE-D2C2-00C747132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44429A2-815D-A1FA-2BFD-C7133DC7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9953627" cy="642010"/>
          </a:xfrm>
        </p:spPr>
        <p:txBody>
          <a:bodyPr anchor="b"/>
          <a:lstStyle>
            <a:lvl1pPr>
              <a:defRPr b="0" i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8F018D5D-83BE-B6CD-C206-97D18E51D464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5935" y="691945"/>
            <a:ext cx="9953627" cy="39901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D9B17B96-B713-EA88-A9AE-24C5FB33F453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BB5D54-C998-D631-5C14-69D8A9352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9923469E-346E-D720-2549-5BCB30990A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27688" y="1773238"/>
            <a:ext cx="4824000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400471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4" pos="3545" userDrawn="1">
          <p15:clr>
            <a:srgbClr val="FBAE40"/>
          </p15:clr>
        </p15:guide>
        <p15:guide id="6" pos="658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, Bild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6F83C9E9-9317-43F5-76A2-21B6AA2388EF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7688" y="1773238"/>
            <a:ext cx="6564312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8EE7F16-180C-354C-28B3-DE667D00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9953627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9152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2" pos="3545" userDrawn="1">
          <p15:clr>
            <a:srgbClr val="FBAE40"/>
          </p15:clr>
        </p15:guide>
        <p15:guide id="4" pos="65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, Bild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9E7C9D-B5E8-7EEE-D2C2-00C747132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CD1768A-B151-02F4-D274-6E2A67DE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9953627" cy="642010"/>
          </a:xfrm>
        </p:spPr>
        <p:txBody>
          <a:bodyPr anchor="b"/>
          <a:lstStyle>
            <a:lvl1pPr>
              <a:defRPr b="0" i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84FC463-1515-D5E2-9668-B24613A48DD1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5935" y="691945"/>
            <a:ext cx="9953627" cy="39901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35DE7B40-05BA-79BE-AA3B-6BC3A89A8850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26ACD52-6760-949C-7DD3-AAEDB1C6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4824000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49ADB5E2-6663-DDCC-C6F4-B796F508624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27688" y="1773238"/>
            <a:ext cx="6564312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87009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4" userDrawn="1">
          <p15:clr>
            <a:srgbClr val="FBAE40"/>
          </p15:clr>
        </p15:guide>
        <p15:guide id="4" pos="3545" userDrawn="1">
          <p15:clr>
            <a:srgbClr val="FBAE40"/>
          </p15:clr>
        </p15:guide>
        <p15:guide id="6" pos="658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hmal, Bild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42"/>
            <a:ext cx="3600452" cy="43837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03725" y="296865"/>
            <a:ext cx="7788275" cy="5859461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524401BB-A454-4E24-E93C-79C30F77F952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4116388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>
            <a:extLst>
              <a:ext uri="{FF2B5EF4-FFF2-40B4-BE49-F238E27FC236}">
                <a16:creationId xmlns:a16="http://schemas.microsoft.com/office/drawing/2014/main" id="{47AC9823-7871-B45C-6304-AEEF70518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3600451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4509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593" userDrawn="1">
          <p15:clr>
            <a:srgbClr val="FBAE40"/>
          </p15:clr>
        </p15:guide>
        <p15:guide id="6" pos="2774" userDrawn="1">
          <p15:clr>
            <a:srgbClr val="FBAE40"/>
          </p15:clr>
        </p15:guide>
        <p15:guide id="7" orient="horz" pos="18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inzeilig, Zita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5" y="1773238"/>
            <a:ext cx="6048377" cy="4383790"/>
          </a:xfrm>
        </p:spPr>
        <p:txBody>
          <a:bodyPr anchor="ctr"/>
          <a:lstStyle>
            <a:lvl1pPr>
              <a:defRPr sz="3600" b="0" i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6F83C9E9-9317-43F5-76A2-21B6AA2388EF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52066" y="1773238"/>
            <a:ext cx="3599622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A21A8A4-6185-1EF8-CD6C-A5DD90A3E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9953627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712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6584" userDrawn="1">
          <p15:clr>
            <a:srgbClr val="FBAE40"/>
          </p15:clr>
        </p15:guide>
        <p15:guide id="5" pos="4135" userDrawn="1">
          <p15:clr>
            <a:srgbClr val="FBAE40"/>
          </p15:clr>
        </p15:guide>
        <p15:guide id="6" pos="431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zeilig, Zita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9E7C9D-B5E8-7EEE-D2C2-00C747132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23FAFCE-4571-B3A4-36BD-5B06ED54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97448"/>
            <a:ext cx="9953627" cy="642010"/>
          </a:xfrm>
        </p:spPr>
        <p:txBody>
          <a:bodyPr anchor="b"/>
          <a:lstStyle>
            <a:lvl1pPr>
              <a:defRPr b="0" i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ED0D1875-459F-B12F-CBEA-C7293FEFCE35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5935" y="691945"/>
            <a:ext cx="9953627" cy="39901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D67D296-2FC6-0FC3-1976-CBF8C672E5AE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65FBC33-5D6E-48A0-5891-78BEB1E0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5" y="1773238"/>
            <a:ext cx="6048377" cy="4383790"/>
          </a:xfrm>
        </p:spPr>
        <p:txBody>
          <a:bodyPr anchor="ctr"/>
          <a:lstStyle>
            <a:lvl1pPr>
              <a:defRPr sz="3600" b="0" i="0">
                <a:solidFill>
                  <a:schemeClr val="accent4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0085B00B-98F2-193B-A065-28A3B010D7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52066" y="1773238"/>
            <a:ext cx="3599622" cy="4383087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113421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  <p15:guide id="4" pos="4316" userDrawn="1">
          <p15:clr>
            <a:srgbClr val="FBAE40"/>
          </p15:clr>
        </p15:guide>
        <p15:guide id="6" pos="65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, Siegel, Lin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D41D63F-A501-3C0D-1CC4-B9D0139FC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2865" b="17047"/>
          <a:stretch/>
        </p:blipFill>
        <p:spPr>
          <a:xfrm>
            <a:off x="7096835" y="1395070"/>
            <a:ext cx="5095165" cy="54629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F4AC1E-B65D-0F57-CD3E-CF57D170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6" y="1590964"/>
            <a:ext cx="8928100" cy="2009483"/>
          </a:xfrm>
          <a:ln>
            <a:noFill/>
          </a:ln>
        </p:spPr>
        <p:txBody>
          <a:bodyPr anchor="b" anchorCtr="0">
            <a:noAutofit/>
          </a:bodyPr>
          <a:lstStyle>
            <a:lvl1pPr algn="l">
              <a:defRPr sz="6000" b="1" i="0" u="none"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97774D-9B94-8676-1008-171B398A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338639"/>
            <a:ext cx="89281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461500" y="510650"/>
            <a:ext cx="2214563" cy="376331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BF4691B-C70D-0FBE-D037-984946181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6114305"/>
            <a:ext cx="5580061" cy="336549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 marL="540000" indent="0">
              <a:buNone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F41724F2-127C-3D45-5210-30B264BEF831}"/>
              </a:ext>
            </a:extLst>
          </p:cNvPr>
          <p:cNvCxnSpPr>
            <a:cxnSpLocks/>
          </p:cNvCxnSpPr>
          <p:nvPr userDrawn="1"/>
        </p:nvCxnSpPr>
        <p:spPr>
          <a:xfrm>
            <a:off x="0" y="3913569"/>
            <a:ext cx="221577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1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4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549275"/>
            <a:ext cx="5327652" cy="560775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413" y="549276"/>
            <a:ext cx="5327649" cy="5607752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15616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 userDrawn="1">
          <p15:clr>
            <a:srgbClr val="FBAE40"/>
          </p15:clr>
        </p15:guide>
        <p15:guide id="2" pos="3999" userDrawn="1">
          <p15:clr>
            <a:srgbClr val="FBAE40"/>
          </p15:clr>
        </p15:guide>
        <p15:guide id="4" pos="6584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, Überschrif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773238"/>
            <a:ext cx="5327652" cy="438379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466B776-E10D-14B5-BEBD-4F76EC6D00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412" y="549276"/>
            <a:ext cx="5327649" cy="5607752"/>
          </a:xfrm>
          <a:solidFill>
            <a:schemeClr val="tx2"/>
          </a:solidFill>
        </p:spPr>
        <p:txBody>
          <a:bodyPr anchor="ctr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DA87D6-C6A0-FDCD-11A3-2A6958D3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93166"/>
            <a:ext cx="5327651" cy="793789"/>
          </a:xfrm>
        </p:spPr>
        <p:txBody>
          <a:bodyPr/>
          <a:lstStyle>
            <a:lvl1pPr>
              <a:defRPr sz="2400" b="0" i="0"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869EA771-76D7-46AE-5B8E-C33A5453EA59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5843588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70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99" userDrawn="1">
          <p15:clr>
            <a:srgbClr val="FBAE40"/>
          </p15:clr>
        </p15:guide>
        <p15:guide id="2" pos="3681" userDrawn="1">
          <p15:clr>
            <a:srgbClr val="FBAE40"/>
          </p15:clr>
        </p15:guide>
        <p15:guide id="3" orient="horz" pos="1117" userDrawn="1">
          <p15:clr>
            <a:srgbClr val="FBAE40"/>
          </p15:clr>
        </p15:guide>
        <p15:guide id="4" pos="6584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, Linie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4AC1E-B65D-0F57-CD3E-CF57D170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6" y="1590964"/>
            <a:ext cx="8928102" cy="2009483"/>
          </a:xfrm>
          <a:ln>
            <a:noFill/>
          </a:ln>
        </p:spPr>
        <p:txBody>
          <a:bodyPr anchor="b" anchorCtr="0">
            <a:noAutofit/>
          </a:bodyPr>
          <a:lstStyle>
            <a:lvl1pPr algn="l">
              <a:defRPr sz="6000" b="1" i="0" u="none"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97774D-9B94-8676-1008-171B398A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338639"/>
            <a:ext cx="89281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D64C62-9853-FDA5-9795-EA25A4DC8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61500" y="510650"/>
            <a:ext cx="2214563" cy="376331"/>
          </a:xfrm>
          <a:prstGeom prst="rect">
            <a:avLst/>
          </a:prstGeo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BF4691B-C70D-0FBE-D037-984946181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6114305"/>
            <a:ext cx="5580061" cy="336549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 marL="540000" indent="0">
              <a:buNone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05884636-8064-7FB3-DBF2-7A03F9B2643E}"/>
              </a:ext>
            </a:extLst>
          </p:cNvPr>
          <p:cNvCxnSpPr>
            <a:cxnSpLocks/>
          </p:cNvCxnSpPr>
          <p:nvPr userDrawn="1"/>
        </p:nvCxnSpPr>
        <p:spPr>
          <a:xfrm>
            <a:off x="0" y="3913569"/>
            <a:ext cx="9444038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114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, Lin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68C42AC-D55F-21D2-311B-930068D637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4AC1E-B65D-0F57-CD3E-CF57D170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6" y="1590964"/>
            <a:ext cx="8945564" cy="1980349"/>
          </a:xfrm>
        </p:spPr>
        <p:txBody>
          <a:bodyPr anchor="b" anchorCtr="0"/>
          <a:lstStyle>
            <a:lvl1pPr algn="l">
              <a:defRPr sz="6000" b="1" i="0">
                <a:solidFill>
                  <a:schemeClr val="bg1"/>
                </a:solidFill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97774D-9B94-8676-1008-171B398A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338639"/>
            <a:ext cx="8945562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4CD5565-E2B7-F13C-D6C2-425A2323FF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61500" y="508980"/>
            <a:ext cx="2214563" cy="37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6114A87E-CF37-F2F5-8004-7C5865C586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895569"/>
            <a:ext cx="2214000" cy="36000"/>
          </a:xfr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F0C8F150-68B1-284F-080E-77D10602C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6114305"/>
            <a:ext cx="5580061" cy="336549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 marL="540000" indent="0">
              <a:buNone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1724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, Linie 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68C42AC-D55F-21D2-311B-930068D637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4AC1E-B65D-0F57-CD3E-CF57D170E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6" y="1590964"/>
            <a:ext cx="8945564" cy="1980349"/>
          </a:xfrm>
        </p:spPr>
        <p:txBody>
          <a:bodyPr anchor="b" anchorCtr="0"/>
          <a:lstStyle>
            <a:lvl1pPr algn="l">
              <a:defRPr sz="6000" b="1" i="0">
                <a:solidFill>
                  <a:schemeClr val="bg1"/>
                </a:solidFill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197774D-9B94-8676-1008-171B398A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338639"/>
            <a:ext cx="8945562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4CD5565-E2B7-F13C-D6C2-425A2323FF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61500" y="508980"/>
            <a:ext cx="2214563" cy="37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6114A87E-CF37-F2F5-8004-7C5865C586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895569"/>
            <a:ext cx="9446400" cy="36000"/>
          </a:xfr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3" name="Textplatzhalter 19">
            <a:extLst>
              <a:ext uri="{FF2B5EF4-FFF2-40B4-BE49-F238E27FC236}">
                <a16:creationId xmlns:a16="http://schemas.microsoft.com/office/drawing/2014/main" id="{F0C8F150-68B1-284F-080E-77D10602C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8" y="6114305"/>
            <a:ext cx="5580061" cy="336549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 marL="540000" indent="0">
              <a:buNone/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2946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56D4-0972-7813-9C67-3D0D8579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52940"/>
            <a:ext cx="8928100" cy="566530"/>
          </a:xfrm>
        </p:spPr>
        <p:txBody>
          <a:bodyPr anchor="b"/>
          <a:lstStyle>
            <a:lvl1pPr>
              <a:defRPr sz="3600" b="1" i="0">
                <a:solidFill>
                  <a:srgbClr val="000000"/>
                </a:solidFill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57D17C-02CA-141B-34FB-3C50D592A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89058"/>
            <a:ext cx="8928100" cy="365126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8D2838D6-495A-1FB7-8D45-EEF168D2A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15936" y="6356351"/>
            <a:ext cx="5580063" cy="336549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/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75990ED7-AEED-CF87-CFB5-A010C65B55BC}"/>
              </a:ext>
            </a:extLst>
          </p:cNvPr>
          <p:cNvCxnSpPr>
            <a:cxnSpLocks/>
          </p:cNvCxnSpPr>
          <p:nvPr userDrawn="1"/>
        </p:nvCxnSpPr>
        <p:spPr>
          <a:xfrm>
            <a:off x="0" y="2521874"/>
            <a:ext cx="2214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BB46E915-22B3-2E49-AE2F-F1E204D1D9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5F4251-2E3C-5E61-0E0C-D953CB322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190" r="22865" b="-671"/>
          <a:stretch/>
        </p:blipFill>
        <p:spPr>
          <a:xfrm>
            <a:off x="7083187" y="-1"/>
            <a:ext cx="5095165" cy="54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83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84" userDrawn="1">
          <p15:clr>
            <a:srgbClr val="FBAE40"/>
          </p15:clr>
        </p15:guide>
        <p15:guide id="2" pos="594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56D4-0972-7813-9C67-3D0D8579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52940"/>
            <a:ext cx="9936162" cy="566530"/>
          </a:xfrm>
        </p:spPr>
        <p:txBody>
          <a:bodyPr anchor="b"/>
          <a:lstStyle>
            <a:lvl1pPr>
              <a:defRPr sz="3600" b="1" i="0">
                <a:solidFill>
                  <a:srgbClr val="000000"/>
                </a:solidFill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57D17C-02CA-141B-34FB-3C50D592A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89058"/>
            <a:ext cx="9936162" cy="365126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8D2838D6-495A-1FB7-8D45-EEF168D2A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15936" y="6356351"/>
            <a:ext cx="5580063" cy="336549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/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75990ED7-AEED-CF87-CFB5-A010C65B55BC}"/>
              </a:ext>
            </a:extLst>
          </p:cNvPr>
          <p:cNvCxnSpPr>
            <a:cxnSpLocks/>
          </p:cNvCxnSpPr>
          <p:nvPr userDrawn="1"/>
        </p:nvCxnSpPr>
        <p:spPr>
          <a:xfrm>
            <a:off x="0" y="252187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BB46E915-22B3-2E49-AE2F-F1E204D1D9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68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76CC84F3-7591-A504-2E29-FC6F615E4F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0" cy="6858000"/>
          </a:xfrm>
          <a:solidFill>
            <a:schemeClr val="tx2"/>
          </a:solidFill>
        </p:spPr>
        <p:txBody>
          <a:bodyPr anchor="ctr" anchorCtr="0"/>
          <a:lstStyle>
            <a:lvl1pPr algn="ctr"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C956D4-0972-7813-9C67-3D0D8579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152940"/>
            <a:ext cx="9936162" cy="566530"/>
          </a:xfrm>
        </p:spPr>
        <p:txBody>
          <a:bodyPr anchor="b"/>
          <a:lstStyle>
            <a:lvl1pPr>
              <a:defRPr sz="3600" b="1" i="0">
                <a:solidFill>
                  <a:schemeClr val="bg1"/>
                </a:solidFill>
                <a:latin typeface="Segoe UI Black" panose="020B0502040204020203" pitchFamily="34" charset="0"/>
                <a:cs typeface="Segoe UI Black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57D17C-02CA-141B-34FB-3C50D592A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89058"/>
            <a:ext cx="9936162" cy="365126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89F5D10D-C214-3CB7-F288-3A05993F3B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504089"/>
            <a:ext cx="10450800" cy="3600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8D2838D6-495A-1FB7-8D45-EEF168D2A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15936" y="6356351"/>
            <a:ext cx="5580063" cy="33654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|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03AC777B-3835-4B8D-75CC-80ADB5F46C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69564" y="6473672"/>
            <a:ext cx="1206499" cy="20593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013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686F1-CC1A-3B96-526F-08D39FE5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49166"/>
            <a:ext cx="9953627" cy="762508"/>
          </a:xfrm>
        </p:spPr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9C180D-7117-BC9E-DC31-4D2A0475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773238"/>
            <a:ext cx="9953627" cy="4403725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578CC9E-FF63-3E01-ADD5-E5840B884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9564" y="6472800"/>
            <a:ext cx="1206499" cy="205026"/>
          </a:xfrm>
          <a:prstGeom prst="rect">
            <a:avLst/>
          </a:prstGeom>
        </p:spPr>
      </p:pic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6F83C9E9-9317-43F5-76A2-21B6AA2388EF}"/>
              </a:ext>
            </a:extLst>
          </p:cNvPr>
          <p:cNvCxnSpPr>
            <a:cxnSpLocks/>
          </p:cNvCxnSpPr>
          <p:nvPr userDrawn="1"/>
        </p:nvCxnSpPr>
        <p:spPr>
          <a:xfrm>
            <a:off x="0" y="1270124"/>
            <a:ext cx="104521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244024-80FE-ED09-254F-916F5ACC5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281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65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C9">
            <a:alpha val="9568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38F6C13-301A-464B-9BE4-A13D1941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51286"/>
            <a:ext cx="10837863" cy="8655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716A3B-DD1B-753A-3483-36CCDE9CD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793174"/>
            <a:ext cx="10837862" cy="43837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A4534BEA-26A7-53BE-EF13-3081F75A9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6" y="6356351"/>
            <a:ext cx="5580063" cy="33654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 b="0" i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8C6629B-5517-0A4F-8F5A-29A4F56E2B60}" type="slidenum">
              <a:rPr lang="de-DE"/>
              <a:pPr/>
              <a:t>‹Nr.›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44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64" r:id="rId3"/>
    <p:sldLayoutId id="2147483660" r:id="rId4"/>
    <p:sldLayoutId id="2147483665" r:id="rId5"/>
    <p:sldLayoutId id="2147483690" r:id="rId6"/>
    <p:sldLayoutId id="2147483651" r:id="rId7"/>
    <p:sldLayoutId id="2147483685" r:id="rId8"/>
    <p:sldLayoutId id="2147483650" r:id="rId9"/>
    <p:sldLayoutId id="2147483661" r:id="rId10"/>
    <p:sldLayoutId id="2147483667" r:id="rId11"/>
    <p:sldLayoutId id="2147483671" r:id="rId12"/>
    <p:sldLayoutId id="2147483668" r:id="rId13"/>
    <p:sldLayoutId id="2147483673" r:id="rId14"/>
    <p:sldLayoutId id="2147483675" r:id="rId15"/>
    <p:sldLayoutId id="2147483676" r:id="rId16"/>
    <p:sldLayoutId id="2147483679" r:id="rId17"/>
    <p:sldLayoutId id="2147483681" r:id="rId18"/>
    <p:sldLayoutId id="2147483682" r:id="rId19"/>
    <p:sldLayoutId id="2147483686" r:id="rId20"/>
    <p:sldLayoutId id="214748368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0000"/>
          </a:solidFill>
          <a:latin typeface="Segoe UI Black" panose="020B0502040204020203" pitchFamily="34" charset="0"/>
          <a:ea typeface="+mj-ea"/>
          <a:cs typeface="Segoe UI Black" panose="020B0502040204020203" pitchFamily="34" charset="0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Symbol" pitchFamily="2" charset="2"/>
        <a:buChar char="-"/>
        <a:defRPr sz="18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Symbol" pitchFamily="2" charset="2"/>
        <a:buChar char="-"/>
        <a:tabLst/>
        <a:defRPr sz="18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Symbol" pitchFamily="2" charset="2"/>
        <a:buChar char="-"/>
        <a:tabLst/>
        <a:defRPr sz="18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Symbol" pitchFamily="2" charset="2"/>
        <a:buChar char="-"/>
        <a:tabLst/>
        <a:defRPr sz="18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0"/>
        </a:spcBef>
        <a:buClr>
          <a:schemeClr val="accent5"/>
        </a:buClr>
        <a:buFont typeface="Symbol" pitchFamily="2" charset="2"/>
        <a:buChar char="-"/>
        <a:tabLst/>
        <a:defRPr sz="1800" b="0" i="0" kern="1200">
          <a:solidFill>
            <a:srgbClr val="000000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pos="325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2C8DE-AE0F-A648-E095-C32E49611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FB59D-9376-28A0-40E8-F1D123A9F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5" y="1590964"/>
            <a:ext cx="9723439" cy="2009483"/>
          </a:xfrm>
        </p:spPr>
        <p:txBody>
          <a:bodyPr/>
          <a:lstStyle/>
          <a:p>
            <a:r>
              <a:rPr lang="de-DE" sz="6600" b="1" i="0" dirty="0">
                <a:solidFill>
                  <a:srgbClr val="052441"/>
                </a:solidFill>
                <a:effectLst/>
                <a:latin typeface="Perpetua" panose="02020502060401020303" pitchFamily="18" charset="0"/>
              </a:rPr>
              <a:t>Fallbeispiele anhand der Schweregraddefinitionen</a:t>
            </a:r>
            <a:endParaRPr lang="de-DE" sz="6600" dirty="0">
              <a:latin typeface="Perpetua" panose="02020502060401020303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BB4CA0-0847-96E5-A0E6-0743D9CF98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i="0" dirty="0">
                <a:solidFill>
                  <a:srgbClr val="052441"/>
                </a:solidFill>
                <a:effectLst/>
                <a:latin typeface="Perpetua" panose="02020502060401020303" pitchFamily="18" charset="0"/>
              </a:rPr>
              <a:t>Online Fachtag - Erhebliche Vernachlässigung </a:t>
            </a:r>
          </a:p>
          <a:p>
            <a:r>
              <a:rPr lang="de-DE" b="1" dirty="0">
                <a:solidFill>
                  <a:srgbClr val="052441"/>
                </a:solidFill>
                <a:latin typeface="Perpetua" panose="02020502060401020303" pitchFamily="18" charset="0"/>
              </a:rPr>
              <a:t>Medizinische Kinderschutzhotline</a:t>
            </a:r>
          </a:p>
          <a:p>
            <a:endParaRPr lang="de-DE" b="1" dirty="0">
              <a:solidFill>
                <a:srgbClr val="052441"/>
              </a:solidFill>
              <a:latin typeface="Perpetua" panose="02020502060401020303" pitchFamily="18" charset="0"/>
            </a:endParaRPr>
          </a:p>
          <a:p>
            <a:r>
              <a:rPr lang="de-DE" sz="1800" b="1" dirty="0">
                <a:solidFill>
                  <a:srgbClr val="052441"/>
                </a:solidFill>
                <a:latin typeface="Perpetua" panose="02020502060401020303" pitchFamily="18" charset="0"/>
              </a:rPr>
              <a:t>Dr. Sieglinde Ahne, Medizinische Kinderschutzhotline, Institut für Rechtsmedizin, Universitätsklinikum Freiburg</a:t>
            </a:r>
            <a:endParaRPr lang="de-DE" sz="1800" dirty="0">
              <a:latin typeface="Perpetua" panose="02020502060401020303" pitchFamily="18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094C44-5B9D-66E5-397A-A99D23309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04.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45181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5"/>
    </mc:Choice>
    <mc:Fallback>
      <p:transition spd="slow" advTm="151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3BAFB-9A72-4DE3-BCD3-04395733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99783"/>
            <a:ext cx="9953627" cy="762508"/>
          </a:xfrm>
        </p:spPr>
        <p:txBody>
          <a:bodyPr/>
          <a:lstStyle/>
          <a:p>
            <a:r>
              <a:rPr lang="de-DE" dirty="0">
                <a:latin typeface="Perpetua" panose="02020502060401020303" pitchFamily="18" charset="0"/>
              </a:rPr>
              <a:t>Welche Folgen drohen?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5B487C-CA5F-4DC3-8D84-654634813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Diabetes mellitus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Metabolisches Syndrom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Gelenkverschleiß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Fettleber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Erhöhtes Herzinfarktrisiko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11111"/>
                </a:solidFill>
                <a:latin typeface="Perpetua" panose="02020502060401020303" pitchFamily="18" charset="0"/>
              </a:rPr>
              <a:t>Verringerte Lebenserwartung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sz="2000" b="0" i="0" dirty="0">
              <a:solidFill>
                <a:srgbClr val="111111"/>
              </a:solidFill>
              <a:effectLst/>
              <a:latin typeface="Perpetua" panose="02020502060401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11111"/>
                </a:solidFill>
                <a:latin typeface="Perpetua" panose="02020502060401020303" pitchFamily="18" charset="0"/>
              </a:rPr>
              <a:t>Soziale Isolation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Vermindertes Selbstwertgefühl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111111"/>
                </a:solidFill>
                <a:effectLst/>
                <a:latin typeface="Perpetua" panose="02020502060401020303" pitchFamily="18" charset="0"/>
              </a:rPr>
              <a:t>Erhöhte Neigung zu Depressionen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 marL="0" indent="0">
              <a:buNone/>
            </a:pPr>
            <a:endParaRPr lang="de-DE" sz="2000" dirty="0">
              <a:latin typeface="Perpetua" panose="02020502060401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14AB6F-72CC-4E21-AB21-2F013EE88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 smtClean="0"/>
              <a:pPr/>
              <a:t>10</a:t>
            </a:fld>
            <a:r>
              <a:rPr lang="de-DE" dirty="0"/>
              <a:t> </a:t>
            </a:r>
            <a:r>
              <a:rPr lang="de-DE" dirty="0">
                <a:solidFill>
                  <a:schemeClr val="accent5"/>
                </a:solidFill>
              </a:rPr>
              <a:t>|</a:t>
            </a:r>
            <a:r>
              <a:rPr lang="de-DE" dirty="0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 smtClean="0"/>
              <a:pPr/>
              <a:t>04.09.2024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416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50BFACC-4EF5-AA15-661C-2D70943C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Vernachlässigung durch Erkrankung der Eltern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D18FCA-A9EB-FEAC-8AAE-B5E11C55D4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11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/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3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1E06E60-5172-43A1-A5CD-8EE02420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Perpetua" panose="02020502060401020303" pitchFamily="18" charset="0"/>
              </a:rPr>
              <a:t>Familie Trost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94865CF-8CCB-4F6B-A568-12B137452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Familie Trost besteht aus dem Vater, 4 Kindern im Alter von 3, 9, 10 und 13 Jahren, sowie der </a:t>
            </a:r>
          </a:p>
          <a:p>
            <a:pPr marL="0" indent="0">
              <a:buNone/>
            </a:pPr>
            <a:r>
              <a:rPr lang="de-DE" sz="2000" dirty="0">
                <a:latin typeface="Perpetua" panose="02020502060401020303" pitchFamily="18" charset="0"/>
              </a:rPr>
              <a:t>     Mutter, die an einem malignen Tumor erkrankt ist mit infauster Prognose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Die Anruferin betreut im Rahmen der Palliativpflege der Mutter die Familie: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Der Vater ist sehr liebevoll im Umgang mit den Kindern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Der 13 Jahre alte Sohn leidet unter einer Adipositas per magna, Anbindung an </a:t>
            </a:r>
            <a:r>
              <a:rPr lang="de-DE" sz="2000" dirty="0" err="1">
                <a:latin typeface="Perpetua" panose="02020502060401020303" pitchFamily="18" charset="0"/>
              </a:rPr>
              <a:t>Adipositassprechstunde</a:t>
            </a:r>
            <a:r>
              <a:rPr lang="de-DE" sz="2000" dirty="0">
                <a:latin typeface="Perpetua" panose="02020502060401020303" pitchFamily="18" charset="0"/>
              </a:rPr>
              <a:t> hat nicht geklappt, da Termine nicht eingehalten werden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Alle Kinder werden regelmäßig und über Stunden vor den Medien abgesetzt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Trotz mündlicher Zusage hat sich der Vater  bisher keine Hilfe beim Jugendamt geholt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Die Familie hat doch so ein schweres Schicksal, soll ich da auch noch mit dem Jugendamt drohen?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 marL="270000" lvl="1" indent="0">
              <a:buNone/>
            </a:pPr>
            <a:endParaRPr lang="de-DE" sz="2000" dirty="0">
              <a:latin typeface="Perpetua" panose="02020502060401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3D2E9A-8F06-432E-97B1-30B5C2D63A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 smtClean="0"/>
              <a:pPr/>
              <a:t>12</a:t>
            </a:fld>
            <a:r>
              <a:rPr lang="de-DE" dirty="0"/>
              <a:t> </a:t>
            </a:r>
            <a:r>
              <a:rPr lang="de-DE" dirty="0">
                <a:solidFill>
                  <a:schemeClr val="accent5"/>
                </a:solidFill>
              </a:rPr>
              <a:t>|</a:t>
            </a:r>
            <a:r>
              <a:rPr lang="de-DE" dirty="0"/>
              <a:t> </a:t>
            </a:r>
            <a:fld id="{77BCA4DE-83AF-DE41-801B-5278D531D15B}" type="datetime1">
              <a:rPr lang="de-DE" smtClean="0"/>
              <a:pPr/>
              <a:t>04.09.2024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47E9B21-6A8E-43C7-8213-6CBDCD22A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662" y="0"/>
            <a:ext cx="2361337" cy="250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3BAFB-9A72-4DE3-BCD3-04395733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99783"/>
            <a:ext cx="9953627" cy="762508"/>
          </a:xfrm>
        </p:spPr>
        <p:txBody>
          <a:bodyPr/>
          <a:lstStyle/>
          <a:p>
            <a:r>
              <a:rPr lang="de-DE" dirty="0">
                <a:latin typeface="Perpetua" panose="02020502060401020303" pitchFamily="18" charset="0"/>
              </a:rPr>
              <a:t>Welche Folgen drohen?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5B487C-CA5F-4DC3-8D84-654634813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Unbehandelte Adipositas -&gt; körperlich und psychische Folgen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Verschleppte Infekte -&gt; Chronifizierung, Schädigung von Organen, Verschlimmerung bis hin zur Sepsis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Psychische Probleme bei fehlender psych. Begleitung der Kinder und dem drohenden Tod der Mutter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Was geschieht, wenn der Vater alleine da steht und auch das Palliativteam nicht mehr hilft?</a:t>
            </a:r>
          </a:p>
          <a:p>
            <a:pPr marL="0" indent="0">
              <a:buNone/>
            </a:pPr>
            <a:endParaRPr lang="de-DE" sz="2000" dirty="0">
              <a:latin typeface="Perpetua" panose="02020502060401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14AB6F-72CC-4E21-AB21-2F013EE88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 smtClean="0"/>
              <a:pPr/>
              <a:t>13</a:t>
            </a:fld>
            <a:r>
              <a:rPr lang="de-DE" dirty="0"/>
              <a:t> </a:t>
            </a:r>
            <a:r>
              <a:rPr lang="de-DE" dirty="0">
                <a:solidFill>
                  <a:schemeClr val="accent5"/>
                </a:solidFill>
              </a:rPr>
              <a:t>|</a:t>
            </a:r>
            <a:r>
              <a:rPr lang="de-DE" dirty="0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 smtClean="0"/>
              <a:pPr/>
              <a:t>04.09.2024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03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50BFACC-4EF5-AA15-661C-2D70943C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Vernachlässigung bei chronisch kranken Kindern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D18FCA-A9EB-FEAC-8AAE-B5E11C55D4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14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/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880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2001EFE-7085-4609-89A8-45888A60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Perpetua" panose="02020502060401020303" pitchFamily="18" charset="0"/>
              </a:rPr>
              <a:t>Lukas, 10 Jahre alt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0FD5D73-C320-4F23-B95F-56B50A9D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532150"/>
            <a:ext cx="9953627" cy="44037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Diagnosen: ADHS, Autismus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In Therapie bei Psychologin wegen Impulsivität, Aggressivität und Emotionsregulationsproblemen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Lukas wird zu allen Tageszeiten vor dem Fernseher geparkt, Interaktionen werden vermieden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Trotz Empfehlung weder medikamentöse noch psychiatrische Behandlung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Aufgrund der mangelnden Interaktion mit Lukas keine Förderung von Fertigkeiten 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Die Eltern schlagen ja nicht und der Junge ist schwierig, da kann man nichts machen, oder?</a:t>
            </a:r>
          </a:p>
          <a:p>
            <a:endParaRPr lang="de-DE" sz="2000" dirty="0">
              <a:latin typeface="Perpetua" panose="02020502060401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D4E570-1D18-4BED-A738-0364768099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 smtClean="0"/>
              <a:pPr/>
              <a:t>15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/>
              <a:t> </a:t>
            </a:r>
            <a:fld id="{77BCA4DE-83AF-DE41-801B-5278D531D15B}" type="datetime1">
              <a:rPr lang="de-DE" smtClean="0"/>
              <a:pPr/>
              <a:t>04.09.2024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B1D35A0-EB99-46AE-BA61-72B4FE3E6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267" y="0"/>
            <a:ext cx="2804733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3BAFB-9A72-4DE3-BCD3-04395733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99783"/>
            <a:ext cx="9953627" cy="762508"/>
          </a:xfrm>
        </p:spPr>
        <p:txBody>
          <a:bodyPr/>
          <a:lstStyle/>
          <a:p>
            <a:r>
              <a:rPr lang="de-DE" dirty="0">
                <a:latin typeface="Perpetua" panose="02020502060401020303" pitchFamily="18" charset="0"/>
              </a:rPr>
              <a:t>Welche Folgen drohen?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5B487C-CA5F-4DC3-8D84-654634813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Probleme der vorbestehenden psychiatrischen </a:t>
            </a:r>
            <a:r>
              <a:rPr lang="de-DE" sz="2000" dirty="0" err="1">
                <a:latin typeface="Perpetua" panose="02020502060401020303" pitchFamily="18" charset="0"/>
              </a:rPr>
              <a:t>Erkankungen</a:t>
            </a:r>
            <a:r>
              <a:rPr lang="de-DE" sz="2000" dirty="0">
                <a:latin typeface="Perpetua" panose="02020502060401020303" pitchFamily="18" charset="0"/>
              </a:rPr>
              <a:t> werden verstärkt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Beschulung wird immer schwieriger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Weitere psychiatrische Erkrankungen drohen, wie Depressionen, NSSV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Erhöhte Gefahr krimineller Entwicklung </a:t>
            </a:r>
          </a:p>
          <a:p>
            <a:pPr marL="0" indent="0">
              <a:buNone/>
            </a:pPr>
            <a:endParaRPr lang="de-DE" sz="2000" dirty="0">
              <a:latin typeface="Perpetua" panose="02020502060401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14AB6F-72CC-4E21-AB21-2F013EE88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 smtClean="0"/>
              <a:pPr/>
              <a:t>16</a:t>
            </a:fld>
            <a:r>
              <a:rPr lang="de-DE" dirty="0"/>
              <a:t> </a:t>
            </a:r>
            <a:r>
              <a:rPr lang="de-DE" dirty="0">
                <a:solidFill>
                  <a:schemeClr val="accent5"/>
                </a:solidFill>
              </a:rPr>
              <a:t>|</a:t>
            </a:r>
            <a:r>
              <a:rPr lang="de-DE" dirty="0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 smtClean="0"/>
              <a:pPr/>
              <a:t>04.09.2024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22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B0DD1-759A-4DB1-B620-B167D829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Perpetua" panose="02020502060401020303" pitchFamily="18" charset="0"/>
              </a:rPr>
              <a:t>Maya, 6 Jahre 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254B91-ECF6-4167-95AF-9848F17EF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Vorerkrankungen: körperlich stark behindert und auf Rollstuhl angewiesen, annähernd taub, stumm, inkontinent, leidet an Epilepsie</a:t>
            </a:r>
          </a:p>
          <a:p>
            <a:pPr marL="0" indent="0">
              <a:buNone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Befindet sich tagsüber in einer heilpädagogischen Kita, die sich nun meldet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Pflegezustand mangelhaft, riecht oft nach Urin, Wunden werden nachlässig versorgt</a:t>
            </a:r>
          </a:p>
          <a:p>
            <a:pPr marL="270000" lvl="1" indent="0">
              <a:buNone/>
            </a:pPr>
            <a:r>
              <a:rPr lang="de-DE" sz="2000" dirty="0">
                <a:latin typeface="Perpetua" panose="02020502060401020303" pitchFamily="18" charset="0"/>
              </a:rPr>
              <a:t>-&gt; die Mutter, alleinerziehend, gibt Überforderung zu, seither Pflege besser</a:t>
            </a:r>
          </a:p>
          <a:p>
            <a:pPr marL="270000" lvl="1" indent="0">
              <a:buNone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Maya verweigert in der Kita zum großen Teil Essen und Trinken, Medikamentengabe (Antiepileptika) daher oft schwierig bis nicht möglich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Reicht das für eine 8a Meldung aus? Mutter soll ja nicht vergrault werden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4A291A-85F3-4B65-B619-883E484294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 smtClean="0"/>
              <a:pPr/>
              <a:t>17</a:t>
            </a:fld>
            <a:r>
              <a:rPr lang="de-DE" dirty="0"/>
              <a:t> </a:t>
            </a:r>
            <a:r>
              <a:rPr lang="de-DE" dirty="0">
                <a:solidFill>
                  <a:schemeClr val="accent5"/>
                </a:solidFill>
              </a:rPr>
              <a:t>|</a:t>
            </a:r>
            <a:r>
              <a:rPr lang="de-DE" dirty="0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 smtClean="0"/>
              <a:pPr/>
              <a:t>04.09.2024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8B770AF-25F4-4F76-BBAD-D18EDAD42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49" t="27517" r="22211" b="13475"/>
          <a:stretch/>
        </p:blipFill>
        <p:spPr>
          <a:xfrm>
            <a:off x="10188101" y="0"/>
            <a:ext cx="2003899" cy="25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9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3BAFB-9A72-4DE3-BCD3-04395733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02507"/>
            <a:ext cx="9953627" cy="762508"/>
          </a:xfrm>
        </p:spPr>
        <p:txBody>
          <a:bodyPr/>
          <a:lstStyle/>
          <a:p>
            <a:r>
              <a:rPr lang="de-DE" dirty="0">
                <a:latin typeface="Perpetua" panose="02020502060401020303" pitchFamily="18" charset="0"/>
              </a:rPr>
              <a:t>Welche Folgen drohen?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5B487C-CA5F-4DC3-8D84-654634813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Erneute epileptische Anfälle mit all ihren Konsequenzen bei Abfallen des Medikamentenspiegels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Körperliche Probleme durch Mangelernährung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Nierenschäden insbesondere durch zu wenig Flüssigkeit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Kind kann sich aufgrund seiner Behinderung nicht selber helfen -&gt; Vernachlässigung der körperlichen Hygiene kann zu Druckgeschwüren und Infektionen führen</a:t>
            </a:r>
          </a:p>
          <a:p>
            <a:pPr marL="0" indent="0">
              <a:buNone/>
            </a:pPr>
            <a:endParaRPr lang="de-DE" sz="2000" dirty="0">
              <a:latin typeface="Perpetua" panose="02020502060401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14AB6F-72CC-4E21-AB21-2F013EE88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 smtClean="0"/>
              <a:pPr/>
              <a:t>18</a:t>
            </a:fld>
            <a:r>
              <a:rPr lang="de-DE" dirty="0"/>
              <a:t> </a:t>
            </a:r>
            <a:r>
              <a:rPr lang="de-DE" dirty="0">
                <a:solidFill>
                  <a:schemeClr val="accent5"/>
                </a:solidFill>
              </a:rPr>
              <a:t>|</a:t>
            </a:r>
            <a:r>
              <a:rPr lang="de-DE" dirty="0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 smtClean="0"/>
              <a:pPr/>
              <a:t>04.09.2024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2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0D0629E-7CCC-444F-A135-C4D2BA2F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Perpetua" panose="02020502060401020303" pitchFamily="18" charset="0"/>
              </a:rPr>
              <a:t>INFO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851BC9-A786-4B4C-A72A-31FD36195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>
                <a:latin typeface="Perpetua" panose="02020502060401020303" pitchFamily="18" charset="0"/>
              </a:rPr>
              <a:t>Alle im Folgenden vorgestellten Fallbeispiele wurden dem Team der medizinischen Kinderschutzhotline so geschildert</a:t>
            </a:r>
          </a:p>
          <a:p>
            <a:endParaRPr lang="de-DE" sz="2000" dirty="0">
              <a:latin typeface="Perpetua" panose="02020502060401020303" pitchFamily="18" charset="0"/>
            </a:endParaRPr>
          </a:p>
          <a:p>
            <a:r>
              <a:rPr lang="de-DE" sz="2000" dirty="0">
                <a:latin typeface="Perpetua" panose="02020502060401020303" pitchFamily="18" charset="0"/>
              </a:rPr>
              <a:t>Zur leichteren Vorstellung werden hier fiktive Namen den Fällen zugeordnet </a:t>
            </a:r>
          </a:p>
          <a:p>
            <a:endParaRPr lang="de-DE" sz="2000" dirty="0">
              <a:latin typeface="Perpetua" panose="02020502060401020303" pitchFamily="18" charset="0"/>
            </a:endParaRPr>
          </a:p>
          <a:p>
            <a:r>
              <a:rPr lang="de-DE" sz="2000" dirty="0">
                <a:latin typeface="Perpetua" panose="02020502060401020303" pitchFamily="18" charset="0"/>
              </a:rPr>
              <a:t>Die ausführlichen Beratungen durch das Team werden hier weggelassen, sondern die Fragestellungen der Anrufer sowie deren Lösungsansätze neben der Fallschilderung thematisiert und durch die drohenden Folgen komplettiert</a:t>
            </a:r>
          </a:p>
          <a:p>
            <a:pPr marL="0" indent="0">
              <a:buNone/>
            </a:pPr>
            <a:endParaRPr lang="de-DE" sz="2000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50BFACC-4EF5-AA15-661C-2D70943C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Medizinische Vernachlässigung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D18FCA-A9EB-FEAC-8AAE-B5E11C55D4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3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/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49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05C68-7502-4314-CB53-D4E269C4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Perpetua" panose="02020502060401020303" pitchFamily="18" charset="0"/>
              </a:rPr>
              <a:t>Familie </a:t>
            </a:r>
            <a:r>
              <a:rPr lang="de-DE" dirty="0" err="1">
                <a:latin typeface="Perpetua" panose="02020502060401020303" pitchFamily="18" charset="0"/>
              </a:rPr>
              <a:t>Taender</a:t>
            </a:r>
            <a:endParaRPr lang="de-DE" dirty="0">
              <a:latin typeface="Perpetua" panose="02020502060401020303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65F0A1-205C-A1B0-D094-BD14D764E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375115"/>
            <a:ext cx="9953627" cy="44037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Anrufer ist eine Zahnarztpraxis aus NRW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Familie mit 4 Kindern 4, 7, 9 und 12 Jahre alt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Alle Kinder desolater Zahnstatus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Weitere Auffälligkeiten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Kinder sind unzureichend gekleidet, wirken verwahrlost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Sprechen alle kaum bis gar nicht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Wirken z.T. kognitiv beeinträchtigt</a:t>
            </a:r>
          </a:p>
          <a:p>
            <a:pPr marL="270000" lvl="1" indent="0">
              <a:buNone/>
            </a:pPr>
            <a:r>
              <a:rPr lang="de-DE" sz="2000" dirty="0">
                <a:latin typeface="Perpetua" panose="02020502060401020303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Eltern auf Sorge angesprochen, Vater sieht kein Problem, selber zahnlos und keine Probleme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Praxis möchte Kontakt zu Kinderarzt aufnehmen, ansonsten Kontakt zu JA möglich? Und wenn ja wie vorgehen?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AEF4B4-3B36-454F-CD51-F35B576206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4</a:t>
            </a:fld>
            <a:r>
              <a:rPr lang="de-DE" dirty="0"/>
              <a:t> </a:t>
            </a:r>
            <a:r>
              <a:rPr lang="de-DE" dirty="0">
                <a:solidFill>
                  <a:schemeClr val="accent5"/>
                </a:solidFill>
              </a:rPr>
              <a:t>|</a:t>
            </a:r>
            <a:r>
              <a:rPr lang="de-DE" dirty="0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330AD56-64D2-4406-991D-456A73B0B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175" y="87313"/>
            <a:ext cx="16859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3BAFB-9A72-4DE3-BCD3-04395733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99783"/>
            <a:ext cx="9953627" cy="762508"/>
          </a:xfrm>
        </p:spPr>
        <p:txBody>
          <a:bodyPr/>
          <a:lstStyle/>
          <a:p>
            <a:r>
              <a:rPr lang="de-DE" dirty="0">
                <a:latin typeface="Perpetua" panose="02020502060401020303" pitchFamily="18" charset="0"/>
              </a:rPr>
              <a:t>Welche Folgen drohen?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5B487C-CA5F-4DC3-8D84-654634813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>
                <a:latin typeface="Perpetua" panose="02020502060401020303" pitchFamily="18" charset="0"/>
              </a:rPr>
              <a:t>Bezogen auf die Schäden an den Zähnen: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Schädigung des Kieferknochens und bleibender Zähne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Abszesse im Mundraum mit der Gefahr des „Streuens“ der Keime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Nervenschäden im Mundraum</a:t>
            </a:r>
          </a:p>
          <a:p>
            <a:pPr marL="0" indent="0">
              <a:buNone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Soziale Ausgrenzung / Mobbing wegen Aussehen und Geruch -&gt; verringertes Selbstwertgefühl, Entwicklung pathologischer Verhaltensformen im sozialen Kontakt leichter </a:t>
            </a:r>
            <a:r>
              <a:rPr lang="de-DE" sz="2000" dirty="0" err="1">
                <a:latin typeface="Perpetua" panose="02020502060401020303" pitchFamily="18" charset="0"/>
              </a:rPr>
              <a:t>mgl</a:t>
            </a:r>
            <a:r>
              <a:rPr lang="de-DE" sz="2000" dirty="0">
                <a:latin typeface="Perpetua" panose="020205020604010203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Sprachentwicklung gestört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Mangel- / Fehlernährung, da schwieriger zu kauende Lebensmittel vermieden werden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14AB6F-72CC-4E21-AB21-2F013EE88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 smtClean="0"/>
              <a:pPr/>
              <a:t>5</a:t>
            </a:fld>
            <a:r>
              <a:rPr lang="de-DE" dirty="0"/>
              <a:t> </a:t>
            </a:r>
            <a:r>
              <a:rPr lang="de-DE" dirty="0">
                <a:solidFill>
                  <a:schemeClr val="accent5"/>
                </a:solidFill>
              </a:rPr>
              <a:t>|</a:t>
            </a:r>
            <a:r>
              <a:rPr lang="de-DE" dirty="0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 smtClean="0"/>
              <a:pPr/>
              <a:t>04.09.2024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1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50BFACC-4EF5-AA15-661C-2D70943C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Physische Vernachlässigung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D18FCA-A9EB-FEAC-8AAE-B5E11C55D4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/>
              <a:pPr/>
              <a:t>6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/>
              <a:t> </a:t>
            </a:r>
            <a:fld id="{77BCA4DE-83AF-DE41-801B-5278D531D15B}" type="datetime1">
              <a:rPr lang="de-DE"/>
              <a:pPr/>
              <a:t>04.09.2024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48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F5EED-9A0D-4641-9130-5960D6E7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Perpetua" panose="02020502060401020303" pitchFamily="18" charset="0"/>
              </a:rPr>
              <a:t>Lotta, 3 Monate 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65D2B4-14E9-4931-99EE-226030EB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6" y="1688961"/>
            <a:ext cx="9953627" cy="44037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Anruferin ist eine Hebamme aus SWH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Lotta ist 3 Monate alt, SPE in Klinik, keine Komplikationen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Daheim nur mäßige Gewichtszunahme, rasch abgestillt und auf Anfangsmilch umgestellt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Vor einer Woche auf Empfehlung der Hebamme Vorstellung in Klinik wegen Erbrechen und grünem Stuhlgang -&gt; laut Eltern kein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path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. Befund, Arzt habe Kind aber nicht gewogen, Brief sei verschollen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Sorge, die Eltern könnten Sie über Gewichte belügen, Kind erscheint weiterhin sehr schmächtig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Eltern wollen Betreuung beenden, da sie keinen weiteren Hilfebedarf mehr sehen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Anruferin möchte Kontakt zu Kinderarzt aufnehmen, hat aber keine SPE, ansonsten Kontakt zum JA aus Sorge Kind könnte daheim verhungern</a:t>
            </a:r>
          </a:p>
          <a:p>
            <a:pPr marL="0" indent="0">
              <a:buNone/>
            </a:pPr>
            <a:br>
              <a:rPr lang="de-DE" sz="2000" b="0" i="0" u="none" strike="noStrike" dirty="0">
                <a:solidFill>
                  <a:srgbClr val="000000"/>
                </a:solidFill>
                <a:effectLst/>
                <a:latin typeface="Perpetua" panose="02020502060401020303" pitchFamily="18" charset="0"/>
              </a:rPr>
            </a:br>
            <a:endParaRPr lang="de-DE" sz="2000" dirty="0">
              <a:latin typeface="Perpetua" panose="02020502060401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4527C1-0598-4D93-8A83-4D1AF63356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 smtClean="0"/>
              <a:pPr/>
              <a:t>7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 smtClean="0"/>
              <a:pPr/>
              <a:t>04.09.2024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1BFC20D-A161-45D2-813E-989713813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029" y="-38100"/>
            <a:ext cx="2209992" cy="30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3BAFB-9A72-4DE3-BCD3-04395733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99783"/>
            <a:ext cx="9953627" cy="762508"/>
          </a:xfrm>
        </p:spPr>
        <p:txBody>
          <a:bodyPr/>
          <a:lstStyle/>
          <a:p>
            <a:r>
              <a:rPr lang="de-DE" dirty="0">
                <a:latin typeface="Perpetua" panose="02020502060401020303" pitchFamily="18" charset="0"/>
              </a:rPr>
              <a:t>Welche Folgen drohen?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5B487C-CA5F-4DC3-8D84-654634813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Kind ist in diesem Alter nicht in der Lage seine Bedürfnisse klar zu äußern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Je nach Nährstoffmangel Störung von z.B. Knochenwachstum, Gerinnung, Immunsystem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Bei älteren Kindern verzögerte Geschlechtsentwicklung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Schäden an den Nieren mit möglichen Langzeitfolgen</a:t>
            </a:r>
          </a:p>
          <a:p>
            <a:pPr marL="0" indent="0">
              <a:buNone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Im Extremfall Tod</a:t>
            </a:r>
          </a:p>
          <a:p>
            <a:pPr marL="0" indent="0">
              <a:buNone/>
            </a:pPr>
            <a:endParaRPr lang="de-DE" sz="2000" dirty="0">
              <a:latin typeface="Perpetua" panose="02020502060401020303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14AB6F-72CC-4E21-AB21-2F013EE88E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 smtClean="0"/>
              <a:pPr/>
              <a:t>8</a:t>
            </a:fld>
            <a:r>
              <a:rPr lang="de-DE" dirty="0"/>
              <a:t> </a:t>
            </a:r>
            <a:r>
              <a:rPr lang="de-DE" dirty="0">
                <a:solidFill>
                  <a:schemeClr val="accent5"/>
                </a:solidFill>
              </a:rPr>
              <a:t>|</a:t>
            </a:r>
            <a:r>
              <a:rPr lang="de-DE" dirty="0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 smtClean="0"/>
              <a:pPr/>
              <a:t>04.09.2024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1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5CC15-F9F7-405F-8DEC-D8D4902F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Perpetua" panose="02020502060401020303" pitchFamily="18" charset="0"/>
              </a:rPr>
              <a:t>Phoebe und Gloria, 7 und 13 Jahre 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65F95A-78A4-4774-85C4-A364C2AEF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Beide Mädchen werden in Allgemeinarztpraxis vorgestellt wegen grippalem Infekt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Gloria ist 13 Jahre alt und hat einen BMI von 43,5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Phoebe ist 7 Jahre alt und hat einen BMI von 45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Eltern wurden wiederholt auf Sorge hingewiesen, bagatellisieren allerdings „wächst sich aus“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Körperliche Einschränkungen: Atemnot in Rückenlage, Schlafapnoen, starkes Schnarchen, subjektive Atemnot, motorische Entwicklung eingeschränkt, Knochenalter akzeleriert (Phoebe radiologisch 11,3J)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000" dirty="0">
              <a:latin typeface="Perpetua" panose="02020502060401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latin typeface="Perpetua" panose="02020502060401020303" pitchFamily="18" charset="0"/>
              </a:rPr>
              <a:t>Reicht das für eine Meldung ans Jugendamt? Eltern und Kinder sind nicht unglücklich mit der aktuellen Situation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72894B-0896-47B2-B0AE-8E3DC91D32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6629B-5517-0A4F-8F5A-29A4F56E2B60}" type="slidenum">
              <a:rPr lang="de-DE" smtClean="0"/>
              <a:pPr/>
              <a:t>9</a:t>
            </a:fld>
            <a:r>
              <a:rPr lang="de-DE"/>
              <a:t> </a:t>
            </a:r>
            <a:r>
              <a:rPr lang="de-DE">
                <a:solidFill>
                  <a:schemeClr val="accent5"/>
                </a:solidFill>
              </a:rPr>
              <a:t>|</a:t>
            </a:r>
            <a:r>
              <a:rPr lang="de-DE">
                <a:solidFill>
                  <a:srgbClr val="BE0028"/>
                </a:solidFill>
              </a:rPr>
              <a:t> </a:t>
            </a:r>
            <a:fld id="{77BCA4DE-83AF-DE41-801B-5278D531D15B}" type="datetime1">
              <a:rPr lang="de-DE" smtClean="0"/>
              <a:pPr/>
              <a:t>04.09.2024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71BE554-FE43-48BE-BEA8-9E660BAC5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3939" y="136188"/>
            <a:ext cx="1251950" cy="21887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DE1611D-6A00-4B35-9771-D072BF47F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5889" y="87549"/>
            <a:ext cx="1033661" cy="22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UKF 1">
      <a:dk1>
        <a:srgbClr val="000000"/>
      </a:dk1>
      <a:lt1>
        <a:srgbClr val="FFFFFF"/>
      </a:lt1>
      <a:dk2>
        <a:srgbClr val="AABEC8"/>
      </a:dk2>
      <a:lt2>
        <a:srgbClr val="C8C8C8"/>
      </a:lt2>
      <a:accent1>
        <a:srgbClr val="9BBE46"/>
      </a:accent1>
      <a:accent2>
        <a:srgbClr val="004899"/>
      </a:accent2>
      <a:accent3>
        <a:srgbClr val="F5AF32"/>
      </a:accent3>
      <a:accent4>
        <a:srgbClr val="00AAAA"/>
      </a:accent4>
      <a:accent5>
        <a:srgbClr val="BE0028"/>
      </a:accent5>
      <a:accent6>
        <a:srgbClr val="E64641"/>
      </a:accent6>
      <a:hlink>
        <a:srgbClr val="AA4B59"/>
      </a:hlink>
      <a:folHlink>
        <a:srgbClr val="8782A5"/>
      </a:folHlink>
    </a:clrScheme>
    <a:fontScheme name="UKF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uen">
      <a:srgbClr val="9BBE46"/>
    </a:custClr>
    <a:custClr name="Signalblau">
      <a:srgbClr val="004899"/>
    </a:custClr>
    <a:custClr name="Hellblau">
      <a:srgbClr val="28B4E6"/>
    </a:custClr>
    <a:custClr name="Universitaetsrot">
      <a:srgbClr val="BE0028"/>
    </a:custClr>
    <a:custClr name="Dunkelrot">
      <a:srgbClr val="AA4B5A"/>
    </a:custClr>
    <a:custClr name="Warmrot">
      <a:srgbClr val="E64641"/>
    </a:custClr>
    <a:custClr name="Sonnengelb">
      <a:srgbClr val="F5AF32"/>
    </a:custClr>
    <a:custClr name="Traube">
      <a:srgbClr val="8C7DC8"/>
    </a:custClr>
    <a:custClr name="Tuerkis">
      <a:srgbClr val="00AAAA"/>
    </a:custClr>
    <a:custClr name="Grau">
      <a:srgbClr val="AABEC8"/>
    </a:custClr>
    <a:custClr name="Silbergrau">
      <a:srgbClr val="C8C8C8"/>
    </a:custClr>
  </a:custClrLst>
  <a:extLst>
    <a:ext uri="{05A4C25C-085E-4340-85A3-A5531E510DB2}">
      <thm15:themeFamily xmlns:thm15="http://schemas.microsoft.com/office/thememl/2012/main" name="Vorlage_UKF_PPT_16zu9" id="{924C3BAD-459B-4AB6-BF3A-3867F2FF5697}" vid="{3D29F997-8C39-43EE-8F90-61C2A04B235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1202</Words>
  <Application>Microsoft Office PowerPoint</Application>
  <PresentationFormat>Breitbild</PresentationFormat>
  <Paragraphs>188</Paragraphs>
  <Slides>18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</vt:lpstr>
      <vt:lpstr>Calibri</vt:lpstr>
      <vt:lpstr>Perpetua</vt:lpstr>
      <vt:lpstr>Segoe UI</vt:lpstr>
      <vt:lpstr>Segoe UI Black</vt:lpstr>
      <vt:lpstr>Segoe UI Light</vt:lpstr>
      <vt:lpstr>Symbol</vt:lpstr>
      <vt:lpstr>Office</vt:lpstr>
      <vt:lpstr>Fallbeispiele anhand der Schweregraddefinitionen</vt:lpstr>
      <vt:lpstr>INFO</vt:lpstr>
      <vt:lpstr>Medizinische Vernachlässigung</vt:lpstr>
      <vt:lpstr>Familie Taender</vt:lpstr>
      <vt:lpstr>Welche Folgen drohen?</vt:lpstr>
      <vt:lpstr>Physische Vernachlässigung</vt:lpstr>
      <vt:lpstr>Lotta, 3 Monate alt</vt:lpstr>
      <vt:lpstr>Welche Folgen drohen?</vt:lpstr>
      <vt:lpstr>Phoebe und Gloria, 7 und 13 Jahre alt</vt:lpstr>
      <vt:lpstr>Welche Folgen drohen?</vt:lpstr>
      <vt:lpstr>Vernachlässigung durch Erkrankung der Eltern</vt:lpstr>
      <vt:lpstr>Familie Trost</vt:lpstr>
      <vt:lpstr>Welche Folgen drohen?</vt:lpstr>
      <vt:lpstr>Vernachlässigung bei chronisch kranken Kindern</vt:lpstr>
      <vt:lpstr>Lukas, 10 Jahre alt</vt:lpstr>
      <vt:lpstr>Welche Folgen drohen?</vt:lpstr>
      <vt:lpstr>Maya, 6 Jahre alt</vt:lpstr>
      <vt:lpstr>Welche Folgen drohen?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Susann Hillig (Ketchum)</dc:creator>
  <cp:lastModifiedBy>Sieglinde Ahne</cp:lastModifiedBy>
  <cp:revision>131</cp:revision>
  <dcterms:created xsi:type="dcterms:W3CDTF">2023-05-23T12:19:29Z</dcterms:created>
  <dcterms:modified xsi:type="dcterms:W3CDTF">2024-09-04T07:41:41Z</dcterms:modified>
</cp:coreProperties>
</file>