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33"/>
  </p:notesMasterIdLst>
  <p:handoutMasterIdLst>
    <p:handoutMasterId r:id="rId34"/>
  </p:handoutMasterIdLst>
  <p:sldIdLst>
    <p:sldId id="256" r:id="rId2"/>
    <p:sldId id="263" r:id="rId3"/>
    <p:sldId id="306" r:id="rId4"/>
    <p:sldId id="295" r:id="rId5"/>
    <p:sldId id="294" r:id="rId6"/>
    <p:sldId id="281" r:id="rId7"/>
    <p:sldId id="287" r:id="rId8"/>
    <p:sldId id="264" r:id="rId9"/>
    <p:sldId id="291" r:id="rId10"/>
    <p:sldId id="271" r:id="rId11"/>
    <p:sldId id="266" r:id="rId12"/>
    <p:sldId id="273" r:id="rId13"/>
    <p:sldId id="282" r:id="rId14"/>
    <p:sldId id="276" r:id="rId15"/>
    <p:sldId id="274" r:id="rId16"/>
    <p:sldId id="298" r:id="rId17"/>
    <p:sldId id="275" r:id="rId18"/>
    <p:sldId id="284" r:id="rId19"/>
    <p:sldId id="269" r:id="rId20"/>
    <p:sldId id="270" r:id="rId21"/>
    <p:sldId id="285" r:id="rId22"/>
    <p:sldId id="293" r:id="rId23"/>
    <p:sldId id="267" r:id="rId24"/>
    <p:sldId id="299" r:id="rId25"/>
    <p:sldId id="304" r:id="rId26"/>
    <p:sldId id="303" r:id="rId27"/>
    <p:sldId id="302" r:id="rId28"/>
    <p:sldId id="301" r:id="rId29"/>
    <p:sldId id="300" r:id="rId30"/>
    <p:sldId id="307" r:id="rId31"/>
    <p:sldId id="305" r:id="rId32"/>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3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194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860" autoAdjust="0"/>
  </p:normalViewPr>
  <p:slideViewPr>
    <p:cSldViewPr snapToGrid="0">
      <p:cViewPr varScale="1">
        <p:scale>
          <a:sx n="90" d="100"/>
          <a:sy n="90" d="100"/>
        </p:scale>
        <p:origin x="1332" y="96"/>
      </p:cViewPr>
      <p:guideLst>
        <p:guide orient="horz" pos="4230"/>
        <p:guide pos="3840"/>
      </p:guideLst>
    </p:cSldViewPr>
  </p:slideViewPr>
  <p:notesTextViewPr>
    <p:cViewPr>
      <p:scale>
        <a:sx n="1" d="1"/>
        <a:sy n="1" d="1"/>
      </p:scale>
      <p:origin x="0" y="0"/>
    </p:cViewPr>
  </p:notesTextViewPr>
  <p:sorterViewPr>
    <p:cViewPr>
      <p:scale>
        <a:sx n="100" d="100"/>
        <a:sy n="100" d="100"/>
      </p:scale>
      <p:origin x="0" y="-762"/>
    </p:cViewPr>
  </p:sorterViewPr>
  <p:notesViewPr>
    <p:cSldViewPr snapToGrid="0">
      <p:cViewPr varScale="1">
        <p:scale>
          <a:sx n="88" d="100"/>
          <a:sy n="88" d="100"/>
        </p:scale>
        <p:origin x="-387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Users\anna.maier\Documents\%23Arbeit\MKSH\2024_08_12_Grafiken_Vorlage_MKSH_AE.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GeschlechtAlterKind!$U$25</c:f>
              <c:strCache>
                <c:ptCount val="1"/>
                <c:pt idx="0">
                  <c:v>Gesamt</c:v>
                </c:pt>
              </c:strCache>
            </c:strRef>
          </c:tx>
          <c:spPr>
            <a:solidFill>
              <a:schemeClr val="accent1"/>
            </a:solidFill>
            <a:ln>
              <a:noFill/>
            </a:ln>
            <a:effectLst/>
          </c:spPr>
          <c:invertIfNegative val="0"/>
          <c:cat>
            <c:strRef>
              <c:f>GeschlechtAlterKind!$T$26:$T$33</c:f>
              <c:strCache>
                <c:ptCount val="8"/>
                <c:pt idx="0">
                  <c:v>Ungeboren*</c:v>
                </c:pt>
                <c:pt idx="1">
                  <c:v>&lt;1 Jahr</c:v>
                </c:pt>
                <c:pt idx="2">
                  <c:v>1-3 Jahre</c:v>
                </c:pt>
                <c:pt idx="3">
                  <c:v>4-6 Jahre</c:v>
                </c:pt>
                <c:pt idx="4">
                  <c:v>7-9 Jahre</c:v>
                </c:pt>
                <c:pt idx="5">
                  <c:v>10-12 Jahre</c:v>
                </c:pt>
                <c:pt idx="6">
                  <c:v>13-15 Jahre</c:v>
                </c:pt>
                <c:pt idx="7">
                  <c:v>16 Jahre und älter</c:v>
                </c:pt>
              </c:strCache>
            </c:strRef>
          </c:cat>
          <c:val>
            <c:numRef>
              <c:f>GeschlechtAlterKind!$U$26:$U$33</c:f>
              <c:numCache>
                <c:formatCode>General</c:formatCode>
                <c:ptCount val="8"/>
                <c:pt idx="0">
                  <c:v>47</c:v>
                </c:pt>
                <c:pt idx="1">
                  <c:v>534</c:v>
                </c:pt>
                <c:pt idx="2">
                  <c:v>754</c:v>
                </c:pt>
                <c:pt idx="3">
                  <c:v>1069</c:v>
                </c:pt>
                <c:pt idx="4">
                  <c:v>871</c:v>
                </c:pt>
                <c:pt idx="5">
                  <c:v>820</c:v>
                </c:pt>
                <c:pt idx="6">
                  <c:v>1065</c:v>
                </c:pt>
                <c:pt idx="7">
                  <c:v>644</c:v>
                </c:pt>
              </c:numCache>
            </c:numRef>
          </c:val>
          <c:extLst>
            <c:ext xmlns:c16="http://schemas.microsoft.com/office/drawing/2014/chart" uri="{C3380CC4-5D6E-409C-BE32-E72D297353CC}">
              <c16:uniqueId val="{00000000-3CCA-45E8-A6C4-5FD1BA0365FE}"/>
            </c:ext>
          </c:extLst>
        </c:ser>
        <c:ser>
          <c:idx val="1"/>
          <c:order val="1"/>
          <c:tx>
            <c:strRef>
              <c:f>GeschlechtAlterKind!$V$25</c:f>
              <c:strCache>
                <c:ptCount val="1"/>
                <c:pt idx="0">
                  <c:v>Nur Vernachlässigung</c:v>
                </c:pt>
              </c:strCache>
            </c:strRef>
          </c:tx>
          <c:spPr>
            <a:solidFill>
              <a:schemeClr val="accent2"/>
            </a:solidFill>
            <a:ln>
              <a:noFill/>
            </a:ln>
            <a:effectLst/>
          </c:spPr>
          <c:invertIfNegative val="0"/>
          <c:cat>
            <c:strRef>
              <c:f>GeschlechtAlterKind!$T$26:$T$33</c:f>
              <c:strCache>
                <c:ptCount val="8"/>
                <c:pt idx="0">
                  <c:v>Ungeboren*</c:v>
                </c:pt>
                <c:pt idx="1">
                  <c:v>&lt;1 Jahr</c:v>
                </c:pt>
                <c:pt idx="2">
                  <c:v>1-3 Jahre</c:v>
                </c:pt>
                <c:pt idx="3">
                  <c:v>4-6 Jahre</c:v>
                </c:pt>
                <c:pt idx="4">
                  <c:v>7-9 Jahre</c:v>
                </c:pt>
                <c:pt idx="5">
                  <c:v>10-12 Jahre</c:v>
                </c:pt>
                <c:pt idx="6">
                  <c:v>13-15 Jahre</c:v>
                </c:pt>
                <c:pt idx="7">
                  <c:v>16 Jahre und älter</c:v>
                </c:pt>
              </c:strCache>
            </c:strRef>
          </c:cat>
          <c:val>
            <c:numRef>
              <c:f>GeschlechtAlterKind!$V$26:$V$33</c:f>
              <c:numCache>
                <c:formatCode>General</c:formatCode>
                <c:ptCount val="8"/>
                <c:pt idx="0">
                  <c:v>23</c:v>
                </c:pt>
                <c:pt idx="1">
                  <c:v>223</c:v>
                </c:pt>
                <c:pt idx="2">
                  <c:v>293</c:v>
                </c:pt>
                <c:pt idx="3">
                  <c:v>334</c:v>
                </c:pt>
                <c:pt idx="4">
                  <c:v>260</c:v>
                </c:pt>
                <c:pt idx="5">
                  <c:v>250</c:v>
                </c:pt>
                <c:pt idx="6">
                  <c:v>347</c:v>
                </c:pt>
                <c:pt idx="7">
                  <c:v>195</c:v>
                </c:pt>
              </c:numCache>
            </c:numRef>
          </c:val>
          <c:extLst>
            <c:ext xmlns:c16="http://schemas.microsoft.com/office/drawing/2014/chart" uri="{C3380CC4-5D6E-409C-BE32-E72D297353CC}">
              <c16:uniqueId val="{00000001-3CCA-45E8-A6C4-5FD1BA0365FE}"/>
            </c:ext>
          </c:extLst>
        </c:ser>
        <c:dLbls>
          <c:showLegendKey val="0"/>
          <c:showVal val="0"/>
          <c:showCatName val="0"/>
          <c:showSerName val="0"/>
          <c:showPercent val="0"/>
          <c:showBubbleSize val="0"/>
        </c:dLbls>
        <c:gapWidth val="219"/>
        <c:overlap val="-27"/>
        <c:axId val="549181392"/>
        <c:axId val="549179592"/>
      </c:barChart>
      <c:catAx>
        <c:axId val="54918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49179592"/>
        <c:crosses val="autoZero"/>
        <c:auto val="1"/>
        <c:lblAlgn val="ctr"/>
        <c:lblOffset val="100"/>
        <c:noMultiLvlLbl val="0"/>
      </c:catAx>
      <c:valAx>
        <c:axId val="549179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DE"/>
                  <a:t>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491813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der Berufsgruppe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Tabelle1!$N$35</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Tabelle1!$K$36:$L$50</c:f>
              <c:multiLvlStrCache>
                <c:ptCount val="15"/>
                <c:lvl>
                  <c:pt idx="0">
                    <c:v>Körperliche Misshandlung</c:v>
                  </c:pt>
                  <c:pt idx="1">
                    <c:v>Emotionale/ psychische Misshandlung</c:v>
                  </c:pt>
                  <c:pt idx="2">
                    <c:v>Sexueller Missbrauch</c:v>
                  </c:pt>
                  <c:pt idx="3">
                    <c:v>Vernachlässigung</c:v>
                  </c:pt>
                  <c:pt idx="4">
                    <c:v>Sonstiges</c:v>
                  </c:pt>
                  <c:pt idx="5">
                    <c:v>Körperliche Misshandlung</c:v>
                  </c:pt>
                  <c:pt idx="6">
                    <c:v>Emotionale/ psychische Misshandlung</c:v>
                  </c:pt>
                  <c:pt idx="7">
                    <c:v>Sexueller Missbrauch</c:v>
                  </c:pt>
                  <c:pt idx="8">
                    <c:v>Vernachlässigung</c:v>
                  </c:pt>
                  <c:pt idx="9">
                    <c:v>Sonstiges</c:v>
                  </c:pt>
                  <c:pt idx="10">
                    <c:v>Körperliche Misshandlung</c:v>
                  </c:pt>
                  <c:pt idx="11">
                    <c:v>Emotionale/ psychische Misshandlung</c:v>
                  </c:pt>
                  <c:pt idx="12">
                    <c:v>Sexueller Missbrauch</c:v>
                  </c:pt>
                  <c:pt idx="13">
                    <c:v>Vernachlässigung</c:v>
                  </c:pt>
                  <c:pt idx="14">
                    <c:v>Sonstiges</c:v>
                  </c:pt>
                </c:lvl>
                <c:lvl>
                  <c:pt idx="0">
                    <c:v>Gesundheitswesen (n=2.637)</c:v>
                  </c:pt>
                  <c:pt idx="5">
                    <c:v>Jugendhilfe (n=874)</c:v>
                  </c:pt>
                  <c:pt idx="10">
                    <c:v>Familiengericht (n=52)</c:v>
                  </c:pt>
                </c:lvl>
              </c:multiLvlStrCache>
            </c:multiLvlStrRef>
          </c:cat>
          <c:val>
            <c:numRef>
              <c:f>Tabelle1!$N$36:$N$50</c:f>
              <c:numCache>
                <c:formatCode>0.00</c:formatCode>
                <c:ptCount val="15"/>
                <c:pt idx="0">
                  <c:v>57.565415244596132</c:v>
                </c:pt>
                <c:pt idx="1">
                  <c:v>32.726583238528633</c:v>
                </c:pt>
                <c:pt idx="2">
                  <c:v>51.687523701175579</c:v>
                </c:pt>
                <c:pt idx="3">
                  <c:v>63.481228668941974</c:v>
                </c:pt>
                <c:pt idx="4">
                  <c:v>8.3428138035646562</c:v>
                </c:pt>
                <c:pt idx="5">
                  <c:v>25.743707093821509</c:v>
                </c:pt>
                <c:pt idx="6">
                  <c:v>9.8398169336384438</c:v>
                </c:pt>
                <c:pt idx="7">
                  <c:v>17.505720823798626</c:v>
                </c:pt>
                <c:pt idx="8">
                  <c:v>31.578947368421051</c:v>
                </c:pt>
                <c:pt idx="9">
                  <c:v>11.212814645308924</c:v>
                </c:pt>
                <c:pt idx="10">
                  <c:v>26.923076923076923</c:v>
                </c:pt>
                <c:pt idx="11">
                  <c:v>11.538461538461538</c:v>
                </c:pt>
                <c:pt idx="12">
                  <c:v>25</c:v>
                </c:pt>
                <c:pt idx="13">
                  <c:v>26.923076923076923</c:v>
                </c:pt>
                <c:pt idx="14">
                  <c:v>7.6923076923076916</c:v>
                </c:pt>
              </c:numCache>
            </c:numRef>
          </c:val>
          <c:extLst>
            <c:ext xmlns:c16="http://schemas.microsoft.com/office/drawing/2014/chart" uri="{C3380CC4-5D6E-409C-BE32-E72D297353CC}">
              <c16:uniqueId val="{00000000-DB20-40B2-AFD0-712F75766FC2}"/>
            </c:ext>
          </c:extLst>
        </c:ser>
        <c:dLbls>
          <c:showLegendKey val="0"/>
          <c:showVal val="0"/>
          <c:showCatName val="0"/>
          <c:showSerName val="0"/>
          <c:showPercent val="0"/>
          <c:showBubbleSize val="0"/>
        </c:dLbls>
        <c:gapWidth val="219"/>
        <c:overlap val="-27"/>
        <c:axId val="521895280"/>
        <c:axId val="521896720"/>
      </c:barChart>
      <c:catAx>
        <c:axId val="52189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1896720"/>
        <c:crosses val="autoZero"/>
        <c:auto val="1"/>
        <c:lblAlgn val="ctr"/>
        <c:lblOffset val="100"/>
        <c:noMultiLvlLbl val="0"/>
      </c:catAx>
      <c:valAx>
        <c:axId val="5218967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2189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4491A-A410-4738-97DB-8FAE77493EC9}"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de-DE"/>
        </a:p>
      </dgm:t>
    </dgm:pt>
    <dgm:pt modelId="{BDD45AFB-914D-4C51-BC24-01ADBE92D982}">
      <dgm:prSet phldrT="[Text]"/>
      <dgm:spPr/>
      <dgm:t>
        <a:bodyPr/>
        <a:lstStyle/>
        <a:p>
          <a:r>
            <a:rPr lang="de-DE" dirty="0"/>
            <a:t>Nichterfüllung der Bedürfnisse</a:t>
          </a:r>
        </a:p>
        <a:p>
          <a:r>
            <a:rPr lang="de-DE" dirty="0"/>
            <a:t>(Vernachlässigung)</a:t>
          </a:r>
        </a:p>
      </dgm:t>
    </dgm:pt>
    <dgm:pt modelId="{451EF178-DD8E-46B3-A0DB-71D174F1B0E4}" type="parTrans" cxnId="{FA05C802-14E3-4361-A7BD-5D4FBB5E719C}">
      <dgm:prSet/>
      <dgm:spPr/>
      <dgm:t>
        <a:bodyPr/>
        <a:lstStyle/>
        <a:p>
          <a:endParaRPr lang="de-DE"/>
        </a:p>
      </dgm:t>
    </dgm:pt>
    <dgm:pt modelId="{628485EB-F5E6-4C70-AA5C-A75897A79A83}" type="sibTrans" cxnId="{FA05C802-14E3-4361-A7BD-5D4FBB5E719C}">
      <dgm:prSet/>
      <dgm:spPr/>
      <dgm:t>
        <a:bodyPr/>
        <a:lstStyle/>
        <a:p>
          <a:endParaRPr lang="de-DE"/>
        </a:p>
      </dgm:t>
    </dgm:pt>
    <dgm:pt modelId="{13C0FA81-2223-4A95-BF01-3A27FAF77582}">
      <dgm:prSet phldrT="[Text]"/>
      <dgm:spPr/>
      <dgm:t>
        <a:bodyPr/>
        <a:lstStyle/>
        <a:p>
          <a:r>
            <a:rPr lang="de-DE" dirty="0"/>
            <a:t>Ernährung, Bekleidung</a:t>
          </a:r>
        </a:p>
      </dgm:t>
    </dgm:pt>
    <dgm:pt modelId="{7920DF87-B8AA-4465-8303-0C161CD12523}" type="parTrans" cxnId="{D3498D12-55C0-4296-AE1B-5BA06708CAA9}">
      <dgm:prSet/>
      <dgm:spPr/>
      <dgm:t>
        <a:bodyPr/>
        <a:lstStyle/>
        <a:p>
          <a:endParaRPr lang="de-DE"/>
        </a:p>
      </dgm:t>
    </dgm:pt>
    <dgm:pt modelId="{865F5939-398F-4274-8509-43DBFF400337}" type="sibTrans" cxnId="{D3498D12-55C0-4296-AE1B-5BA06708CAA9}">
      <dgm:prSet/>
      <dgm:spPr/>
      <dgm:t>
        <a:bodyPr/>
        <a:lstStyle/>
        <a:p>
          <a:endParaRPr lang="de-DE"/>
        </a:p>
      </dgm:t>
    </dgm:pt>
    <dgm:pt modelId="{D4C4CF04-B492-4AEC-9426-96F4E5DE91CA}">
      <dgm:prSet phldrT="[Text]"/>
      <dgm:spPr/>
      <dgm:t>
        <a:bodyPr/>
        <a:lstStyle/>
        <a:p>
          <a:r>
            <a:rPr lang="de-DE" dirty="0"/>
            <a:t>Zustand des Mangels</a:t>
          </a:r>
        </a:p>
        <a:p>
          <a:r>
            <a:rPr lang="de-DE" dirty="0"/>
            <a:t>(Deprivation)</a:t>
          </a:r>
        </a:p>
      </dgm:t>
    </dgm:pt>
    <dgm:pt modelId="{C14DA748-8A2E-4E96-BC82-6B1D84D882F5}" type="parTrans" cxnId="{132550B1-3726-455E-933A-D7D2F8245813}">
      <dgm:prSet/>
      <dgm:spPr/>
      <dgm:t>
        <a:bodyPr/>
        <a:lstStyle/>
        <a:p>
          <a:endParaRPr lang="de-DE"/>
        </a:p>
      </dgm:t>
    </dgm:pt>
    <dgm:pt modelId="{667FD6EA-8BDF-42B9-835D-357F3EC15E10}" type="sibTrans" cxnId="{132550B1-3726-455E-933A-D7D2F8245813}">
      <dgm:prSet/>
      <dgm:spPr/>
      <dgm:t>
        <a:bodyPr/>
        <a:lstStyle/>
        <a:p>
          <a:endParaRPr lang="de-DE"/>
        </a:p>
      </dgm:t>
    </dgm:pt>
    <dgm:pt modelId="{44D8B071-4365-4333-A4DB-11FE148F291D}">
      <dgm:prSet phldrT="[Text]"/>
      <dgm:spPr/>
      <dgm:t>
        <a:bodyPr/>
        <a:lstStyle/>
        <a:p>
          <a:r>
            <a:rPr lang="de-DE" dirty="0"/>
            <a:t>Minderwuchs</a:t>
          </a:r>
        </a:p>
      </dgm:t>
    </dgm:pt>
    <dgm:pt modelId="{99DDFC8A-D85E-404D-A8EE-11D79A9D73C1}" type="parTrans" cxnId="{1A3ED3FE-4B16-4A61-A0BF-762176093579}">
      <dgm:prSet/>
      <dgm:spPr/>
      <dgm:t>
        <a:bodyPr/>
        <a:lstStyle/>
        <a:p>
          <a:endParaRPr lang="de-DE"/>
        </a:p>
      </dgm:t>
    </dgm:pt>
    <dgm:pt modelId="{71C3A690-DCE5-4032-A623-A9B81299EA2C}" type="sibTrans" cxnId="{1A3ED3FE-4B16-4A61-A0BF-762176093579}">
      <dgm:prSet/>
      <dgm:spPr/>
      <dgm:t>
        <a:bodyPr/>
        <a:lstStyle/>
        <a:p>
          <a:endParaRPr lang="de-DE"/>
        </a:p>
      </dgm:t>
    </dgm:pt>
    <dgm:pt modelId="{87EA50DF-6D9A-4551-863B-8492040A9BCA}">
      <dgm:prSet phldrT="[Text]"/>
      <dgm:spPr/>
      <dgm:t>
        <a:bodyPr/>
        <a:lstStyle/>
        <a:p>
          <a:r>
            <a:rPr lang="de-DE" dirty="0"/>
            <a:t>emotionale Verfügbarkeit</a:t>
          </a:r>
        </a:p>
      </dgm:t>
    </dgm:pt>
    <dgm:pt modelId="{AC881DF5-B9E0-413D-85D4-59997DCD7E8A}" type="parTrans" cxnId="{3290C39A-C7CD-4D18-90F7-AA00A7FF18CF}">
      <dgm:prSet/>
      <dgm:spPr/>
      <dgm:t>
        <a:bodyPr/>
        <a:lstStyle/>
        <a:p>
          <a:endParaRPr lang="de-DE"/>
        </a:p>
      </dgm:t>
    </dgm:pt>
    <dgm:pt modelId="{E85036B5-C7AC-47A0-9E87-C71FFDC564C6}" type="sibTrans" cxnId="{3290C39A-C7CD-4D18-90F7-AA00A7FF18CF}">
      <dgm:prSet/>
      <dgm:spPr/>
      <dgm:t>
        <a:bodyPr/>
        <a:lstStyle/>
        <a:p>
          <a:endParaRPr lang="de-DE"/>
        </a:p>
      </dgm:t>
    </dgm:pt>
    <dgm:pt modelId="{3265C9BC-832A-4B8B-9AF6-102B7B656E30}">
      <dgm:prSet phldrT="[Text]"/>
      <dgm:spPr/>
      <dgm:t>
        <a:bodyPr/>
        <a:lstStyle/>
        <a:p>
          <a:r>
            <a:rPr lang="de-DE" dirty="0"/>
            <a:t>medizinische Versorgung</a:t>
          </a:r>
        </a:p>
      </dgm:t>
    </dgm:pt>
    <dgm:pt modelId="{4D149EC6-8F93-4BAC-924C-927837CC6789}" type="parTrans" cxnId="{524FA69A-D441-4DD9-8694-A2F81892C8DE}">
      <dgm:prSet/>
      <dgm:spPr/>
      <dgm:t>
        <a:bodyPr/>
        <a:lstStyle/>
        <a:p>
          <a:endParaRPr lang="de-DE"/>
        </a:p>
      </dgm:t>
    </dgm:pt>
    <dgm:pt modelId="{8D152080-D9EC-4F0E-AB3C-74AD667B53D0}" type="sibTrans" cxnId="{524FA69A-D441-4DD9-8694-A2F81892C8DE}">
      <dgm:prSet/>
      <dgm:spPr/>
      <dgm:t>
        <a:bodyPr/>
        <a:lstStyle/>
        <a:p>
          <a:endParaRPr lang="de-DE"/>
        </a:p>
      </dgm:t>
    </dgm:pt>
    <dgm:pt modelId="{F4081EDA-0493-4BB9-9438-C34E872D2AB8}">
      <dgm:prSet phldrT="[Text]"/>
      <dgm:spPr/>
      <dgm:t>
        <a:bodyPr/>
        <a:lstStyle/>
        <a:p>
          <a:r>
            <a:rPr lang="de-DE" dirty="0"/>
            <a:t>Bildung</a:t>
          </a:r>
        </a:p>
      </dgm:t>
    </dgm:pt>
    <dgm:pt modelId="{77831979-667D-4BF5-BDFC-FDEBA6D21BE0}" type="parTrans" cxnId="{8A2DFF62-F977-4F6A-BDCE-71A06D8AD378}">
      <dgm:prSet/>
      <dgm:spPr/>
      <dgm:t>
        <a:bodyPr/>
        <a:lstStyle/>
        <a:p>
          <a:endParaRPr lang="de-DE"/>
        </a:p>
      </dgm:t>
    </dgm:pt>
    <dgm:pt modelId="{B683FF68-3A2E-4DA0-9E63-414E2BB34678}" type="sibTrans" cxnId="{8A2DFF62-F977-4F6A-BDCE-71A06D8AD378}">
      <dgm:prSet/>
      <dgm:spPr/>
      <dgm:t>
        <a:bodyPr/>
        <a:lstStyle/>
        <a:p>
          <a:endParaRPr lang="de-DE"/>
        </a:p>
      </dgm:t>
    </dgm:pt>
    <dgm:pt modelId="{FDB72709-B8D3-40DB-9EA4-5477044E2ACD}">
      <dgm:prSet phldrT="[Text]"/>
      <dgm:spPr/>
      <dgm:t>
        <a:bodyPr/>
        <a:lstStyle/>
        <a:p>
          <a:r>
            <a:rPr lang="de-DE" dirty="0"/>
            <a:t>Untergewicht</a:t>
          </a:r>
        </a:p>
      </dgm:t>
    </dgm:pt>
    <dgm:pt modelId="{C8B599DD-08F8-4375-8C6F-2532839A1366}" type="parTrans" cxnId="{AF76111B-4912-4365-AD86-754C1FB92E60}">
      <dgm:prSet/>
      <dgm:spPr/>
      <dgm:t>
        <a:bodyPr/>
        <a:lstStyle/>
        <a:p>
          <a:endParaRPr lang="de-DE"/>
        </a:p>
      </dgm:t>
    </dgm:pt>
    <dgm:pt modelId="{7A8A42F5-EFA7-4FA2-9A11-EC975CF6ABF5}" type="sibTrans" cxnId="{AF76111B-4912-4365-AD86-754C1FB92E60}">
      <dgm:prSet/>
      <dgm:spPr/>
      <dgm:t>
        <a:bodyPr/>
        <a:lstStyle/>
        <a:p>
          <a:endParaRPr lang="de-DE"/>
        </a:p>
      </dgm:t>
    </dgm:pt>
    <dgm:pt modelId="{2780916F-658A-46B8-9EF6-66B2B95496C1}">
      <dgm:prSet phldrT="[Text]"/>
      <dgm:spPr/>
      <dgm:t>
        <a:bodyPr/>
        <a:lstStyle/>
        <a:p>
          <a:r>
            <a:rPr lang="de-DE" dirty="0"/>
            <a:t>Entwicklungsstörungen</a:t>
          </a:r>
        </a:p>
      </dgm:t>
    </dgm:pt>
    <dgm:pt modelId="{2E3F5ED7-F9B7-4049-9C93-44D45C8B6C42}" type="parTrans" cxnId="{D04D7739-1DEB-460D-926F-8A85392C6430}">
      <dgm:prSet/>
      <dgm:spPr/>
      <dgm:t>
        <a:bodyPr/>
        <a:lstStyle/>
        <a:p>
          <a:endParaRPr lang="de-DE"/>
        </a:p>
      </dgm:t>
    </dgm:pt>
    <dgm:pt modelId="{B78D5030-93BD-49AD-A768-FD3BEED3AA03}" type="sibTrans" cxnId="{D04D7739-1DEB-460D-926F-8A85392C6430}">
      <dgm:prSet/>
      <dgm:spPr/>
      <dgm:t>
        <a:bodyPr/>
        <a:lstStyle/>
        <a:p>
          <a:endParaRPr lang="de-DE"/>
        </a:p>
      </dgm:t>
    </dgm:pt>
    <dgm:pt modelId="{D50B8A83-C754-4729-A1FE-3E1A98732033}">
      <dgm:prSet phldrT="[Text]"/>
      <dgm:spPr/>
      <dgm:t>
        <a:bodyPr/>
        <a:lstStyle/>
        <a:p>
          <a:r>
            <a:rPr lang="de-DE" dirty="0"/>
            <a:t>Verhaltensauffälligkeiten</a:t>
          </a:r>
        </a:p>
      </dgm:t>
    </dgm:pt>
    <dgm:pt modelId="{3A80D59C-2C8D-440F-9497-8E1E6354FDD4}" type="parTrans" cxnId="{24A057A1-3FAD-44C6-BC62-FE8C50D76880}">
      <dgm:prSet/>
      <dgm:spPr/>
      <dgm:t>
        <a:bodyPr/>
        <a:lstStyle/>
        <a:p>
          <a:endParaRPr lang="de-DE"/>
        </a:p>
      </dgm:t>
    </dgm:pt>
    <dgm:pt modelId="{A55B9D7A-F0CA-461D-866C-74D370E6EB94}" type="sibTrans" cxnId="{24A057A1-3FAD-44C6-BC62-FE8C50D76880}">
      <dgm:prSet/>
      <dgm:spPr/>
      <dgm:t>
        <a:bodyPr/>
        <a:lstStyle/>
        <a:p>
          <a:endParaRPr lang="de-DE"/>
        </a:p>
      </dgm:t>
    </dgm:pt>
    <dgm:pt modelId="{8115C669-D263-48D5-A612-E7BD959382B8}">
      <dgm:prSet phldrT="[Text]"/>
      <dgm:spPr/>
      <dgm:t>
        <a:bodyPr/>
        <a:lstStyle/>
        <a:p>
          <a:r>
            <a:rPr lang="de-DE" dirty="0"/>
            <a:t>inadäquat behandelte Erkrankungen</a:t>
          </a:r>
        </a:p>
      </dgm:t>
    </dgm:pt>
    <dgm:pt modelId="{CCD2EC77-FFFA-45B5-A159-1FD60A3E5AC4}" type="parTrans" cxnId="{BA876E20-6E3D-4D74-8B51-DC8989AAEA27}">
      <dgm:prSet/>
      <dgm:spPr/>
      <dgm:t>
        <a:bodyPr/>
        <a:lstStyle/>
        <a:p>
          <a:endParaRPr lang="de-DE"/>
        </a:p>
      </dgm:t>
    </dgm:pt>
    <dgm:pt modelId="{880AE96C-98D5-4D47-9439-498676AB2335}" type="sibTrans" cxnId="{BA876E20-6E3D-4D74-8B51-DC8989AAEA27}">
      <dgm:prSet/>
      <dgm:spPr/>
      <dgm:t>
        <a:bodyPr/>
        <a:lstStyle/>
        <a:p>
          <a:endParaRPr lang="de-DE"/>
        </a:p>
      </dgm:t>
    </dgm:pt>
    <dgm:pt modelId="{5294969A-803F-440D-96F0-2E894349405A}">
      <dgm:prSet phldrT="[Text]"/>
      <dgm:spPr/>
      <dgm:t>
        <a:bodyPr/>
        <a:lstStyle/>
        <a:p>
          <a:r>
            <a:rPr lang="de-DE" dirty="0"/>
            <a:t>Schutz vor Gefahren</a:t>
          </a:r>
        </a:p>
      </dgm:t>
    </dgm:pt>
    <dgm:pt modelId="{987F188D-7C37-4609-A5A2-2431DE2D73E9}" type="parTrans" cxnId="{7B8097C9-4B9D-40A8-9776-393092A4B38E}">
      <dgm:prSet/>
      <dgm:spPr/>
      <dgm:t>
        <a:bodyPr/>
        <a:lstStyle/>
        <a:p>
          <a:endParaRPr lang="de-DE"/>
        </a:p>
      </dgm:t>
    </dgm:pt>
    <dgm:pt modelId="{37C08B10-C91C-48C7-9C6F-0EAE16072E4A}" type="sibTrans" cxnId="{7B8097C9-4B9D-40A8-9776-393092A4B38E}">
      <dgm:prSet/>
      <dgm:spPr/>
      <dgm:t>
        <a:bodyPr/>
        <a:lstStyle/>
        <a:p>
          <a:endParaRPr lang="de-DE"/>
        </a:p>
      </dgm:t>
    </dgm:pt>
    <dgm:pt modelId="{7E9470DF-274B-4E5B-8F17-3B670E7C913A}" type="pres">
      <dgm:prSet presAssocID="{87B4491A-A410-4738-97DB-8FAE77493EC9}" presName="rootnode" presStyleCnt="0">
        <dgm:presLayoutVars>
          <dgm:chMax/>
          <dgm:chPref/>
          <dgm:dir/>
          <dgm:animLvl val="lvl"/>
        </dgm:presLayoutVars>
      </dgm:prSet>
      <dgm:spPr/>
    </dgm:pt>
    <dgm:pt modelId="{FEF66C58-5DC5-4338-8D38-0CA587E08F96}" type="pres">
      <dgm:prSet presAssocID="{BDD45AFB-914D-4C51-BC24-01ADBE92D982}" presName="composite" presStyleCnt="0"/>
      <dgm:spPr/>
    </dgm:pt>
    <dgm:pt modelId="{16D92ADA-43D2-4594-A207-550877549E47}" type="pres">
      <dgm:prSet presAssocID="{BDD45AFB-914D-4C51-BC24-01ADBE92D982}" presName="bentUpArrow1" presStyleLbl="alignImgPlace1" presStyleIdx="0" presStyleCnt="1"/>
      <dgm:spPr/>
    </dgm:pt>
    <dgm:pt modelId="{AB518DEC-AA02-4FF3-89D2-427F8CF1228D}" type="pres">
      <dgm:prSet presAssocID="{BDD45AFB-914D-4C51-BC24-01ADBE92D982}" presName="ParentText" presStyleLbl="node1" presStyleIdx="0" presStyleCnt="2">
        <dgm:presLayoutVars>
          <dgm:chMax val="1"/>
          <dgm:chPref val="1"/>
          <dgm:bulletEnabled val="1"/>
        </dgm:presLayoutVars>
      </dgm:prSet>
      <dgm:spPr/>
    </dgm:pt>
    <dgm:pt modelId="{2A133C49-7246-4A25-AF75-A9A05D729539}" type="pres">
      <dgm:prSet presAssocID="{BDD45AFB-914D-4C51-BC24-01ADBE92D982}" presName="ChildText" presStyleLbl="revTx" presStyleIdx="0" presStyleCnt="2" custScaleX="183229" custLinFactNeighborX="42356">
        <dgm:presLayoutVars>
          <dgm:chMax val="0"/>
          <dgm:chPref val="0"/>
          <dgm:bulletEnabled val="1"/>
        </dgm:presLayoutVars>
      </dgm:prSet>
      <dgm:spPr/>
    </dgm:pt>
    <dgm:pt modelId="{585D98E5-F7A0-4A2A-8883-1FE02573C4E7}" type="pres">
      <dgm:prSet presAssocID="{628485EB-F5E6-4C70-AA5C-A75897A79A83}" presName="sibTrans" presStyleCnt="0"/>
      <dgm:spPr/>
    </dgm:pt>
    <dgm:pt modelId="{93EF0C86-137D-4B42-8713-5FE854C57DFA}" type="pres">
      <dgm:prSet presAssocID="{D4C4CF04-B492-4AEC-9426-96F4E5DE91CA}" presName="composite" presStyleCnt="0"/>
      <dgm:spPr/>
    </dgm:pt>
    <dgm:pt modelId="{A0609FB4-0E38-41AE-B7B2-3F0B4C75AD8B}" type="pres">
      <dgm:prSet presAssocID="{D4C4CF04-B492-4AEC-9426-96F4E5DE91CA}" presName="ParentText" presStyleLbl="node1" presStyleIdx="1" presStyleCnt="2">
        <dgm:presLayoutVars>
          <dgm:chMax val="1"/>
          <dgm:chPref val="1"/>
          <dgm:bulletEnabled val="1"/>
        </dgm:presLayoutVars>
      </dgm:prSet>
      <dgm:spPr/>
    </dgm:pt>
    <dgm:pt modelId="{D665E7EE-0012-4405-93C8-70193F89BDF7}" type="pres">
      <dgm:prSet presAssocID="{D4C4CF04-B492-4AEC-9426-96F4E5DE91CA}" presName="FinalChildText" presStyleLbl="revTx" presStyleIdx="1" presStyleCnt="2" custScaleX="177875" custLinFactNeighborX="39485" custLinFactNeighborY="923">
        <dgm:presLayoutVars>
          <dgm:chMax val="0"/>
          <dgm:chPref val="0"/>
          <dgm:bulletEnabled val="1"/>
        </dgm:presLayoutVars>
      </dgm:prSet>
      <dgm:spPr/>
    </dgm:pt>
  </dgm:ptLst>
  <dgm:cxnLst>
    <dgm:cxn modelId="{FA05C802-14E3-4361-A7BD-5D4FBB5E719C}" srcId="{87B4491A-A410-4738-97DB-8FAE77493EC9}" destId="{BDD45AFB-914D-4C51-BC24-01ADBE92D982}" srcOrd="0" destOrd="0" parTransId="{451EF178-DD8E-46B3-A0DB-71D174F1B0E4}" sibTransId="{628485EB-F5E6-4C70-AA5C-A75897A79A83}"/>
    <dgm:cxn modelId="{CB2CC008-933C-405F-A431-7864E5CC2DAF}" type="presOf" srcId="{BDD45AFB-914D-4C51-BC24-01ADBE92D982}" destId="{AB518DEC-AA02-4FF3-89D2-427F8CF1228D}" srcOrd="0" destOrd="0" presId="urn:microsoft.com/office/officeart/2005/8/layout/StepDownProcess"/>
    <dgm:cxn modelId="{D3498D12-55C0-4296-AE1B-5BA06708CAA9}" srcId="{BDD45AFB-914D-4C51-BC24-01ADBE92D982}" destId="{13C0FA81-2223-4A95-BF01-3A27FAF77582}" srcOrd="0" destOrd="0" parTransId="{7920DF87-B8AA-4465-8303-0C161CD12523}" sibTransId="{865F5939-398F-4274-8509-43DBFF400337}"/>
    <dgm:cxn modelId="{AF76111B-4912-4365-AD86-754C1FB92E60}" srcId="{D4C4CF04-B492-4AEC-9426-96F4E5DE91CA}" destId="{FDB72709-B8D3-40DB-9EA4-5477044E2ACD}" srcOrd="1" destOrd="0" parTransId="{C8B599DD-08F8-4375-8C6F-2532839A1366}" sibTransId="{7A8A42F5-EFA7-4FA2-9A11-EC975CF6ABF5}"/>
    <dgm:cxn modelId="{BA876E20-6E3D-4D74-8B51-DC8989AAEA27}" srcId="{D4C4CF04-B492-4AEC-9426-96F4E5DE91CA}" destId="{8115C669-D263-48D5-A612-E7BD959382B8}" srcOrd="4" destOrd="0" parTransId="{CCD2EC77-FFFA-45B5-A159-1FD60A3E5AC4}" sibTransId="{880AE96C-98D5-4D47-9439-498676AB2335}"/>
    <dgm:cxn modelId="{0DA3B623-E184-4A7D-9AFB-F092FA506964}" type="presOf" srcId="{87EA50DF-6D9A-4551-863B-8492040A9BCA}" destId="{2A133C49-7246-4A25-AF75-A9A05D729539}" srcOrd="0" destOrd="1" presId="urn:microsoft.com/office/officeart/2005/8/layout/StepDownProcess"/>
    <dgm:cxn modelId="{FC78CB24-9022-426A-BE1C-F433979635EC}" type="presOf" srcId="{5294969A-803F-440D-96F0-2E894349405A}" destId="{2A133C49-7246-4A25-AF75-A9A05D729539}" srcOrd="0" destOrd="4" presId="urn:microsoft.com/office/officeart/2005/8/layout/StepDownProcess"/>
    <dgm:cxn modelId="{75B9C337-998C-42AB-AD7B-4822E78822C4}" type="presOf" srcId="{D4C4CF04-B492-4AEC-9426-96F4E5DE91CA}" destId="{A0609FB4-0E38-41AE-B7B2-3F0B4C75AD8B}" srcOrd="0" destOrd="0" presId="urn:microsoft.com/office/officeart/2005/8/layout/StepDownProcess"/>
    <dgm:cxn modelId="{D04D7739-1DEB-460D-926F-8A85392C6430}" srcId="{D4C4CF04-B492-4AEC-9426-96F4E5DE91CA}" destId="{2780916F-658A-46B8-9EF6-66B2B95496C1}" srcOrd="2" destOrd="0" parTransId="{2E3F5ED7-F9B7-4049-9C93-44D45C8B6C42}" sibTransId="{B78D5030-93BD-49AD-A768-FD3BEED3AA03}"/>
    <dgm:cxn modelId="{8A2DFF62-F977-4F6A-BDCE-71A06D8AD378}" srcId="{BDD45AFB-914D-4C51-BC24-01ADBE92D982}" destId="{F4081EDA-0493-4BB9-9438-C34E872D2AB8}" srcOrd="3" destOrd="0" parTransId="{77831979-667D-4BF5-BDFC-FDEBA6D21BE0}" sibTransId="{B683FF68-3A2E-4DA0-9E63-414E2BB34678}"/>
    <dgm:cxn modelId="{5443904C-CA3C-4D88-9038-4255F7C8E419}" type="presOf" srcId="{44D8B071-4365-4333-A4DB-11FE148F291D}" destId="{D665E7EE-0012-4405-93C8-70193F89BDF7}" srcOrd="0" destOrd="0" presId="urn:microsoft.com/office/officeart/2005/8/layout/StepDownProcess"/>
    <dgm:cxn modelId="{A4435F55-5EA2-4D43-A397-167629AD0DC6}" type="presOf" srcId="{2780916F-658A-46B8-9EF6-66B2B95496C1}" destId="{D665E7EE-0012-4405-93C8-70193F89BDF7}" srcOrd="0" destOrd="2" presId="urn:microsoft.com/office/officeart/2005/8/layout/StepDownProcess"/>
    <dgm:cxn modelId="{03C6AD75-DD2A-486D-8C43-E3D03AF85354}" type="presOf" srcId="{F4081EDA-0493-4BB9-9438-C34E872D2AB8}" destId="{2A133C49-7246-4A25-AF75-A9A05D729539}" srcOrd="0" destOrd="3" presId="urn:microsoft.com/office/officeart/2005/8/layout/StepDownProcess"/>
    <dgm:cxn modelId="{3E81AF8B-70D6-4F42-8913-869A5B86D3B8}" type="presOf" srcId="{8115C669-D263-48D5-A612-E7BD959382B8}" destId="{D665E7EE-0012-4405-93C8-70193F89BDF7}" srcOrd="0" destOrd="4" presId="urn:microsoft.com/office/officeart/2005/8/layout/StepDownProcess"/>
    <dgm:cxn modelId="{0E4DCB90-579F-481D-BD18-CB33A8DA4C43}" type="presOf" srcId="{D50B8A83-C754-4729-A1FE-3E1A98732033}" destId="{D665E7EE-0012-4405-93C8-70193F89BDF7}" srcOrd="0" destOrd="3" presId="urn:microsoft.com/office/officeart/2005/8/layout/StepDownProcess"/>
    <dgm:cxn modelId="{524FA69A-D441-4DD9-8694-A2F81892C8DE}" srcId="{BDD45AFB-914D-4C51-BC24-01ADBE92D982}" destId="{3265C9BC-832A-4B8B-9AF6-102B7B656E30}" srcOrd="2" destOrd="0" parTransId="{4D149EC6-8F93-4BAC-924C-927837CC6789}" sibTransId="{8D152080-D9EC-4F0E-AB3C-74AD667B53D0}"/>
    <dgm:cxn modelId="{3290C39A-C7CD-4D18-90F7-AA00A7FF18CF}" srcId="{BDD45AFB-914D-4C51-BC24-01ADBE92D982}" destId="{87EA50DF-6D9A-4551-863B-8492040A9BCA}" srcOrd="1" destOrd="0" parTransId="{AC881DF5-B9E0-413D-85D4-59997DCD7E8A}" sibTransId="{E85036B5-C7AC-47A0-9E87-C71FFDC564C6}"/>
    <dgm:cxn modelId="{10CA78A0-85CF-4DA0-A707-D8591FF78046}" type="presOf" srcId="{FDB72709-B8D3-40DB-9EA4-5477044E2ACD}" destId="{D665E7EE-0012-4405-93C8-70193F89BDF7}" srcOrd="0" destOrd="1" presId="urn:microsoft.com/office/officeart/2005/8/layout/StepDownProcess"/>
    <dgm:cxn modelId="{24A057A1-3FAD-44C6-BC62-FE8C50D76880}" srcId="{D4C4CF04-B492-4AEC-9426-96F4E5DE91CA}" destId="{D50B8A83-C754-4729-A1FE-3E1A98732033}" srcOrd="3" destOrd="0" parTransId="{3A80D59C-2C8D-440F-9497-8E1E6354FDD4}" sibTransId="{A55B9D7A-F0CA-461D-866C-74D370E6EB94}"/>
    <dgm:cxn modelId="{329436A9-1997-4666-8303-84CB526F507C}" type="presOf" srcId="{13C0FA81-2223-4A95-BF01-3A27FAF77582}" destId="{2A133C49-7246-4A25-AF75-A9A05D729539}" srcOrd="0" destOrd="0" presId="urn:microsoft.com/office/officeart/2005/8/layout/StepDownProcess"/>
    <dgm:cxn modelId="{132550B1-3726-455E-933A-D7D2F8245813}" srcId="{87B4491A-A410-4738-97DB-8FAE77493EC9}" destId="{D4C4CF04-B492-4AEC-9426-96F4E5DE91CA}" srcOrd="1" destOrd="0" parTransId="{C14DA748-8A2E-4E96-BC82-6B1D84D882F5}" sibTransId="{667FD6EA-8BDF-42B9-835D-357F3EC15E10}"/>
    <dgm:cxn modelId="{7B8097C9-4B9D-40A8-9776-393092A4B38E}" srcId="{BDD45AFB-914D-4C51-BC24-01ADBE92D982}" destId="{5294969A-803F-440D-96F0-2E894349405A}" srcOrd="4" destOrd="0" parTransId="{987F188D-7C37-4609-A5A2-2431DE2D73E9}" sibTransId="{37C08B10-C91C-48C7-9C6F-0EAE16072E4A}"/>
    <dgm:cxn modelId="{38E2D5D3-1805-49E1-931D-EB0DC507AB09}" type="presOf" srcId="{3265C9BC-832A-4B8B-9AF6-102B7B656E30}" destId="{2A133C49-7246-4A25-AF75-A9A05D729539}" srcOrd="0" destOrd="2" presId="urn:microsoft.com/office/officeart/2005/8/layout/StepDownProcess"/>
    <dgm:cxn modelId="{E82FBDDE-D21C-4FBE-B710-786CD6D2382C}" type="presOf" srcId="{87B4491A-A410-4738-97DB-8FAE77493EC9}" destId="{7E9470DF-274B-4E5B-8F17-3B670E7C913A}" srcOrd="0" destOrd="0" presId="urn:microsoft.com/office/officeart/2005/8/layout/StepDownProcess"/>
    <dgm:cxn modelId="{1A3ED3FE-4B16-4A61-A0BF-762176093579}" srcId="{D4C4CF04-B492-4AEC-9426-96F4E5DE91CA}" destId="{44D8B071-4365-4333-A4DB-11FE148F291D}" srcOrd="0" destOrd="0" parTransId="{99DDFC8A-D85E-404D-A8EE-11D79A9D73C1}" sibTransId="{71C3A690-DCE5-4032-A623-A9B81299EA2C}"/>
    <dgm:cxn modelId="{B21CA424-89AD-43BC-9FF7-6AFF89864A5D}" type="presParOf" srcId="{7E9470DF-274B-4E5B-8F17-3B670E7C913A}" destId="{FEF66C58-5DC5-4338-8D38-0CA587E08F96}" srcOrd="0" destOrd="0" presId="urn:microsoft.com/office/officeart/2005/8/layout/StepDownProcess"/>
    <dgm:cxn modelId="{368DDD13-1882-4E43-853C-8416515A0AEA}" type="presParOf" srcId="{FEF66C58-5DC5-4338-8D38-0CA587E08F96}" destId="{16D92ADA-43D2-4594-A207-550877549E47}" srcOrd="0" destOrd="0" presId="urn:microsoft.com/office/officeart/2005/8/layout/StepDownProcess"/>
    <dgm:cxn modelId="{49C06C66-185C-44FF-BC3D-3C05EB38CFB4}" type="presParOf" srcId="{FEF66C58-5DC5-4338-8D38-0CA587E08F96}" destId="{AB518DEC-AA02-4FF3-89D2-427F8CF1228D}" srcOrd="1" destOrd="0" presId="urn:microsoft.com/office/officeart/2005/8/layout/StepDownProcess"/>
    <dgm:cxn modelId="{DD65D07F-53B8-4843-ABEA-64994B6A76B6}" type="presParOf" srcId="{FEF66C58-5DC5-4338-8D38-0CA587E08F96}" destId="{2A133C49-7246-4A25-AF75-A9A05D729539}" srcOrd="2" destOrd="0" presId="urn:microsoft.com/office/officeart/2005/8/layout/StepDownProcess"/>
    <dgm:cxn modelId="{BE6E82A1-358B-46FD-89D5-5C407A431DB8}" type="presParOf" srcId="{7E9470DF-274B-4E5B-8F17-3B670E7C913A}" destId="{585D98E5-F7A0-4A2A-8883-1FE02573C4E7}" srcOrd="1" destOrd="0" presId="urn:microsoft.com/office/officeart/2005/8/layout/StepDownProcess"/>
    <dgm:cxn modelId="{02FC0646-4B24-44A4-8E31-0BAFE8A5A23B}" type="presParOf" srcId="{7E9470DF-274B-4E5B-8F17-3B670E7C913A}" destId="{93EF0C86-137D-4B42-8713-5FE854C57DFA}" srcOrd="2" destOrd="0" presId="urn:microsoft.com/office/officeart/2005/8/layout/StepDownProcess"/>
    <dgm:cxn modelId="{C5272B80-3081-4BA9-87EB-58D8255B43D0}" type="presParOf" srcId="{93EF0C86-137D-4B42-8713-5FE854C57DFA}" destId="{A0609FB4-0E38-41AE-B7B2-3F0B4C75AD8B}" srcOrd="0" destOrd="0" presId="urn:microsoft.com/office/officeart/2005/8/layout/StepDownProcess"/>
    <dgm:cxn modelId="{CB35990B-1B5F-4A46-994A-6EC6DEEF41FA}" type="presParOf" srcId="{93EF0C86-137D-4B42-8713-5FE854C57DFA}" destId="{D665E7EE-0012-4405-93C8-70193F89BDF7}"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951D37-B7E9-4BC3-AC10-80C764501BBB}"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de-DE"/>
        </a:p>
      </dgm:t>
    </dgm:pt>
    <dgm:pt modelId="{DEB91EC2-7788-41AE-B77E-368CE35B39FE}">
      <dgm:prSet phldrT="[Text]"/>
      <dgm:spPr/>
      <dgm:t>
        <a:bodyPr/>
        <a:lstStyle/>
        <a:p>
          <a:r>
            <a:rPr lang="de-DE" b="1" dirty="0"/>
            <a:t>gesunde Kinder</a:t>
          </a:r>
        </a:p>
      </dgm:t>
    </dgm:pt>
    <dgm:pt modelId="{37DD4B9D-C6B5-4533-87E9-098EC111BF2B}" type="parTrans" cxnId="{05C803FA-7E9C-4BBC-8D03-48254062AA41}">
      <dgm:prSet/>
      <dgm:spPr/>
      <dgm:t>
        <a:bodyPr/>
        <a:lstStyle/>
        <a:p>
          <a:endParaRPr lang="de-DE"/>
        </a:p>
      </dgm:t>
    </dgm:pt>
    <dgm:pt modelId="{275B362F-FF13-4A3B-A9D6-FEEE8DD71E94}" type="sibTrans" cxnId="{05C803FA-7E9C-4BBC-8D03-48254062AA41}">
      <dgm:prSet/>
      <dgm:spPr/>
      <dgm:t>
        <a:bodyPr/>
        <a:lstStyle/>
        <a:p>
          <a:endParaRPr lang="de-DE"/>
        </a:p>
      </dgm:t>
    </dgm:pt>
    <dgm:pt modelId="{8D90BB44-F93E-4ABB-B07F-16A17FCAEC47}">
      <dgm:prSet phldrT="[Text]"/>
      <dgm:spPr/>
      <dgm:t>
        <a:bodyPr/>
        <a:lstStyle/>
        <a:p>
          <a:r>
            <a:rPr lang="de-DE" b="1" dirty="0"/>
            <a:t>(chronisch) kranke Kinder</a:t>
          </a:r>
        </a:p>
      </dgm:t>
    </dgm:pt>
    <dgm:pt modelId="{49856654-A057-48EE-BE4B-5351A78E885B}" type="parTrans" cxnId="{639C82B5-AAC9-4878-9D74-6F87DC2DBADE}">
      <dgm:prSet/>
      <dgm:spPr/>
      <dgm:t>
        <a:bodyPr/>
        <a:lstStyle/>
        <a:p>
          <a:endParaRPr lang="de-DE"/>
        </a:p>
      </dgm:t>
    </dgm:pt>
    <dgm:pt modelId="{8626DAC5-FCC2-4008-B0AE-A23526C861AC}" type="sibTrans" cxnId="{639C82B5-AAC9-4878-9D74-6F87DC2DBADE}">
      <dgm:prSet/>
      <dgm:spPr/>
      <dgm:t>
        <a:bodyPr/>
        <a:lstStyle/>
        <a:p>
          <a:endParaRPr lang="de-DE"/>
        </a:p>
      </dgm:t>
    </dgm:pt>
    <dgm:pt modelId="{BF4F81A0-4380-4EF9-A712-B7FB0D051607}">
      <dgm:prSet phldrT="[Text]"/>
      <dgm:spPr/>
      <dgm:t>
        <a:bodyPr/>
        <a:lstStyle/>
        <a:p>
          <a:r>
            <a:rPr lang="de-DE" b="1" dirty="0"/>
            <a:t>„krank durch Vernachlässigung“</a:t>
          </a:r>
        </a:p>
      </dgm:t>
    </dgm:pt>
    <dgm:pt modelId="{6AD43569-8773-422B-A7E8-FA153557999D}" type="parTrans" cxnId="{DF48AB00-BC75-492E-A5E6-2B70EA51F740}">
      <dgm:prSet/>
      <dgm:spPr/>
      <dgm:t>
        <a:bodyPr/>
        <a:lstStyle/>
        <a:p>
          <a:endParaRPr lang="de-DE"/>
        </a:p>
      </dgm:t>
    </dgm:pt>
    <dgm:pt modelId="{2679BD5C-7D19-43DF-BB05-B7B99BFA4C4F}" type="sibTrans" cxnId="{DF48AB00-BC75-492E-A5E6-2B70EA51F740}">
      <dgm:prSet/>
      <dgm:spPr/>
      <dgm:t>
        <a:bodyPr/>
        <a:lstStyle/>
        <a:p>
          <a:endParaRPr lang="de-DE"/>
        </a:p>
      </dgm:t>
    </dgm:pt>
    <dgm:pt modelId="{653EADD9-72B5-4CE4-8701-5B1B4612E38B}" type="pres">
      <dgm:prSet presAssocID="{65951D37-B7E9-4BC3-AC10-80C764501BBB}" presName="Name0" presStyleCnt="0">
        <dgm:presLayoutVars>
          <dgm:chMax val="7"/>
          <dgm:chPref val="7"/>
          <dgm:dir/>
        </dgm:presLayoutVars>
      </dgm:prSet>
      <dgm:spPr/>
    </dgm:pt>
    <dgm:pt modelId="{5664388C-8672-4804-8A77-3FA63CB1CC13}" type="pres">
      <dgm:prSet presAssocID="{65951D37-B7E9-4BC3-AC10-80C764501BBB}" presName="Name1" presStyleCnt="0"/>
      <dgm:spPr/>
    </dgm:pt>
    <dgm:pt modelId="{54B1C723-969D-40CD-B833-D52CF4C75840}" type="pres">
      <dgm:prSet presAssocID="{65951D37-B7E9-4BC3-AC10-80C764501BBB}" presName="cycle" presStyleCnt="0"/>
      <dgm:spPr/>
    </dgm:pt>
    <dgm:pt modelId="{5E5C9E53-84B1-436A-8DC3-A957DF641D22}" type="pres">
      <dgm:prSet presAssocID="{65951D37-B7E9-4BC3-AC10-80C764501BBB}" presName="srcNode" presStyleLbl="node1" presStyleIdx="0" presStyleCnt="3"/>
      <dgm:spPr/>
    </dgm:pt>
    <dgm:pt modelId="{6D076B3D-5DD8-4F62-B310-20C6BD66F730}" type="pres">
      <dgm:prSet presAssocID="{65951D37-B7E9-4BC3-AC10-80C764501BBB}" presName="conn" presStyleLbl="parChTrans1D2" presStyleIdx="0" presStyleCnt="1"/>
      <dgm:spPr/>
    </dgm:pt>
    <dgm:pt modelId="{7A16F0D8-BF8E-4E54-92BE-24457C1B7957}" type="pres">
      <dgm:prSet presAssocID="{65951D37-B7E9-4BC3-AC10-80C764501BBB}" presName="extraNode" presStyleLbl="node1" presStyleIdx="0" presStyleCnt="3"/>
      <dgm:spPr/>
    </dgm:pt>
    <dgm:pt modelId="{D48A44CF-FCC9-41AE-AD81-0F91FDB8976B}" type="pres">
      <dgm:prSet presAssocID="{65951D37-B7E9-4BC3-AC10-80C764501BBB}" presName="dstNode" presStyleLbl="node1" presStyleIdx="0" presStyleCnt="3"/>
      <dgm:spPr/>
    </dgm:pt>
    <dgm:pt modelId="{9361A066-A166-4069-A37C-05E63FCBD92D}" type="pres">
      <dgm:prSet presAssocID="{DEB91EC2-7788-41AE-B77E-368CE35B39FE}" presName="text_1" presStyleLbl="node1" presStyleIdx="0" presStyleCnt="3">
        <dgm:presLayoutVars>
          <dgm:bulletEnabled val="1"/>
        </dgm:presLayoutVars>
      </dgm:prSet>
      <dgm:spPr/>
    </dgm:pt>
    <dgm:pt modelId="{B08BA2B7-B2B8-4DB3-9B97-EE6646D171CD}" type="pres">
      <dgm:prSet presAssocID="{DEB91EC2-7788-41AE-B77E-368CE35B39FE}" presName="accent_1" presStyleCnt="0"/>
      <dgm:spPr/>
    </dgm:pt>
    <dgm:pt modelId="{2CCDE513-C2C0-4794-80E5-FB43889774B0}" type="pres">
      <dgm:prSet presAssocID="{DEB91EC2-7788-41AE-B77E-368CE35B39FE}" presName="accentRepeatNode" presStyleLbl="solidFgAcc1" presStyleIdx="0" presStyleCnt="3"/>
      <dgm:spPr/>
    </dgm:pt>
    <dgm:pt modelId="{E53E42EF-560C-458C-9108-0D55C2DE6BA2}" type="pres">
      <dgm:prSet presAssocID="{8D90BB44-F93E-4ABB-B07F-16A17FCAEC47}" presName="text_2" presStyleLbl="node1" presStyleIdx="1" presStyleCnt="3">
        <dgm:presLayoutVars>
          <dgm:bulletEnabled val="1"/>
        </dgm:presLayoutVars>
      </dgm:prSet>
      <dgm:spPr/>
    </dgm:pt>
    <dgm:pt modelId="{1A1A1BAA-90DC-4A0C-A06F-655561D880AA}" type="pres">
      <dgm:prSet presAssocID="{8D90BB44-F93E-4ABB-B07F-16A17FCAEC47}" presName="accent_2" presStyleCnt="0"/>
      <dgm:spPr/>
    </dgm:pt>
    <dgm:pt modelId="{5D52282E-044A-41E4-B665-2000BCC3448D}" type="pres">
      <dgm:prSet presAssocID="{8D90BB44-F93E-4ABB-B07F-16A17FCAEC47}" presName="accentRepeatNode" presStyleLbl="solidFgAcc1" presStyleIdx="1" presStyleCnt="3"/>
      <dgm:spPr/>
    </dgm:pt>
    <dgm:pt modelId="{328B74C2-E0CC-4CD0-9AF8-5328AFF00F03}" type="pres">
      <dgm:prSet presAssocID="{BF4F81A0-4380-4EF9-A712-B7FB0D051607}" presName="text_3" presStyleLbl="node1" presStyleIdx="2" presStyleCnt="3">
        <dgm:presLayoutVars>
          <dgm:bulletEnabled val="1"/>
        </dgm:presLayoutVars>
      </dgm:prSet>
      <dgm:spPr/>
    </dgm:pt>
    <dgm:pt modelId="{E8668B3E-9419-421A-9104-63232D55FB8C}" type="pres">
      <dgm:prSet presAssocID="{BF4F81A0-4380-4EF9-A712-B7FB0D051607}" presName="accent_3" presStyleCnt="0"/>
      <dgm:spPr/>
    </dgm:pt>
    <dgm:pt modelId="{ACADFF30-1891-41A7-96B6-E75C5A69D5EA}" type="pres">
      <dgm:prSet presAssocID="{BF4F81A0-4380-4EF9-A712-B7FB0D051607}" presName="accentRepeatNode" presStyleLbl="solidFgAcc1" presStyleIdx="2" presStyleCnt="3"/>
      <dgm:spPr/>
    </dgm:pt>
  </dgm:ptLst>
  <dgm:cxnLst>
    <dgm:cxn modelId="{DF48AB00-BC75-492E-A5E6-2B70EA51F740}" srcId="{65951D37-B7E9-4BC3-AC10-80C764501BBB}" destId="{BF4F81A0-4380-4EF9-A712-B7FB0D051607}" srcOrd="2" destOrd="0" parTransId="{6AD43569-8773-422B-A7E8-FA153557999D}" sibTransId="{2679BD5C-7D19-43DF-BB05-B7B99BFA4C4F}"/>
    <dgm:cxn modelId="{A554D606-B653-46D7-B90D-DB164B6AAC32}" type="presOf" srcId="{DEB91EC2-7788-41AE-B77E-368CE35B39FE}" destId="{9361A066-A166-4069-A37C-05E63FCBD92D}" srcOrd="0" destOrd="0" presId="urn:microsoft.com/office/officeart/2008/layout/VerticalCurvedList"/>
    <dgm:cxn modelId="{D802012E-3610-48D0-A13C-A5AD3AE79D50}" type="presOf" srcId="{65951D37-B7E9-4BC3-AC10-80C764501BBB}" destId="{653EADD9-72B5-4CE4-8701-5B1B4612E38B}" srcOrd="0" destOrd="0" presId="urn:microsoft.com/office/officeart/2008/layout/VerticalCurvedList"/>
    <dgm:cxn modelId="{FAD2BE54-71B0-4BBA-9F41-64E927ADA370}" type="presOf" srcId="{BF4F81A0-4380-4EF9-A712-B7FB0D051607}" destId="{328B74C2-E0CC-4CD0-9AF8-5328AFF00F03}" srcOrd="0" destOrd="0" presId="urn:microsoft.com/office/officeart/2008/layout/VerticalCurvedList"/>
    <dgm:cxn modelId="{01BFAB7D-826E-41E8-B3A5-BEC05A57906D}" type="presOf" srcId="{8D90BB44-F93E-4ABB-B07F-16A17FCAEC47}" destId="{E53E42EF-560C-458C-9108-0D55C2DE6BA2}" srcOrd="0" destOrd="0" presId="urn:microsoft.com/office/officeart/2008/layout/VerticalCurvedList"/>
    <dgm:cxn modelId="{A1295F85-07F7-4760-A7A1-8F84BFE7D3D3}" type="presOf" srcId="{275B362F-FF13-4A3B-A9D6-FEEE8DD71E94}" destId="{6D076B3D-5DD8-4F62-B310-20C6BD66F730}" srcOrd="0" destOrd="0" presId="urn:microsoft.com/office/officeart/2008/layout/VerticalCurvedList"/>
    <dgm:cxn modelId="{639C82B5-AAC9-4878-9D74-6F87DC2DBADE}" srcId="{65951D37-B7E9-4BC3-AC10-80C764501BBB}" destId="{8D90BB44-F93E-4ABB-B07F-16A17FCAEC47}" srcOrd="1" destOrd="0" parTransId="{49856654-A057-48EE-BE4B-5351A78E885B}" sibTransId="{8626DAC5-FCC2-4008-B0AE-A23526C861AC}"/>
    <dgm:cxn modelId="{05C803FA-7E9C-4BBC-8D03-48254062AA41}" srcId="{65951D37-B7E9-4BC3-AC10-80C764501BBB}" destId="{DEB91EC2-7788-41AE-B77E-368CE35B39FE}" srcOrd="0" destOrd="0" parTransId="{37DD4B9D-C6B5-4533-87E9-098EC111BF2B}" sibTransId="{275B362F-FF13-4A3B-A9D6-FEEE8DD71E94}"/>
    <dgm:cxn modelId="{52376FFB-7879-4A47-BF74-DB89DC7ADEB1}" type="presParOf" srcId="{653EADD9-72B5-4CE4-8701-5B1B4612E38B}" destId="{5664388C-8672-4804-8A77-3FA63CB1CC13}" srcOrd="0" destOrd="0" presId="urn:microsoft.com/office/officeart/2008/layout/VerticalCurvedList"/>
    <dgm:cxn modelId="{EFAF157A-DE61-423F-BA41-A9A7BAA757A7}" type="presParOf" srcId="{5664388C-8672-4804-8A77-3FA63CB1CC13}" destId="{54B1C723-969D-40CD-B833-D52CF4C75840}" srcOrd="0" destOrd="0" presId="urn:microsoft.com/office/officeart/2008/layout/VerticalCurvedList"/>
    <dgm:cxn modelId="{9786D207-0AE1-4F82-B874-0BCCE0A63643}" type="presParOf" srcId="{54B1C723-969D-40CD-B833-D52CF4C75840}" destId="{5E5C9E53-84B1-436A-8DC3-A957DF641D22}" srcOrd="0" destOrd="0" presId="urn:microsoft.com/office/officeart/2008/layout/VerticalCurvedList"/>
    <dgm:cxn modelId="{DD31B05B-4025-4EB0-B30F-F6BEBE6904AA}" type="presParOf" srcId="{54B1C723-969D-40CD-B833-D52CF4C75840}" destId="{6D076B3D-5DD8-4F62-B310-20C6BD66F730}" srcOrd="1" destOrd="0" presId="urn:microsoft.com/office/officeart/2008/layout/VerticalCurvedList"/>
    <dgm:cxn modelId="{55F2C6A8-9DB8-42A2-A183-2F340D6F0D8F}" type="presParOf" srcId="{54B1C723-969D-40CD-B833-D52CF4C75840}" destId="{7A16F0D8-BF8E-4E54-92BE-24457C1B7957}" srcOrd="2" destOrd="0" presId="urn:microsoft.com/office/officeart/2008/layout/VerticalCurvedList"/>
    <dgm:cxn modelId="{C2685A23-B6FD-4338-B481-2121B1A94692}" type="presParOf" srcId="{54B1C723-969D-40CD-B833-D52CF4C75840}" destId="{D48A44CF-FCC9-41AE-AD81-0F91FDB8976B}" srcOrd="3" destOrd="0" presId="urn:microsoft.com/office/officeart/2008/layout/VerticalCurvedList"/>
    <dgm:cxn modelId="{71C22096-7995-4394-8208-F1D99DC78264}" type="presParOf" srcId="{5664388C-8672-4804-8A77-3FA63CB1CC13}" destId="{9361A066-A166-4069-A37C-05E63FCBD92D}" srcOrd="1" destOrd="0" presId="urn:microsoft.com/office/officeart/2008/layout/VerticalCurvedList"/>
    <dgm:cxn modelId="{AF37AEB0-FF5F-4652-BFD8-1A22F5D33CBA}" type="presParOf" srcId="{5664388C-8672-4804-8A77-3FA63CB1CC13}" destId="{B08BA2B7-B2B8-4DB3-9B97-EE6646D171CD}" srcOrd="2" destOrd="0" presId="urn:microsoft.com/office/officeart/2008/layout/VerticalCurvedList"/>
    <dgm:cxn modelId="{5BB91B7E-F7C7-4EA1-8BC9-3FAC46AD9B70}" type="presParOf" srcId="{B08BA2B7-B2B8-4DB3-9B97-EE6646D171CD}" destId="{2CCDE513-C2C0-4794-80E5-FB43889774B0}" srcOrd="0" destOrd="0" presId="urn:microsoft.com/office/officeart/2008/layout/VerticalCurvedList"/>
    <dgm:cxn modelId="{928CBAF2-5FDA-4F65-9C95-80182F24CEEE}" type="presParOf" srcId="{5664388C-8672-4804-8A77-3FA63CB1CC13}" destId="{E53E42EF-560C-458C-9108-0D55C2DE6BA2}" srcOrd="3" destOrd="0" presId="urn:microsoft.com/office/officeart/2008/layout/VerticalCurvedList"/>
    <dgm:cxn modelId="{751C6095-492C-44A3-95E6-15A0683E9130}" type="presParOf" srcId="{5664388C-8672-4804-8A77-3FA63CB1CC13}" destId="{1A1A1BAA-90DC-4A0C-A06F-655561D880AA}" srcOrd="4" destOrd="0" presId="urn:microsoft.com/office/officeart/2008/layout/VerticalCurvedList"/>
    <dgm:cxn modelId="{996C8F84-9197-490A-9552-D2435A55C35D}" type="presParOf" srcId="{1A1A1BAA-90DC-4A0C-A06F-655561D880AA}" destId="{5D52282E-044A-41E4-B665-2000BCC3448D}" srcOrd="0" destOrd="0" presId="urn:microsoft.com/office/officeart/2008/layout/VerticalCurvedList"/>
    <dgm:cxn modelId="{37B8EA16-885B-483B-BD49-803DDA67520C}" type="presParOf" srcId="{5664388C-8672-4804-8A77-3FA63CB1CC13}" destId="{328B74C2-E0CC-4CD0-9AF8-5328AFF00F03}" srcOrd="5" destOrd="0" presId="urn:microsoft.com/office/officeart/2008/layout/VerticalCurvedList"/>
    <dgm:cxn modelId="{5E5F3225-2234-4F1E-8101-898A4E819D02}" type="presParOf" srcId="{5664388C-8672-4804-8A77-3FA63CB1CC13}" destId="{E8668B3E-9419-421A-9104-63232D55FB8C}" srcOrd="6" destOrd="0" presId="urn:microsoft.com/office/officeart/2008/layout/VerticalCurvedList"/>
    <dgm:cxn modelId="{8E66CFBC-532E-4A29-B494-F12D82A4A958}" type="presParOf" srcId="{E8668B3E-9419-421A-9104-63232D55FB8C}" destId="{ACADFF30-1891-41A7-96B6-E75C5A69D5E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A8EB5C-9CD2-438F-B42C-35748B25C65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de-DE"/>
        </a:p>
      </dgm:t>
    </dgm:pt>
    <dgm:pt modelId="{00F7DE0E-AD59-4A61-BC04-D11BEE1055C5}">
      <dgm:prSet phldrT="[Text]"/>
      <dgm:spPr/>
      <dgm:t>
        <a:bodyPr/>
        <a:lstStyle/>
        <a:p>
          <a:r>
            <a:rPr lang="de-DE" dirty="0"/>
            <a:t>Kindliche Bedürfnisse</a:t>
          </a:r>
        </a:p>
      </dgm:t>
    </dgm:pt>
    <dgm:pt modelId="{4A7F2A4E-41A9-4FC8-9569-940A66E0100B}" type="parTrans" cxnId="{CF922BF3-9353-4A80-BEF2-41394CC54EC3}">
      <dgm:prSet/>
      <dgm:spPr/>
      <dgm:t>
        <a:bodyPr/>
        <a:lstStyle/>
        <a:p>
          <a:endParaRPr lang="de-DE"/>
        </a:p>
      </dgm:t>
    </dgm:pt>
    <dgm:pt modelId="{AE0D92F1-F2BC-4162-A6B8-F0236BA934DF}" type="sibTrans" cxnId="{CF922BF3-9353-4A80-BEF2-41394CC54EC3}">
      <dgm:prSet/>
      <dgm:spPr/>
      <dgm:t>
        <a:bodyPr/>
        <a:lstStyle/>
        <a:p>
          <a:endParaRPr lang="de-DE"/>
        </a:p>
      </dgm:t>
    </dgm:pt>
    <dgm:pt modelId="{3E914A87-FEFD-4FE9-8809-C74ADC7716B7}">
      <dgm:prSet phldrT="[Text]"/>
      <dgm:spPr/>
      <dgm:t>
        <a:bodyPr/>
        <a:lstStyle/>
        <a:p>
          <a:r>
            <a:rPr lang="de-DE" dirty="0"/>
            <a:t>Elterliche Ressourcen</a:t>
          </a:r>
        </a:p>
      </dgm:t>
    </dgm:pt>
    <dgm:pt modelId="{8F24BD8B-B7A2-4E17-AB8D-CAF93A81D4F9}" type="parTrans" cxnId="{9E20B070-4529-4046-94C6-0349D3FC5833}">
      <dgm:prSet/>
      <dgm:spPr/>
      <dgm:t>
        <a:bodyPr/>
        <a:lstStyle/>
        <a:p>
          <a:endParaRPr lang="de-DE"/>
        </a:p>
      </dgm:t>
    </dgm:pt>
    <dgm:pt modelId="{9F94B4D4-ACA8-423A-ADDA-69F966532D54}" type="sibTrans" cxnId="{9E20B070-4529-4046-94C6-0349D3FC5833}">
      <dgm:prSet/>
      <dgm:spPr/>
      <dgm:t>
        <a:bodyPr/>
        <a:lstStyle/>
        <a:p>
          <a:endParaRPr lang="de-DE"/>
        </a:p>
      </dgm:t>
    </dgm:pt>
    <dgm:pt modelId="{5B3B100A-2F48-468F-A01A-1F59B7E5239C}" type="pres">
      <dgm:prSet presAssocID="{B2A8EB5C-9CD2-438F-B42C-35748B25C659}" presName="compositeShape" presStyleCnt="0">
        <dgm:presLayoutVars>
          <dgm:chMax val="2"/>
          <dgm:dir/>
          <dgm:resizeHandles val="exact"/>
        </dgm:presLayoutVars>
      </dgm:prSet>
      <dgm:spPr/>
    </dgm:pt>
    <dgm:pt modelId="{6C19544E-6A93-4D72-AC2A-DA77614F3911}" type="pres">
      <dgm:prSet presAssocID="{B2A8EB5C-9CD2-438F-B42C-35748B25C659}" presName="divider" presStyleLbl="fgShp" presStyleIdx="0" presStyleCnt="1"/>
      <dgm:spPr/>
    </dgm:pt>
    <dgm:pt modelId="{BC57C90B-9F9B-4A3E-A5E2-0A9DF49A1FD1}" type="pres">
      <dgm:prSet presAssocID="{00F7DE0E-AD59-4A61-BC04-D11BEE1055C5}" presName="downArrow" presStyleLbl="node1" presStyleIdx="0" presStyleCnt="2"/>
      <dgm:spPr/>
    </dgm:pt>
    <dgm:pt modelId="{6F5DC2B8-69EF-455D-9BC1-8EFE4ECA76C9}" type="pres">
      <dgm:prSet presAssocID="{00F7DE0E-AD59-4A61-BC04-D11BEE1055C5}" presName="downArrowText" presStyleLbl="revTx" presStyleIdx="0" presStyleCnt="2">
        <dgm:presLayoutVars>
          <dgm:bulletEnabled val="1"/>
        </dgm:presLayoutVars>
      </dgm:prSet>
      <dgm:spPr/>
    </dgm:pt>
    <dgm:pt modelId="{4FDD2E85-3C62-4188-AEBB-CD83DF9449D0}" type="pres">
      <dgm:prSet presAssocID="{3E914A87-FEFD-4FE9-8809-C74ADC7716B7}" presName="upArrow" presStyleLbl="node1" presStyleIdx="1" presStyleCnt="2"/>
      <dgm:spPr/>
    </dgm:pt>
    <dgm:pt modelId="{B360AC08-2EDE-4235-97C6-7A159E060D9A}" type="pres">
      <dgm:prSet presAssocID="{3E914A87-FEFD-4FE9-8809-C74ADC7716B7}" presName="upArrowText" presStyleLbl="revTx" presStyleIdx="1" presStyleCnt="2">
        <dgm:presLayoutVars>
          <dgm:bulletEnabled val="1"/>
        </dgm:presLayoutVars>
      </dgm:prSet>
      <dgm:spPr/>
    </dgm:pt>
  </dgm:ptLst>
  <dgm:cxnLst>
    <dgm:cxn modelId="{7DCBDA3B-50CB-47A2-87DF-50EAB361DACF}" type="presOf" srcId="{3E914A87-FEFD-4FE9-8809-C74ADC7716B7}" destId="{B360AC08-2EDE-4235-97C6-7A159E060D9A}" srcOrd="0" destOrd="0" presId="urn:microsoft.com/office/officeart/2005/8/layout/arrow3"/>
    <dgm:cxn modelId="{E93D6F60-EC26-4B46-A31D-232603189E93}" type="presOf" srcId="{B2A8EB5C-9CD2-438F-B42C-35748B25C659}" destId="{5B3B100A-2F48-468F-A01A-1F59B7E5239C}" srcOrd="0" destOrd="0" presId="urn:microsoft.com/office/officeart/2005/8/layout/arrow3"/>
    <dgm:cxn modelId="{9E20B070-4529-4046-94C6-0349D3FC5833}" srcId="{B2A8EB5C-9CD2-438F-B42C-35748B25C659}" destId="{3E914A87-FEFD-4FE9-8809-C74ADC7716B7}" srcOrd="1" destOrd="0" parTransId="{8F24BD8B-B7A2-4E17-AB8D-CAF93A81D4F9}" sibTransId="{9F94B4D4-ACA8-423A-ADDA-69F966532D54}"/>
    <dgm:cxn modelId="{CF922BF3-9353-4A80-BEF2-41394CC54EC3}" srcId="{B2A8EB5C-9CD2-438F-B42C-35748B25C659}" destId="{00F7DE0E-AD59-4A61-BC04-D11BEE1055C5}" srcOrd="0" destOrd="0" parTransId="{4A7F2A4E-41A9-4FC8-9569-940A66E0100B}" sibTransId="{AE0D92F1-F2BC-4162-A6B8-F0236BA934DF}"/>
    <dgm:cxn modelId="{6441B3FA-DEFC-47F1-A2FA-914314A16B2C}" type="presOf" srcId="{00F7DE0E-AD59-4A61-BC04-D11BEE1055C5}" destId="{6F5DC2B8-69EF-455D-9BC1-8EFE4ECA76C9}" srcOrd="0" destOrd="0" presId="urn:microsoft.com/office/officeart/2005/8/layout/arrow3"/>
    <dgm:cxn modelId="{2C356E49-F1C5-4090-AE01-D0F73FBED300}" type="presParOf" srcId="{5B3B100A-2F48-468F-A01A-1F59B7E5239C}" destId="{6C19544E-6A93-4D72-AC2A-DA77614F3911}" srcOrd="0" destOrd="0" presId="urn:microsoft.com/office/officeart/2005/8/layout/arrow3"/>
    <dgm:cxn modelId="{2B96A5D7-1A1D-406C-B040-DCE71E7FE306}" type="presParOf" srcId="{5B3B100A-2F48-468F-A01A-1F59B7E5239C}" destId="{BC57C90B-9F9B-4A3E-A5E2-0A9DF49A1FD1}" srcOrd="1" destOrd="0" presId="urn:microsoft.com/office/officeart/2005/8/layout/arrow3"/>
    <dgm:cxn modelId="{15DEE315-09C7-44DA-9E7B-AE7FC01DF9E0}" type="presParOf" srcId="{5B3B100A-2F48-468F-A01A-1F59B7E5239C}" destId="{6F5DC2B8-69EF-455D-9BC1-8EFE4ECA76C9}" srcOrd="2" destOrd="0" presId="urn:microsoft.com/office/officeart/2005/8/layout/arrow3"/>
    <dgm:cxn modelId="{EB8D3180-D260-465B-A7C2-7C6657290D3E}" type="presParOf" srcId="{5B3B100A-2F48-468F-A01A-1F59B7E5239C}" destId="{4FDD2E85-3C62-4188-AEBB-CD83DF9449D0}" srcOrd="3" destOrd="0" presId="urn:microsoft.com/office/officeart/2005/8/layout/arrow3"/>
    <dgm:cxn modelId="{A3040E47-0A89-4BA7-B8FE-C3C77D792276}" type="presParOf" srcId="{5B3B100A-2F48-468F-A01A-1F59B7E5239C}" destId="{B360AC08-2EDE-4235-97C6-7A159E060D9A}"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2689-BA17-48D9-AE14-D5F74FB5B3E2}" type="doc">
      <dgm:prSet loTypeId="urn:microsoft.com/office/officeart/2005/8/layout/funnel1" loCatId="process" qsTypeId="urn:microsoft.com/office/officeart/2005/8/quickstyle/3d3" qsCatId="3D" csTypeId="urn:microsoft.com/office/officeart/2005/8/colors/accent1_2" csCatId="accent1" phldr="1"/>
      <dgm:spPr/>
      <dgm:t>
        <a:bodyPr/>
        <a:lstStyle/>
        <a:p>
          <a:endParaRPr lang="de-DE"/>
        </a:p>
      </dgm:t>
    </dgm:pt>
    <dgm:pt modelId="{A6C27452-4B3C-46DB-9197-C8A23725E3E8}">
      <dgm:prSet phldrT="[Text]"/>
      <dgm:spPr/>
      <dgm:t>
        <a:bodyPr/>
        <a:lstStyle/>
        <a:p>
          <a:r>
            <a:rPr lang="de-DE" dirty="0"/>
            <a:t>Ernährung</a:t>
          </a:r>
        </a:p>
      </dgm:t>
    </dgm:pt>
    <dgm:pt modelId="{D2DCF556-1342-4304-AEDE-440A5713976F}" type="parTrans" cxnId="{45B8CD5F-74EC-4958-9B28-21081D0B1D74}">
      <dgm:prSet/>
      <dgm:spPr/>
      <dgm:t>
        <a:bodyPr/>
        <a:lstStyle/>
        <a:p>
          <a:endParaRPr lang="de-DE"/>
        </a:p>
      </dgm:t>
    </dgm:pt>
    <dgm:pt modelId="{E46F62F1-772A-4D50-AECC-48BF983659E1}" type="sibTrans" cxnId="{45B8CD5F-74EC-4958-9B28-21081D0B1D74}">
      <dgm:prSet/>
      <dgm:spPr/>
      <dgm:t>
        <a:bodyPr/>
        <a:lstStyle/>
        <a:p>
          <a:endParaRPr lang="de-DE"/>
        </a:p>
      </dgm:t>
    </dgm:pt>
    <dgm:pt modelId="{FB0CBC8D-8E82-4C03-ADF4-B4CA07549FF7}">
      <dgm:prSet phldrT="[Text]"/>
      <dgm:spPr/>
      <dgm:t>
        <a:bodyPr/>
        <a:lstStyle/>
        <a:p>
          <a:r>
            <a:rPr lang="de-DE" dirty="0"/>
            <a:t>Zahnhygiene</a:t>
          </a:r>
        </a:p>
      </dgm:t>
    </dgm:pt>
    <dgm:pt modelId="{BA799D6C-A680-4E23-8671-034E3190AC09}" type="parTrans" cxnId="{5AF40023-1951-4853-89F6-6119E5D77FED}">
      <dgm:prSet/>
      <dgm:spPr/>
      <dgm:t>
        <a:bodyPr/>
        <a:lstStyle/>
        <a:p>
          <a:endParaRPr lang="de-DE"/>
        </a:p>
      </dgm:t>
    </dgm:pt>
    <dgm:pt modelId="{C2709134-CC5E-426F-8BD7-4864BA24D0F0}" type="sibTrans" cxnId="{5AF40023-1951-4853-89F6-6119E5D77FED}">
      <dgm:prSet/>
      <dgm:spPr/>
      <dgm:t>
        <a:bodyPr/>
        <a:lstStyle/>
        <a:p>
          <a:endParaRPr lang="de-DE"/>
        </a:p>
      </dgm:t>
    </dgm:pt>
    <dgm:pt modelId="{4CC7031D-D32F-424C-A58B-9DC9393DD902}">
      <dgm:prSet phldrT="[Text]"/>
      <dgm:spPr/>
      <dgm:t>
        <a:bodyPr/>
        <a:lstStyle/>
        <a:p>
          <a:r>
            <a:rPr lang="de-DE" dirty="0"/>
            <a:t>Prophylaxe</a:t>
          </a:r>
        </a:p>
      </dgm:t>
    </dgm:pt>
    <dgm:pt modelId="{38E5E6E4-1F39-4756-8F29-95351E0A2EC4}" type="parTrans" cxnId="{11C49A7F-14F0-48A6-9334-F2314028E9C7}">
      <dgm:prSet/>
      <dgm:spPr/>
      <dgm:t>
        <a:bodyPr/>
        <a:lstStyle/>
        <a:p>
          <a:endParaRPr lang="de-DE"/>
        </a:p>
      </dgm:t>
    </dgm:pt>
    <dgm:pt modelId="{38B4F93A-E4B8-4B97-B1CA-3A3928B929CB}" type="sibTrans" cxnId="{11C49A7F-14F0-48A6-9334-F2314028E9C7}">
      <dgm:prSet/>
      <dgm:spPr/>
      <dgm:t>
        <a:bodyPr/>
        <a:lstStyle/>
        <a:p>
          <a:endParaRPr lang="de-DE"/>
        </a:p>
      </dgm:t>
    </dgm:pt>
    <dgm:pt modelId="{DDD8F9D7-8E40-46C1-921B-194C8D9EB98D}">
      <dgm:prSet phldrT="[Text]"/>
      <dgm:spPr/>
      <dgm:t>
        <a:bodyPr/>
        <a:lstStyle/>
        <a:p>
          <a:r>
            <a:rPr lang="de-DE" dirty="0"/>
            <a:t>Mundgesundheit</a:t>
          </a:r>
        </a:p>
      </dgm:t>
    </dgm:pt>
    <dgm:pt modelId="{229FDC43-7A38-49B4-961D-5293C59DA0CC}" type="parTrans" cxnId="{21E7A0EA-E4DB-4EFE-B335-5F81EC13C4E9}">
      <dgm:prSet/>
      <dgm:spPr/>
      <dgm:t>
        <a:bodyPr/>
        <a:lstStyle/>
        <a:p>
          <a:endParaRPr lang="de-DE"/>
        </a:p>
      </dgm:t>
    </dgm:pt>
    <dgm:pt modelId="{27624451-2904-418C-AE0A-9FC3EF415485}" type="sibTrans" cxnId="{21E7A0EA-E4DB-4EFE-B335-5F81EC13C4E9}">
      <dgm:prSet/>
      <dgm:spPr/>
      <dgm:t>
        <a:bodyPr/>
        <a:lstStyle/>
        <a:p>
          <a:endParaRPr lang="de-DE"/>
        </a:p>
      </dgm:t>
    </dgm:pt>
    <dgm:pt modelId="{6109007C-C957-4076-BCC3-8DE58774516A}" type="pres">
      <dgm:prSet presAssocID="{000E2689-BA17-48D9-AE14-D5F74FB5B3E2}" presName="Name0" presStyleCnt="0">
        <dgm:presLayoutVars>
          <dgm:chMax val="4"/>
          <dgm:resizeHandles val="exact"/>
        </dgm:presLayoutVars>
      </dgm:prSet>
      <dgm:spPr/>
    </dgm:pt>
    <dgm:pt modelId="{6B28AD5B-0068-4075-BDA4-D4A5836FEB8E}" type="pres">
      <dgm:prSet presAssocID="{000E2689-BA17-48D9-AE14-D5F74FB5B3E2}" presName="ellipse" presStyleLbl="trBgShp" presStyleIdx="0" presStyleCnt="1"/>
      <dgm:spPr/>
    </dgm:pt>
    <dgm:pt modelId="{18C3A2EE-3642-4BBA-BE15-860C59497522}" type="pres">
      <dgm:prSet presAssocID="{000E2689-BA17-48D9-AE14-D5F74FB5B3E2}" presName="arrow1" presStyleLbl="fgShp" presStyleIdx="0" presStyleCnt="1"/>
      <dgm:spPr/>
    </dgm:pt>
    <dgm:pt modelId="{2FF2E113-3843-4AF4-A137-0045ED550100}" type="pres">
      <dgm:prSet presAssocID="{000E2689-BA17-48D9-AE14-D5F74FB5B3E2}" presName="rectangle" presStyleLbl="revTx" presStyleIdx="0" presStyleCnt="1">
        <dgm:presLayoutVars>
          <dgm:bulletEnabled val="1"/>
        </dgm:presLayoutVars>
      </dgm:prSet>
      <dgm:spPr/>
    </dgm:pt>
    <dgm:pt modelId="{1C3192B5-7FE6-4AF3-B810-236E6728E332}" type="pres">
      <dgm:prSet presAssocID="{FB0CBC8D-8E82-4C03-ADF4-B4CA07549FF7}" presName="item1" presStyleLbl="node1" presStyleIdx="0" presStyleCnt="3">
        <dgm:presLayoutVars>
          <dgm:bulletEnabled val="1"/>
        </dgm:presLayoutVars>
      </dgm:prSet>
      <dgm:spPr/>
    </dgm:pt>
    <dgm:pt modelId="{28044ACF-C5AB-49A1-A7C7-2FEBC19579B5}" type="pres">
      <dgm:prSet presAssocID="{4CC7031D-D32F-424C-A58B-9DC9393DD902}" presName="item2" presStyleLbl="node1" presStyleIdx="1" presStyleCnt="3">
        <dgm:presLayoutVars>
          <dgm:bulletEnabled val="1"/>
        </dgm:presLayoutVars>
      </dgm:prSet>
      <dgm:spPr/>
    </dgm:pt>
    <dgm:pt modelId="{7A6C2278-CF7A-487C-8FC2-47C855EE8B5E}" type="pres">
      <dgm:prSet presAssocID="{DDD8F9D7-8E40-46C1-921B-194C8D9EB98D}" presName="item3" presStyleLbl="node1" presStyleIdx="2" presStyleCnt="3">
        <dgm:presLayoutVars>
          <dgm:bulletEnabled val="1"/>
        </dgm:presLayoutVars>
      </dgm:prSet>
      <dgm:spPr/>
    </dgm:pt>
    <dgm:pt modelId="{DACEDB1E-6EAD-4C46-8ABF-39DEA744A33F}" type="pres">
      <dgm:prSet presAssocID="{000E2689-BA17-48D9-AE14-D5F74FB5B3E2}" presName="funnel" presStyleLbl="trAlignAcc1" presStyleIdx="0" presStyleCnt="1"/>
      <dgm:spPr/>
    </dgm:pt>
  </dgm:ptLst>
  <dgm:cxnLst>
    <dgm:cxn modelId="{5AF40023-1951-4853-89F6-6119E5D77FED}" srcId="{000E2689-BA17-48D9-AE14-D5F74FB5B3E2}" destId="{FB0CBC8D-8E82-4C03-ADF4-B4CA07549FF7}" srcOrd="1" destOrd="0" parTransId="{BA799D6C-A680-4E23-8671-034E3190AC09}" sibTransId="{C2709134-CC5E-426F-8BD7-4864BA24D0F0}"/>
    <dgm:cxn modelId="{45B8CD5F-74EC-4958-9B28-21081D0B1D74}" srcId="{000E2689-BA17-48D9-AE14-D5F74FB5B3E2}" destId="{A6C27452-4B3C-46DB-9197-C8A23725E3E8}" srcOrd="0" destOrd="0" parTransId="{D2DCF556-1342-4304-AEDE-440A5713976F}" sibTransId="{E46F62F1-772A-4D50-AECC-48BF983659E1}"/>
    <dgm:cxn modelId="{233A7866-0B83-449D-99FA-F5E5317DF52A}" type="presOf" srcId="{FB0CBC8D-8E82-4C03-ADF4-B4CA07549FF7}" destId="{28044ACF-C5AB-49A1-A7C7-2FEBC19579B5}" srcOrd="0" destOrd="0" presId="urn:microsoft.com/office/officeart/2005/8/layout/funnel1"/>
    <dgm:cxn modelId="{11C49A7F-14F0-48A6-9334-F2314028E9C7}" srcId="{000E2689-BA17-48D9-AE14-D5F74FB5B3E2}" destId="{4CC7031D-D32F-424C-A58B-9DC9393DD902}" srcOrd="2" destOrd="0" parTransId="{38E5E6E4-1F39-4756-8F29-95351E0A2EC4}" sibTransId="{38B4F93A-E4B8-4B97-B1CA-3A3928B929CB}"/>
    <dgm:cxn modelId="{086F7B8A-55E0-4F55-BE95-7AADFB58A9BE}" type="presOf" srcId="{4CC7031D-D32F-424C-A58B-9DC9393DD902}" destId="{1C3192B5-7FE6-4AF3-B810-236E6728E332}" srcOrd="0" destOrd="0" presId="urn:microsoft.com/office/officeart/2005/8/layout/funnel1"/>
    <dgm:cxn modelId="{36009D98-AF36-4E86-A62D-90E0F2D211F6}" type="presOf" srcId="{A6C27452-4B3C-46DB-9197-C8A23725E3E8}" destId="{7A6C2278-CF7A-487C-8FC2-47C855EE8B5E}" srcOrd="0" destOrd="0" presId="urn:microsoft.com/office/officeart/2005/8/layout/funnel1"/>
    <dgm:cxn modelId="{ACBC78A5-4148-4AD1-B249-37C57FEF4E02}" type="presOf" srcId="{000E2689-BA17-48D9-AE14-D5F74FB5B3E2}" destId="{6109007C-C957-4076-BCC3-8DE58774516A}" srcOrd="0" destOrd="0" presId="urn:microsoft.com/office/officeart/2005/8/layout/funnel1"/>
    <dgm:cxn modelId="{21E7A0EA-E4DB-4EFE-B335-5F81EC13C4E9}" srcId="{000E2689-BA17-48D9-AE14-D5F74FB5B3E2}" destId="{DDD8F9D7-8E40-46C1-921B-194C8D9EB98D}" srcOrd="3" destOrd="0" parTransId="{229FDC43-7A38-49B4-961D-5293C59DA0CC}" sibTransId="{27624451-2904-418C-AE0A-9FC3EF415485}"/>
    <dgm:cxn modelId="{4B1C30F0-921A-4811-A69E-58B445153837}" type="presOf" srcId="{DDD8F9D7-8E40-46C1-921B-194C8D9EB98D}" destId="{2FF2E113-3843-4AF4-A137-0045ED550100}" srcOrd="0" destOrd="0" presId="urn:microsoft.com/office/officeart/2005/8/layout/funnel1"/>
    <dgm:cxn modelId="{7CDC8449-158D-4875-958B-45E3730FF7E1}" type="presParOf" srcId="{6109007C-C957-4076-BCC3-8DE58774516A}" destId="{6B28AD5B-0068-4075-BDA4-D4A5836FEB8E}" srcOrd="0" destOrd="0" presId="urn:microsoft.com/office/officeart/2005/8/layout/funnel1"/>
    <dgm:cxn modelId="{CEB6E019-1E4A-454C-B254-5A80B25C6AA4}" type="presParOf" srcId="{6109007C-C957-4076-BCC3-8DE58774516A}" destId="{18C3A2EE-3642-4BBA-BE15-860C59497522}" srcOrd="1" destOrd="0" presId="urn:microsoft.com/office/officeart/2005/8/layout/funnel1"/>
    <dgm:cxn modelId="{66AA0463-666C-4795-AE71-365469573B4E}" type="presParOf" srcId="{6109007C-C957-4076-BCC3-8DE58774516A}" destId="{2FF2E113-3843-4AF4-A137-0045ED550100}" srcOrd="2" destOrd="0" presId="urn:microsoft.com/office/officeart/2005/8/layout/funnel1"/>
    <dgm:cxn modelId="{B9627182-4D46-412F-AD13-761B4B8145A9}" type="presParOf" srcId="{6109007C-C957-4076-BCC3-8DE58774516A}" destId="{1C3192B5-7FE6-4AF3-B810-236E6728E332}" srcOrd="3" destOrd="0" presId="urn:microsoft.com/office/officeart/2005/8/layout/funnel1"/>
    <dgm:cxn modelId="{35420B28-FAD2-4F46-835F-7591D36881E9}" type="presParOf" srcId="{6109007C-C957-4076-BCC3-8DE58774516A}" destId="{28044ACF-C5AB-49A1-A7C7-2FEBC19579B5}" srcOrd="4" destOrd="0" presId="urn:microsoft.com/office/officeart/2005/8/layout/funnel1"/>
    <dgm:cxn modelId="{A10D4292-F3C3-4B38-94E3-DF684AE408DA}" type="presParOf" srcId="{6109007C-C957-4076-BCC3-8DE58774516A}" destId="{7A6C2278-CF7A-487C-8FC2-47C855EE8B5E}" srcOrd="5" destOrd="0" presId="urn:microsoft.com/office/officeart/2005/8/layout/funnel1"/>
    <dgm:cxn modelId="{381DCA07-1F87-48EB-807F-194B2AED1015}" type="presParOf" srcId="{6109007C-C957-4076-BCC3-8DE58774516A}" destId="{DACEDB1E-6EAD-4C46-8ABF-39DEA744A33F}"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92ADA-43D2-4594-A207-550877549E47}">
      <dsp:nvSpPr>
        <dsp:cNvPr id="0" name=""/>
        <dsp:cNvSpPr/>
      </dsp:nvSpPr>
      <dsp:spPr>
        <a:xfrm rot="5400000">
          <a:off x="1546050" y="1846703"/>
          <a:ext cx="1651534" cy="188021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18DEC-AA02-4FF3-89D2-427F8CF1228D}">
      <dsp:nvSpPr>
        <dsp:cNvPr id="0" name=""/>
        <dsp:cNvSpPr/>
      </dsp:nvSpPr>
      <dsp:spPr>
        <a:xfrm>
          <a:off x="1108493" y="15943"/>
          <a:ext cx="2780212" cy="1946058"/>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Nichterfüllung der Bedürfnisse</a:t>
          </a:r>
        </a:p>
        <a:p>
          <a:pPr marL="0" lvl="0" indent="0" algn="ctr" defTabSz="1066800">
            <a:lnSpc>
              <a:spcPct val="90000"/>
            </a:lnSpc>
            <a:spcBef>
              <a:spcPct val="0"/>
            </a:spcBef>
            <a:spcAft>
              <a:spcPct val="35000"/>
            </a:spcAft>
            <a:buNone/>
          </a:pPr>
          <a:r>
            <a:rPr lang="de-DE" sz="2400" kern="1200" dirty="0"/>
            <a:t>(Vernachlässigung)</a:t>
          </a:r>
        </a:p>
      </dsp:txBody>
      <dsp:txXfrm>
        <a:off x="1203509" y="110959"/>
        <a:ext cx="2590180" cy="1756026"/>
      </dsp:txXfrm>
    </dsp:sp>
    <dsp:sp modelId="{2A133C49-7246-4A25-AF75-A9A05D729539}">
      <dsp:nvSpPr>
        <dsp:cNvPr id="0" name=""/>
        <dsp:cNvSpPr/>
      </dsp:nvSpPr>
      <dsp:spPr>
        <a:xfrm>
          <a:off x="3903699" y="201544"/>
          <a:ext cx="3705003" cy="157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de-DE" sz="1700" kern="1200" dirty="0"/>
            <a:t>Ernährung, Bekleidung</a:t>
          </a:r>
        </a:p>
        <a:p>
          <a:pPr marL="171450" lvl="1" indent="-171450" algn="l" defTabSz="755650">
            <a:lnSpc>
              <a:spcPct val="90000"/>
            </a:lnSpc>
            <a:spcBef>
              <a:spcPct val="0"/>
            </a:spcBef>
            <a:spcAft>
              <a:spcPct val="15000"/>
            </a:spcAft>
            <a:buChar char="•"/>
          </a:pPr>
          <a:r>
            <a:rPr lang="de-DE" sz="1700" kern="1200" dirty="0"/>
            <a:t>emotionale Verfügbarkeit</a:t>
          </a:r>
        </a:p>
        <a:p>
          <a:pPr marL="171450" lvl="1" indent="-171450" algn="l" defTabSz="755650">
            <a:lnSpc>
              <a:spcPct val="90000"/>
            </a:lnSpc>
            <a:spcBef>
              <a:spcPct val="0"/>
            </a:spcBef>
            <a:spcAft>
              <a:spcPct val="15000"/>
            </a:spcAft>
            <a:buChar char="•"/>
          </a:pPr>
          <a:r>
            <a:rPr lang="de-DE" sz="1700" kern="1200" dirty="0"/>
            <a:t>medizinische Versorgung</a:t>
          </a:r>
        </a:p>
        <a:p>
          <a:pPr marL="171450" lvl="1" indent="-171450" algn="l" defTabSz="755650">
            <a:lnSpc>
              <a:spcPct val="90000"/>
            </a:lnSpc>
            <a:spcBef>
              <a:spcPct val="0"/>
            </a:spcBef>
            <a:spcAft>
              <a:spcPct val="15000"/>
            </a:spcAft>
            <a:buChar char="•"/>
          </a:pPr>
          <a:r>
            <a:rPr lang="de-DE" sz="1700" kern="1200" dirty="0"/>
            <a:t>Bildung</a:t>
          </a:r>
        </a:p>
        <a:p>
          <a:pPr marL="171450" lvl="1" indent="-171450" algn="l" defTabSz="755650">
            <a:lnSpc>
              <a:spcPct val="90000"/>
            </a:lnSpc>
            <a:spcBef>
              <a:spcPct val="0"/>
            </a:spcBef>
            <a:spcAft>
              <a:spcPct val="15000"/>
            </a:spcAft>
            <a:buChar char="•"/>
          </a:pPr>
          <a:r>
            <a:rPr lang="de-DE" sz="1700" kern="1200" dirty="0"/>
            <a:t>Schutz vor Gefahren</a:t>
          </a:r>
        </a:p>
      </dsp:txBody>
      <dsp:txXfrm>
        <a:off x="3903699" y="201544"/>
        <a:ext cx="3705003" cy="1572890"/>
      </dsp:txXfrm>
    </dsp:sp>
    <dsp:sp modelId="{A0609FB4-0E38-41AE-B7B2-3F0B4C75AD8B}">
      <dsp:nvSpPr>
        <dsp:cNvPr id="0" name=""/>
        <dsp:cNvSpPr/>
      </dsp:nvSpPr>
      <dsp:spPr>
        <a:xfrm>
          <a:off x="3817491" y="2202009"/>
          <a:ext cx="2780212" cy="1946058"/>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Zustand des Mangels</a:t>
          </a:r>
        </a:p>
        <a:p>
          <a:pPr marL="0" lvl="0" indent="0" algn="ctr" defTabSz="1066800">
            <a:lnSpc>
              <a:spcPct val="90000"/>
            </a:lnSpc>
            <a:spcBef>
              <a:spcPct val="0"/>
            </a:spcBef>
            <a:spcAft>
              <a:spcPct val="35000"/>
            </a:spcAft>
            <a:buNone/>
          </a:pPr>
          <a:r>
            <a:rPr lang="de-DE" sz="2400" kern="1200" dirty="0"/>
            <a:t>(Deprivation)</a:t>
          </a:r>
        </a:p>
      </dsp:txBody>
      <dsp:txXfrm>
        <a:off x="3912507" y="2297025"/>
        <a:ext cx="2590180" cy="1756026"/>
      </dsp:txXfrm>
    </dsp:sp>
    <dsp:sp modelId="{D665E7EE-0012-4405-93C8-70193F89BDF7}">
      <dsp:nvSpPr>
        <dsp:cNvPr id="0" name=""/>
        <dsp:cNvSpPr/>
      </dsp:nvSpPr>
      <dsp:spPr>
        <a:xfrm>
          <a:off x="6608774" y="2402128"/>
          <a:ext cx="3596742" cy="1572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de-DE" sz="1700" kern="1200" dirty="0"/>
            <a:t>Minderwuchs</a:t>
          </a:r>
        </a:p>
        <a:p>
          <a:pPr marL="171450" lvl="1" indent="-171450" algn="l" defTabSz="755650">
            <a:lnSpc>
              <a:spcPct val="90000"/>
            </a:lnSpc>
            <a:spcBef>
              <a:spcPct val="0"/>
            </a:spcBef>
            <a:spcAft>
              <a:spcPct val="15000"/>
            </a:spcAft>
            <a:buChar char="•"/>
          </a:pPr>
          <a:r>
            <a:rPr lang="de-DE" sz="1700" kern="1200" dirty="0"/>
            <a:t>Untergewicht</a:t>
          </a:r>
        </a:p>
        <a:p>
          <a:pPr marL="171450" lvl="1" indent="-171450" algn="l" defTabSz="755650">
            <a:lnSpc>
              <a:spcPct val="90000"/>
            </a:lnSpc>
            <a:spcBef>
              <a:spcPct val="0"/>
            </a:spcBef>
            <a:spcAft>
              <a:spcPct val="15000"/>
            </a:spcAft>
            <a:buChar char="•"/>
          </a:pPr>
          <a:r>
            <a:rPr lang="de-DE" sz="1700" kern="1200" dirty="0"/>
            <a:t>Entwicklungsstörungen</a:t>
          </a:r>
        </a:p>
        <a:p>
          <a:pPr marL="171450" lvl="1" indent="-171450" algn="l" defTabSz="755650">
            <a:lnSpc>
              <a:spcPct val="90000"/>
            </a:lnSpc>
            <a:spcBef>
              <a:spcPct val="0"/>
            </a:spcBef>
            <a:spcAft>
              <a:spcPct val="15000"/>
            </a:spcAft>
            <a:buChar char="•"/>
          </a:pPr>
          <a:r>
            <a:rPr lang="de-DE" sz="1700" kern="1200" dirty="0"/>
            <a:t>Verhaltensauffälligkeiten</a:t>
          </a:r>
        </a:p>
        <a:p>
          <a:pPr marL="171450" lvl="1" indent="-171450" algn="l" defTabSz="755650">
            <a:lnSpc>
              <a:spcPct val="90000"/>
            </a:lnSpc>
            <a:spcBef>
              <a:spcPct val="0"/>
            </a:spcBef>
            <a:spcAft>
              <a:spcPct val="15000"/>
            </a:spcAft>
            <a:buChar char="•"/>
          </a:pPr>
          <a:r>
            <a:rPr lang="de-DE" sz="1700" kern="1200" dirty="0"/>
            <a:t>inadäquat behandelte Erkrankungen</a:t>
          </a:r>
        </a:p>
      </dsp:txBody>
      <dsp:txXfrm>
        <a:off x="6608774" y="2402128"/>
        <a:ext cx="3596742" cy="1572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76B3D-5DD8-4F62-B310-20C6BD66F730}">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361A066-A166-4069-A37C-05E63FCBD92D}">
      <dsp:nvSpPr>
        <dsp:cNvPr id="0" name=""/>
        <dsp:cNvSpPr/>
      </dsp:nvSpPr>
      <dsp:spPr>
        <a:xfrm>
          <a:off x="752110" y="541866"/>
          <a:ext cx="7301111" cy="10837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213" tIns="93980" rIns="93980" bIns="93980" numCol="1" spcCol="1270" anchor="ctr" anchorCtr="0">
          <a:noAutofit/>
        </a:bodyPr>
        <a:lstStyle/>
        <a:p>
          <a:pPr marL="0" lvl="0" indent="0" algn="l" defTabSz="1644650">
            <a:lnSpc>
              <a:spcPct val="90000"/>
            </a:lnSpc>
            <a:spcBef>
              <a:spcPct val="0"/>
            </a:spcBef>
            <a:spcAft>
              <a:spcPct val="35000"/>
            </a:spcAft>
            <a:buNone/>
          </a:pPr>
          <a:r>
            <a:rPr lang="de-DE" sz="3700" b="1" kern="1200" dirty="0"/>
            <a:t>gesunde Kinder</a:t>
          </a:r>
        </a:p>
      </dsp:txBody>
      <dsp:txXfrm>
        <a:off x="752110" y="541866"/>
        <a:ext cx="7301111" cy="1083733"/>
      </dsp:txXfrm>
    </dsp:sp>
    <dsp:sp modelId="{2CCDE513-C2C0-4794-80E5-FB43889774B0}">
      <dsp:nvSpPr>
        <dsp:cNvPr id="0" name=""/>
        <dsp:cNvSpPr/>
      </dsp:nvSpPr>
      <dsp:spPr>
        <a:xfrm>
          <a:off x="74777" y="406400"/>
          <a:ext cx="1354666" cy="135466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53E42EF-560C-458C-9108-0D55C2DE6BA2}">
      <dsp:nvSpPr>
        <dsp:cNvPr id="0" name=""/>
        <dsp:cNvSpPr/>
      </dsp:nvSpPr>
      <dsp:spPr>
        <a:xfrm>
          <a:off x="1146048" y="2167466"/>
          <a:ext cx="6907174" cy="10837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213" tIns="93980" rIns="93980" bIns="93980" numCol="1" spcCol="1270" anchor="ctr" anchorCtr="0">
          <a:noAutofit/>
        </a:bodyPr>
        <a:lstStyle/>
        <a:p>
          <a:pPr marL="0" lvl="0" indent="0" algn="l" defTabSz="1644650">
            <a:lnSpc>
              <a:spcPct val="90000"/>
            </a:lnSpc>
            <a:spcBef>
              <a:spcPct val="0"/>
            </a:spcBef>
            <a:spcAft>
              <a:spcPct val="35000"/>
            </a:spcAft>
            <a:buNone/>
          </a:pPr>
          <a:r>
            <a:rPr lang="de-DE" sz="3700" b="1" kern="1200" dirty="0"/>
            <a:t>(chronisch) kranke Kinder</a:t>
          </a:r>
        </a:p>
      </dsp:txBody>
      <dsp:txXfrm>
        <a:off x="1146048" y="2167466"/>
        <a:ext cx="6907174" cy="1083733"/>
      </dsp:txXfrm>
    </dsp:sp>
    <dsp:sp modelId="{5D52282E-044A-41E4-B665-2000BCC3448D}">
      <dsp:nvSpPr>
        <dsp:cNvPr id="0" name=""/>
        <dsp:cNvSpPr/>
      </dsp:nvSpPr>
      <dsp:spPr>
        <a:xfrm>
          <a:off x="468714" y="2032000"/>
          <a:ext cx="1354666" cy="135466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28B74C2-E0CC-4CD0-9AF8-5328AFF00F03}">
      <dsp:nvSpPr>
        <dsp:cNvPr id="0" name=""/>
        <dsp:cNvSpPr/>
      </dsp:nvSpPr>
      <dsp:spPr>
        <a:xfrm>
          <a:off x="752110" y="3793066"/>
          <a:ext cx="7301111" cy="10837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60213" tIns="93980" rIns="93980" bIns="93980" numCol="1" spcCol="1270" anchor="ctr" anchorCtr="0">
          <a:noAutofit/>
        </a:bodyPr>
        <a:lstStyle/>
        <a:p>
          <a:pPr marL="0" lvl="0" indent="0" algn="l" defTabSz="1644650">
            <a:lnSpc>
              <a:spcPct val="90000"/>
            </a:lnSpc>
            <a:spcBef>
              <a:spcPct val="0"/>
            </a:spcBef>
            <a:spcAft>
              <a:spcPct val="35000"/>
            </a:spcAft>
            <a:buNone/>
          </a:pPr>
          <a:r>
            <a:rPr lang="de-DE" sz="3700" b="1" kern="1200" dirty="0"/>
            <a:t>„krank durch Vernachlässigung“</a:t>
          </a:r>
        </a:p>
      </dsp:txBody>
      <dsp:txXfrm>
        <a:off x="752110" y="3793066"/>
        <a:ext cx="7301111" cy="1083733"/>
      </dsp:txXfrm>
    </dsp:sp>
    <dsp:sp modelId="{ACADFF30-1891-41A7-96B6-E75C5A69D5EA}">
      <dsp:nvSpPr>
        <dsp:cNvPr id="0" name=""/>
        <dsp:cNvSpPr/>
      </dsp:nvSpPr>
      <dsp:spPr>
        <a:xfrm>
          <a:off x="74777" y="3657600"/>
          <a:ext cx="1354666" cy="1354666"/>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9544E-6A93-4D72-AC2A-DA77614F3911}">
      <dsp:nvSpPr>
        <dsp:cNvPr id="0" name=""/>
        <dsp:cNvSpPr/>
      </dsp:nvSpPr>
      <dsp:spPr>
        <a:xfrm rot="21300000">
          <a:off x="480132" y="1664014"/>
          <a:ext cx="9555335" cy="835983"/>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57C90B-9F9B-4A3E-A5E2-0A9DF49A1FD1}">
      <dsp:nvSpPr>
        <dsp:cNvPr id="0" name=""/>
        <dsp:cNvSpPr/>
      </dsp:nvSpPr>
      <dsp:spPr>
        <a:xfrm>
          <a:off x="1261872" y="208200"/>
          <a:ext cx="3154680" cy="1665604"/>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DC2B8-69EF-455D-9BC1-8EFE4ECA76C9}">
      <dsp:nvSpPr>
        <dsp:cNvPr id="0" name=""/>
        <dsp:cNvSpPr/>
      </dsp:nvSpPr>
      <dsp:spPr>
        <a:xfrm>
          <a:off x="5573268" y="0"/>
          <a:ext cx="3364992" cy="174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de-DE" sz="4100" kern="1200" dirty="0"/>
            <a:t>Kindliche Bedürfnisse</a:t>
          </a:r>
        </a:p>
      </dsp:txBody>
      <dsp:txXfrm>
        <a:off x="5573268" y="0"/>
        <a:ext cx="3364992" cy="1748885"/>
      </dsp:txXfrm>
    </dsp:sp>
    <dsp:sp modelId="{4FDD2E85-3C62-4188-AEBB-CD83DF9449D0}">
      <dsp:nvSpPr>
        <dsp:cNvPr id="0" name=""/>
        <dsp:cNvSpPr/>
      </dsp:nvSpPr>
      <dsp:spPr>
        <a:xfrm>
          <a:off x="6099048" y="2290206"/>
          <a:ext cx="3154680" cy="1665604"/>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0AC08-2EDE-4235-97C6-7A159E060D9A}">
      <dsp:nvSpPr>
        <dsp:cNvPr id="0" name=""/>
        <dsp:cNvSpPr/>
      </dsp:nvSpPr>
      <dsp:spPr>
        <a:xfrm>
          <a:off x="1577340" y="2415126"/>
          <a:ext cx="3364992" cy="1748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de-DE" sz="4100" kern="1200" dirty="0"/>
            <a:t>Elterliche Ressourcen</a:t>
          </a:r>
        </a:p>
      </dsp:txBody>
      <dsp:txXfrm>
        <a:off x="1577340" y="2415126"/>
        <a:ext cx="3364992" cy="1748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8AD5B-0068-4075-BDA4-D4A5836FEB8E}">
      <dsp:nvSpPr>
        <dsp:cNvPr id="0" name=""/>
        <dsp:cNvSpPr/>
      </dsp:nvSpPr>
      <dsp:spPr>
        <a:xfrm>
          <a:off x="989788" y="160843"/>
          <a:ext cx="3192125" cy="1108583"/>
        </a:xfrm>
        <a:prstGeom prst="ellipse">
          <a:avLst/>
        </a:prstGeom>
        <a:solidFill>
          <a:schemeClr val="accent1">
            <a:tint val="50000"/>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18C3A2EE-3642-4BBA-BE15-860C59497522}">
      <dsp:nvSpPr>
        <dsp:cNvPr id="0" name=""/>
        <dsp:cNvSpPr/>
      </dsp:nvSpPr>
      <dsp:spPr>
        <a:xfrm>
          <a:off x="2281485" y="2875387"/>
          <a:ext cx="618628" cy="395922"/>
        </a:xfrm>
        <a:prstGeom prst="down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FF2E113-3843-4AF4-A137-0045ED550100}">
      <dsp:nvSpPr>
        <dsp:cNvPr id="0" name=""/>
        <dsp:cNvSpPr/>
      </dsp:nvSpPr>
      <dsp:spPr>
        <a:xfrm>
          <a:off x="1106090" y="3192125"/>
          <a:ext cx="2969418" cy="74235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de-DE" sz="2600" kern="1200" dirty="0"/>
            <a:t>Mundgesundheit</a:t>
          </a:r>
        </a:p>
      </dsp:txBody>
      <dsp:txXfrm>
        <a:off x="1106090" y="3192125"/>
        <a:ext cx="2969418" cy="742354"/>
      </dsp:txXfrm>
    </dsp:sp>
    <dsp:sp modelId="{1C3192B5-7FE6-4AF3-B810-236E6728E332}">
      <dsp:nvSpPr>
        <dsp:cNvPr id="0" name=""/>
        <dsp:cNvSpPr/>
      </dsp:nvSpPr>
      <dsp:spPr>
        <a:xfrm>
          <a:off x="2150336" y="1355044"/>
          <a:ext cx="1113532" cy="1113532"/>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Prophylaxe</a:t>
          </a:r>
        </a:p>
      </dsp:txBody>
      <dsp:txXfrm>
        <a:off x="2313409" y="1518117"/>
        <a:ext cx="787386" cy="787386"/>
      </dsp:txXfrm>
    </dsp:sp>
    <dsp:sp modelId="{28044ACF-C5AB-49A1-A7C7-2FEBC19579B5}">
      <dsp:nvSpPr>
        <dsp:cNvPr id="0" name=""/>
        <dsp:cNvSpPr/>
      </dsp:nvSpPr>
      <dsp:spPr>
        <a:xfrm>
          <a:off x="1353542" y="519648"/>
          <a:ext cx="1113532" cy="1113532"/>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Zahnhygiene</a:t>
          </a:r>
        </a:p>
      </dsp:txBody>
      <dsp:txXfrm>
        <a:off x="1516615" y="682721"/>
        <a:ext cx="787386" cy="787386"/>
      </dsp:txXfrm>
    </dsp:sp>
    <dsp:sp modelId="{7A6C2278-CF7A-487C-8FC2-47C855EE8B5E}">
      <dsp:nvSpPr>
        <dsp:cNvPr id="0" name=""/>
        <dsp:cNvSpPr/>
      </dsp:nvSpPr>
      <dsp:spPr>
        <a:xfrm>
          <a:off x="2491819" y="250420"/>
          <a:ext cx="1113532" cy="1113532"/>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Ernährung</a:t>
          </a:r>
        </a:p>
      </dsp:txBody>
      <dsp:txXfrm>
        <a:off x="2654892" y="413493"/>
        <a:ext cx="787386" cy="787386"/>
      </dsp:txXfrm>
    </dsp:sp>
    <dsp:sp modelId="{DACEDB1E-6EAD-4C46-8ABF-39DEA744A33F}">
      <dsp:nvSpPr>
        <dsp:cNvPr id="0" name=""/>
        <dsp:cNvSpPr/>
      </dsp:nvSpPr>
      <dsp:spPr>
        <a:xfrm>
          <a:off x="858639" y="24745"/>
          <a:ext cx="3464321" cy="2771457"/>
        </a:xfrm>
        <a:prstGeom prst="funnel">
          <a:avLst/>
        </a:prstGeom>
        <a:solidFill>
          <a:schemeClr val="lt1">
            <a:alpha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0.35045</cdr:x>
      <cdr:y>0.87167</cdr:y>
    </cdr:from>
    <cdr:to>
      <cdr:x>0.46172</cdr:x>
      <cdr:y>1</cdr:y>
    </cdr:to>
    <cdr:sp macro="" textlink="">
      <cdr:nvSpPr>
        <cdr:cNvPr id="2" name="Ellipse 1"/>
        <cdr:cNvSpPr/>
      </cdr:nvSpPr>
      <cdr:spPr>
        <a:xfrm xmlns:a="http://schemas.openxmlformats.org/drawingml/2006/main" rot="5400000">
          <a:off x="2540450" y="3362933"/>
          <a:ext cx="513707" cy="766506"/>
        </a:xfrm>
        <a:prstGeom xmlns:a="http://schemas.openxmlformats.org/drawingml/2006/main" prst="ellipse">
          <a:avLst/>
        </a:prstGeom>
        <a:noFill xmlns:a="http://schemas.openxmlformats.org/drawingml/2006/main"/>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dirty="0">
              <a:latin typeface="Fira Sans" panose="020B0503050000020004" pitchFamily="34" charset="0"/>
            </a:endParaRPr>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77A0415-7DC5-4C87-B324-B4BC9D67475C}" type="datetimeFigureOut">
              <a:rPr lang="de-DE" smtClean="0">
                <a:latin typeface="Fira Sans" panose="020B0503050000020004" pitchFamily="34" charset="0"/>
              </a:rPr>
              <a:t>04.09.2024</a:t>
            </a:fld>
            <a:endParaRPr lang="de-DE" dirty="0">
              <a:latin typeface="Fira Sans" panose="020B0503050000020004" pitchFamily="34" charset="0"/>
            </a:endParaRPr>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dirty="0">
              <a:latin typeface="Fira Sans" panose="020B0503050000020004" pitchFamily="34" charset="0"/>
            </a:endParaRPr>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97428DD-8EE2-46DD-A7D2-D69151C2884F}" type="slidenum">
              <a:rPr lang="de-DE" smtClean="0">
                <a:latin typeface="Fira Sans" panose="020B0503050000020004" pitchFamily="34" charset="0"/>
              </a:rPr>
              <a:t>‹Nr.›</a:t>
            </a:fld>
            <a:endParaRPr lang="de-DE" dirty="0">
              <a:latin typeface="Fira Sans" panose="020B0503050000020004" pitchFamily="34" charset="0"/>
            </a:endParaRPr>
          </a:p>
        </p:txBody>
      </p:sp>
    </p:spTree>
    <p:extLst>
      <p:ext uri="{BB962C8B-B14F-4D97-AF65-F5344CB8AC3E}">
        <p14:creationId xmlns:p14="http://schemas.microsoft.com/office/powerpoint/2010/main" val="3862349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Fira Sans" panose="020B0503050000020004" pitchFamily="34" charset="0"/>
              </a:defRPr>
            </a:lvl1pPr>
          </a:lstStyle>
          <a:p>
            <a:endParaRPr lang="de-DE" dirty="0"/>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Fira Sans" panose="020B0503050000020004" pitchFamily="34" charset="0"/>
              </a:defRPr>
            </a:lvl1pPr>
          </a:lstStyle>
          <a:p>
            <a:fld id="{03E23DF0-9D1F-4F70-BED8-1C8D6045D725}" type="datetimeFigureOut">
              <a:rPr lang="de-DE" smtClean="0"/>
              <a:pPr/>
              <a:t>04.09.2024</a:t>
            </a:fld>
            <a:endParaRPr lang="de-DE" dirty="0"/>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Fira Sans" panose="020B0503050000020004" pitchFamily="34" charset="0"/>
              </a:defRPr>
            </a:lvl1pPr>
          </a:lstStyle>
          <a:p>
            <a:endParaRPr lang="de-DE" dirty="0"/>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Fira Sans" panose="020B0503050000020004" pitchFamily="34" charset="0"/>
              </a:defRPr>
            </a:lvl1pPr>
          </a:lstStyle>
          <a:p>
            <a:fld id="{BED6204D-B47D-433C-A6AD-33CF3E5A4A08}" type="slidenum">
              <a:rPr lang="de-DE" smtClean="0"/>
              <a:pPr/>
              <a:t>‹Nr.›</a:t>
            </a:fld>
            <a:endParaRPr lang="de-DE" dirty="0"/>
          </a:p>
        </p:txBody>
      </p:sp>
    </p:spTree>
    <p:extLst>
      <p:ext uri="{BB962C8B-B14F-4D97-AF65-F5344CB8AC3E}">
        <p14:creationId xmlns:p14="http://schemas.microsoft.com/office/powerpoint/2010/main" val="840874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Erhebliche Vernachlässigung – bereits von Herrn Fegert und den nachfolgenden </a:t>
            </a:r>
            <a:r>
              <a:rPr lang="de-DE" dirty="0" err="1"/>
              <a:t>Referent:innen</a:t>
            </a:r>
            <a:r>
              <a:rPr lang="de-DE" dirty="0"/>
              <a:t> psychische Folgen. Hier somatische Folgen – sowohl körperlicher, als auch emotionaler Vernachlässigung. Beitrag, den die Medizin, insbes. </a:t>
            </a:r>
            <a:r>
              <a:rPr lang="de-DE" dirty="0" err="1"/>
              <a:t>Kinderärzt:innen</a:t>
            </a:r>
            <a:r>
              <a:rPr lang="de-DE" dirty="0"/>
              <a:t> dazu leisten kann</a:t>
            </a:r>
          </a:p>
        </p:txBody>
      </p:sp>
      <p:sp>
        <p:nvSpPr>
          <p:cNvPr id="4" name="Foliennummernplatzhalter 3"/>
          <p:cNvSpPr>
            <a:spLocks noGrp="1"/>
          </p:cNvSpPr>
          <p:nvPr>
            <p:ph type="sldNum" sz="quarter" idx="5"/>
          </p:nvPr>
        </p:nvSpPr>
        <p:spPr/>
        <p:txBody>
          <a:bodyPr/>
          <a:lstStyle/>
          <a:p>
            <a:fld id="{BED6204D-B47D-433C-A6AD-33CF3E5A4A08}" type="slidenum">
              <a:rPr lang="de-DE" smtClean="0"/>
              <a:pPr/>
              <a:t>1</a:t>
            </a:fld>
            <a:endParaRPr lang="de-DE" dirty="0"/>
          </a:p>
        </p:txBody>
      </p:sp>
    </p:spTree>
    <p:extLst>
      <p:ext uri="{BB962C8B-B14F-4D97-AF65-F5344CB8AC3E}">
        <p14:creationId xmlns:p14="http://schemas.microsoft.com/office/powerpoint/2010/main" val="2224468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Sinnhaftigkeit, positive</a:t>
            </a:r>
            <a:r>
              <a:rPr lang="de-DE" baseline="0" dirty="0"/>
              <a:t> Nutzen-Risiko-Abwertung sowohl für Grundgesamtheit als auch das einzelne Kind, </a:t>
            </a:r>
          </a:p>
          <a:p>
            <a:r>
              <a:rPr lang="de-DE" baseline="0" dirty="0"/>
              <a:t>Abgrenzung zu Risiko für das einzelne Kind für eine schwere Erkrankung, auch unter Berücksichtigung der Herdenimmunität</a:t>
            </a:r>
          </a:p>
          <a:p>
            <a:r>
              <a:rPr lang="de-DE" baseline="0" dirty="0"/>
              <a:t>Evidenzbasierte Medizin: auf dieser Grundlage kein Zweifel an der Sinnhaftigkeit von Impfungen möglich, heute kann jeder </a:t>
            </a:r>
            <a:r>
              <a:rPr lang="de-DE" baseline="0" dirty="0" err="1"/>
              <a:t>Youtuber</a:t>
            </a:r>
            <a:r>
              <a:rPr lang="de-DE" baseline="0" dirty="0"/>
              <a:t> behaupten, es gäbe Studien, die die Wirksamkeit äußerlich angewendeten Kuhdungs gegen Bluthochdruck belegen.</a:t>
            </a:r>
            <a:endParaRPr lang="de-DE" dirty="0"/>
          </a:p>
          <a:p>
            <a:endParaRPr lang="de-DE" altLang="de-DE" dirty="0"/>
          </a:p>
          <a:p>
            <a:endParaRPr lang="de-DE" altLang="de-DE" dirty="0"/>
          </a:p>
          <a:p>
            <a:r>
              <a:rPr lang="de-DE" altLang="de-DE" dirty="0"/>
              <a:t>Risiko der Impfung: vorübergehende Symptome ca. 5%, 1:1.000.000 für schwere allergische Reaktionen</a:t>
            </a:r>
          </a:p>
          <a:p>
            <a:endParaRPr lang="de-DE" dirty="0"/>
          </a:p>
          <a:p>
            <a:r>
              <a:rPr lang="de-DE" dirty="0"/>
              <a:t>Masern: Erkrankungsrisiko</a:t>
            </a:r>
            <a:r>
              <a:rPr lang="de-DE" baseline="0" dirty="0"/>
              <a:t> ohne Schutzimpfung:</a:t>
            </a:r>
          </a:p>
          <a:p>
            <a:r>
              <a:rPr lang="de-DE" baseline="0" dirty="0"/>
              <a:t>93% Impfquote Schulanfänger in Berlin</a:t>
            </a:r>
          </a:p>
          <a:p>
            <a:r>
              <a:rPr lang="de-DE" baseline="0" dirty="0"/>
              <a:t>42.000 </a:t>
            </a:r>
            <a:r>
              <a:rPr lang="de-DE" baseline="0" dirty="0" err="1"/>
              <a:t>ungeimpfte</a:t>
            </a:r>
            <a:r>
              <a:rPr lang="de-DE" baseline="0" dirty="0"/>
              <a:t> Minderjährige</a:t>
            </a:r>
          </a:p>
          <a:p>
            <a:r>
              <a:rPr lang="de-DE" baseline="0" dirty="0"/>
              <a:t>2015 1.200 Erkrankte</a:t>
            </a:r>
          </a:p>
          <a:p>
            <a:r>
              <a:rPr lang="de-DE" baseline="0" dirty="0"/>
              <a:t>Vorsicht – Ausbreitung durch Impfquote extrem gehemmt. </a:t>
            </a:r>
          </a:p>
          <a:p>
            <a:endParaRPr lang="de-DE" baseline="0" dirty="0"/>
          </a:p>
          <a:p>
            <a:r>
              <a:rPr lang="de-DE" baseline="0" dirty="0"/>
              <a:t>Autismus, M. Crohn längst widerlegt</a:t>
            </a:r>
          </a:p>
          <a:p>
            <a:r>
              <a:rPr lang="de-DE" baseline="0" dirty="0"/>
              <a:t>Medizinische Wissenschaft vs. </a:t>
            </a:r>
            <a:r>
              <a:rPr lang="de-DE" baseline="0" dirty="0" err="1"/>
              <a:t>Fake</a:t>
            </a:r>
            <a:r>
              <a:rPr lang="de-DE" baseline="0" dirty="0"/>
              <a:t> </a:t>
            </a:r>
            <a:r>
              <a:rPr lang="de-DE" baseline="0" dirty="0" err="1"/>
              <a:t>news</a:t>
            </a:r>
            <a:endParaRPr lang="de-DE" baseline="0" dirty="0"/>
          </a:p>
          <a:p>
            <a:r>
              <a:rPr lang="de-DE" baseline="0" dirty="0"/>
              <a:t>Besorgnis, Impfungen könnten Immunsystem überlasten</a:t>
            </a:r>
          </a:p>
          <a:p>
            <a:r>
              <a:rPr lang="de-DE" baseline="0" dirty="0"/>
              <a:t>Immunsystem benötige Infektionskrankheiten um reifen zu können</a:t>
            </a:r>
          </a:p>
          <a:p>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Als Arzt genug schwierige Entscheidungen zu treffen, Entscheidungen über Einschränkungen der elterlichen</a:t>
            </a:r>
            <a:r>
              <a:rPr lang="de-DE" baseline="0" dirty="0"/>
              <a:t> Sorge gehört glücklicherweise nicht dazu</a:t>
            </a:r>
            <a:endParaRPr lang="de-DE" dirty="0"/>
          </a:p>
          <a:p>
            <a:endParaRPr lang="de-DE" baseline="0"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10</a:t>
            </a:fld>
            <a:endParaRPr lang="de-DE" dirty="0"/>
          </a:p>
        </p:txBody>
      </p:sp>
    </p:spTree>
    <p:extLst>
      <p:ext uri="{BB962C8B-B14F-4D97-AF65-F5344CB8AC3E}">
        <p14:creationId xmlns:p14="http://schemas.microsoft.com/office/powerpoint/2010/main" val="3424354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Lotusgeburt:</a:t>
            </a:r>
          </a:p>
          <a:p>
            <a:pPr fontAlgn="base"/>
            <a:r>
              <a:rPr lang="de-DE" sz="1200" b="0" i="0" kern="1200" dirty="0">
                <a:solidFill>
                  <a:schemeClr val="tx1"/>
                </a:solidFill>
                <a:effectLst/>
                <a:latin typeface="+mn-lt"/>
                <a:ea typeface="+mn-ea"/>
                <a:cs typeface="+mn-cs"/>
              </a:rPr>
              <a:t>Nachdem Baby und Plazenta geboren wurden, legt man die Plazenta in eine Schüssel. Nach ein paar Stunden wird sie unter fließendem Wasser abgewaschen, bis alle Blutklumpen entfernt sind. Dabei muss natürlich jemand mit dem Baby daneben stehen. Anschließend wird sie abgetupft und in einem Sieb abgetropft.</a:t>
            </a:r>
          </a:p>
          <a:p>
            <a:pPr fontAlgn="base"/>
            <a:r>
              <a:rPr lang="de-DE" sz="1200" b="1" i="0" kern="1200" dirty="0">
                <a:solidFill>
                  <a:schemeClr val="tx1"/>
                </a:solidFill>
                <a:effectLst/>
                <a:latin typeface="+mn-lt"/>
                <a:ea typeface="+mn-ea"/>
                <a:cs typeface="+mn-cs"/>
              </a:rPr>
              <a:t>Nach ungefähr 24 Stunden muss die Plazenta zum ersten Mal gesalzen werden. Wenn nicht nur Salz, sondern auch Kräuter verwendet werden, verbreitet sie einen angenehmen Duft. Wichtig ist, die Prozedur auf beiden Seiten der Plazenta durchzuführen.</a:t>
            </a:r>
            <a:r>
              <a:rPr lang="de-DE" sz="1200" b="0" i="0" kern="1200" dirty="0">
                <a:solidFill>
                  <a:schemeClr val="tx1"/>
                </a:solidFill>
                <a:effectLst/>
                <a:latin typeface="+mn-lt"/>
                <a:ea typeface="+mn-ea"/>
                <a:cs typeface="+mn-cs"/>
              </a:rPr>
              <a:t> Diese Zutaten soll ihren Trocknungsprozess beschleunigen, damit sie nicht faulen kann.</a:t>
            </a:r>
          </a:p>
          <a:p>
            <a:pPr fontAlgn="base"/>
            <a:endParaRPr lang="de-DE" sz="1200" b="0" i="0" kern="1200" dirty="0">
              <a:solidFill>
                <a:schemeClr val="tx1"/>
              </a:solidFill>
              <a:effectLst/>
              <a:latin typeface="+mn-lt"/>
              <a:ea typeface="+mn-ea"/>
              <a:cs typeface="+mn-cs"/>
            </a:endParaRPr>
          </a:p>
          <a:p>
            <a:pPr fontAlgn="base"/>
            <a:r>
              <a:rPr lang="de-DE" sz="1200" b="0" i="0" kern="1200" dirty="0">
                <a:solidFill>
                  <a:schemeClr val="tx1"/>
                </a:solidFill>
                <a:effectLst/>
                <a:latin typeface="+mn-lt"/>
                <a:ea typeface="+mn-ea"/>
                <a:cs typeface="+mn-cs"/>
              </a:rPr>
              <a:t>„Natürlich“ bei Menschenaffen: Plazenta aufessen. Auch das wird praktiziert.</a:t>
            </a:r>
          </a:p>
          <a:p>
            <a:endParaRPr lang="de-DE" dirty="0"/>
          </a:p>
          <a:p>
            <a:r>
              <a:rPr lang="de-DE" dirty="0"/>
              <a:t>https://www.bib.bund.de/DE/Fakten/Fakt/S10-Saeuglingssterblichkeit-ab-1872.html</a:t>
            </a:r>
          </a:p>
          <a:p>
            <a:endParaRPr lang="de-DE" dirty="0"/>
          </a:p>
          <a:p>
            <a:r>
              <a:rPr lang="de-DE" dirty="0"/>
              <a:t>Bundesinstitut</a:t>
            </a:r>
            <a:r>
              <a:rPr lang="de-DE" baseline="0" dirty="0"/>
              <a:t> für Bevölkerungsforschung:</a:t>
            </a:r>
          </a:p>
          <a:p>
            <a:r>
              <a:rPr lang="de-DE" baseline="0" dirty="0"/>
              <a:t>1900 - &gt; 20%</a:t>
            </a:r>
          </a:p>
          <a:p>
            <a:r>
              <a:rPr lang="de-DE" baseline="0" dirty="0"/>
              <a:t>1920 - &gt; 10%</a:t>
            </a:r>
          </a:p>
          <a:p>
            <a:endParaRPr lang="de-DE" baseline="0" dirty="0"/>
          </a:p>
          <a:p>
            <a:r>
              <a:rPr lang="de-DE" baseline="0" dirty="0"/>
              <a:t>Einschränkung: auch andere Ursachen wie sozioökonomische Faktoren, Hygiene nicht mehr, spätestens um 1900 war bakterielle Ursache des Kindbettfiebers unbestritten</a:t>
            </a:r>
          </a:p>
          <a:p>
            <a:r>
              <a:rPr lang="de-DE" baseline="0" dirty="0"/>
              <a:t>Aber: hier nur Sterblichkeit benannt, nicht ernsthafte oder bleibende Schäden</a:t>
            </a:r>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11</a:t>
            </a:fld>
            <a:endParaRPr lang="de-DE" dirty="0"/>
          </a:p>
        </p:txBody>
      </p:sp>
    </p:spTree>
    <p:extLst>
      <p:ext uri="{BB962C8B-B14F-4D97-AF65-F5344CB8AC3E}">
        <p14:creationId xmlns:p14="http://schemas.microsoft.com/office/powerpoint/2010/main" val="1032318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50" dirty="0"/>
              <a:t>Vitamin K: falsches holländisches Modell gewünscht, von Hebamme so beraten.</a:t>
            </a:r>
          </a:p>
          <a:p>
            <a:r>
              <a:rPr lang="de-DE" sz="1050" baseline="0" dirty="0"/>
              <a:t>Vitamin K:</a:t>
            </a:r>
          </a:p>
          <a:p>
            <a:r>
              <a:rPr lang="de-DE" sz="1050" baseline="0" dirty="0"/>
              <a:t>U1, U2, U3 je 2 mg oral. Vorübergehender Mangel an Gerinnungsfaktoren bei Neugeborenen, Blutungen in Darm und Gehirn. Selten, aber erheblich</a:t>
            </a:r>
          </a:p>
          <a:p>
            <a:r>
              <a:rPr lang="de-DE" sz="1050" baseline="0" dirty="0"/>
              <a:t>Erneute intensive Aufklärung, bleibt bei Haltung. </a:t>
            </a:r>
          </a:p>
          <a:p>
            <a:r>
              <a:rPr lang="de-DE" sz="1050" baseline="0" dirty="0"/>
              <a:t>Erheblicher Schaden, aber Risiko gering. Primär gesunde Kinder. Keine wohlinformierte Ablehnung, Ablehnung zu gleichen Teilen Arzt und Maßnahme.</a:t>
            </a:r>
          </a:p>
          <a:p>
            <a:pPr marL="171450" indent="-171450">
              <a:buFont typeface="Wingdings"/>
              <a:buChar char="à"/>
            </a:pPr>
            <a:r>
              <a:rPr lang="de-DE" sz="1050" baseline="0" dirty="0">
                <a:sym typeface="Wingdings" pitchFamily="2" charset="2"/>
              </a:rPr>
              <a:t>Keine Information des Jugendamtes.</a:t>
            </a:r>
          </a:p>
          <a:p>
            <a:pPr marL="171450" indent="-171450">
              <a:buFont typeface="Wingdings"/>
              <a:buChar char="à"/>
            </a:pPr>
            <a:endParaRPr lang="de-DE" sz="1050" baseline="0" dirty="0">
              <a:sym typeface="Wingdings" pitchFamily="2" charset="2"/>
            </a:endParaRPr>
          </a:p>
          <a:p>
            <a:pPr marL="0" indent="0">
              <a:buFont typeface="Wingdings"/>
              <a:buNone/>
            </a:pPr>
            <a:r>
              <a:rPr lang="de-DE" sz="1050" baseline="0" dirty="0">
                <a:sym typeface="Wingdings" pitchFamily="2" charset="2"/>
              </a:rPr>
              <a:t>Blutzucker:</a:t>
            </a:r>
          </a:p>
          <a:p>
            <a:pPr marL="0" indent="0">
              <a:buFont typeface="Wingdings"/>
              <a:buNone/>
            </a:pPr>
            <a:r>
              <a:rPr lang="de-DE" sz="1050" baseline="0" dirty="0">
                <a:sym typeface="Wingdings" pitchFamily="2" charset="2"/>
              </a:rPr>
              <a:t>Keine untere sichere Grenze, Mangelversorgung des Gehirns kann bleibende Schäden verursachen. Schaden erheblich, Eintrittswahrscheinlichkeit ziemlich unklar. </a:t>
            </a:r>
          </a:p>
          <a:p>
            <a:pPr marL="171450" indent="-171450">
              <a:buFont typeface="Wingdings"/>
              <a:buChar char="à"/>
            </a:pPr>
            <a:r>
              <a:rPr lang="de-DE" sz="1050" baseline="0" dirty="0">
                <a:sym typeface="Wingdings" pitchFamily="2" charset="2"/>
              </a:rPr>
              <a:t>Information des Jugendamtes angekündigt, Eltern entschließen sich, zu bleiben.</a:t>
            </a:r>
          </a:p>
          <a:p>
            <a:pPr marL="171450" indent="-171450">
              <a:buFont typeface="Wingdings"/>
              <a:buChar char="à"/>
            </a:pPr>
            <a:endParaRPr lang="de-DE" sz="1050" baseline="0" dirty="0">
              <a:sym typeface="Wingdings" pitchFamily="2" charset="2"/>
            </a:endParaRPr>
          </a:p>
          <a:p>
            <a:pPr marL="0" indent="0">
              <a:buFont typeface="Wingdings"/>
              <a:buNone/>
            </a:pPr>
            <a:r>
              <a:rPr lang="de-DE" sz="1050" baseline="0" dirty="0">
                <a:sym typeface="Wingdings" pitchFamily="2" charset="2"/>
              </a:rPr>
              <a:t>Gelbsucht:</a:t>
            </a:r>
          </a:p>
          <a:p>
            <a:pPr marL="0" indent="0">
              <a:buFont typeface="Wingdings"/>
              <a:buNone/>
            </a:pPr>
            <a:r>
              <a:rPr lang="de-DE" sz="1050" baseline="0" dirty="0">
                <a:sym typeface="Wingdings" pitchFamily="2" charset="2"/>
              </a:rPr>
              <a:t>Bilirubin Abfallprodukt des roten Blutfarbstoffes. Hoher Anfall bei gleichzeitiger Unreife der Leber. Anreicherung im Gehirn mit Kernikterus: schwere bleibende kombinierte Behinderung, Krampfleiden, Taubheit.</a:t>
            </a:r>
          </a:p>
          <a:p>
            <a:pPr marL="0" indent="0">
              <a:buFont typeface="Wingdings"/>
              <a:buNone/>
            </a:pPr>
            <a:r>
              <a:rPr lang="de-DE" sz="1050" baseline="0" dirty="0">
                <a:sym typeface="Wingdings" pitchFamily="2" charset="2"/>
              </a:rPr>
              <a:t>Therapie: </a:t>
            </a:r>
            <a:r>
              <a:rPr lang="de-DE" sz="1050" baseline="0" dirty="0" err="1">
                <a:sym typeface="Wingdings" pitchFamily="2" charset="2"/>
              </a:rPr>
              <a:t>Zufüttern</a:t>
            </a:r>
            <a:r>
              <a:rPr lang="de-DE" sz="1050" baseline="0" dirty="0">
                <a:sym typeface="Wingdings" pitchFamily="2" charset="2"/>
              </a:rPr>
              <a:t> (Erhöhung der eigenen Ausscheidung), Fototherapie – kurzzeitige Unterbrechung des Körperkontaktes zwischen Mutter und Kind, ansonsten keine bekannten Risiken</a:t>
            </a:r>
          </a:p>
          <a:p>
            <a:pPr marL="0" indent="0">
              <a:buFont typeface="Wingdings"/>
              <a:buNone/>
            </a:pPr>
            <a:endParaRPr lang="de-DE" sz="1050" baseline="0" dirty="0">
              <a:sym typeface="Wingdings" pitchFamily="2" charset="2"/>
            </a:endParaRPr>
          </a:p>
          <a:p>
            <a:pPr marL="0" indent="0">
              <a:buFont typeface="Wingdings"/>
              <a:buNone/>
            </a:pPr>
            <a:r>
              <a:rPr lang="de-DE" sz="1050" baseline="0" dirty="0">
                <a:sym typeface="Wingdings" pitchFamily="2" charset="2"/>
              </a:rPr>
              <a:t>Niedrige Schwelle für Therapie - Schwierigkeit, den Nutzen des Schemas für das individuelle Kind zu begründen: Diagnostik und Therapiebeginn früh. Daher individuelle Therapie- und Überwachungsoptionen, Kindeswohlgefährdung im Verlauf neu evaluieren.</a:t>
            </a:r>
          </a:p>
        </p:txBody>
      </p:sp>
      <p:sp>
        <p:nvSpPr>
          <p:cNvPr id="4" name="Foliennummernplatzhalter 3"/>
          <p:cNvSpPr>
            <a:spLocks noGrp="1"/>
          </p:cNvSpPr>
          <p:nvPr>
            <p:ph type="sldNum" sz="quarter" idx="10"/>
          </p:nvPr>
        </p:nvSpPr>
        <p:spPr/>
        <p:txBody>
          <a:bodyPr/>
          <a:lstStyle/>
          <a:p>
            <a:fld id="{BED6204D-B47D-433C-A6AD-33CF3E5A4A08}" type="slidenum">
              <a:rPr lang="de-DE" smtClean="0"/>
              <a:pPr/>
              <a:t>12</a:t>
            </a:fld>
            <a:endParaRPr lang="de-DE" dirty="0"/>
          </a:p>
        </p:txBody>
      </p:sp>
    </p:spTree>
    <p:extLst>
      <p:ext uri="{BB962C8B-B14F-4D97-AF65-F5344CB8AC3E}">
        <p14:creationId xmlns:p14="http://schemas.microsoft.com/office/powerpoint/2010/main" val="24631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D6204D-B47D-433C-A6AD-33CF3E5A4A08}" type="slidenum">
              <a:rPr lang="de-DE" smtClean="0"/>
              <a:pPr/>
              <a:t>13</a:t>
            </a:fld>
            <a:endParaRPr lang="de-DE" dirty="0"/>
          </a:p>
        </p:txBody>
      </p:sp>
    </p:spTree>
    <p:extLst>
      <p:ext uri="{BB962C8B-B14F-4D97-AF65-F5344CB8AC3E}">
        <p14:creationId xmlns:p14="http://schemas.microsoft.com/office/powerpoint/2010/main" val="330475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Vernachlässigung als Ungleichgewicht zwischen kindlichen Bedürfnissen und elterlichen Ressourcen</a:t>
            </a:r>
          </a:p>
          <a:p>
            <a:endParaRPr lang="de-DE" baseline="0" dirty="0"/>
          </a:p>
          <a:p>
            <a:r>
              <a:rPr lang="de-DE" baseline="0" dirty="0"/>
              <a:t>Bei chronischer Erkrankung / Behinderung sind kindliche Bedürfnisse erhöht: </a:t>
            </a:r>
          </a:p>
          <a:p>
            <a:pPr marL="171450" indent="-171450">
              <a:buFontTx/>
              <a:buChar char="-"/>
            </a:pPr>
            <a:r>
              <a:rPr lang="de-DE" baseline="0" dirty="0"/>
              <a:t>Zeitlich</a:t>
            </a:r>
          </a:p>
          <a:p>
            <a:pPr marL="171450" indent="-171450">
              <a:buFontTx/>
              <a:buChar char="-"/>
            </a:pPr>
            <a:r>
              <a:rPr lang="de-DE" baseline="0" dirty="0"/>
              <a:t>Finanziell</a:t>
            </a:r>
          </a:p>
          <a:p>
            <a:pPr marL="171450" indent="-171450">
              <a:buFontTx/>
              <a:buChar char="-"/>
            </a:pPr>
            <a:r>
              <a:rPr lang="de-DE" baseline="0" dirty="0"/>
              <a:t>Persönlich</a:t>
            </a:r>
          </a:p>
          <a:p>
            <a:pPr marL="171450" indent="-171450">
              <a:buFontTx/>
              <a:buChar char="-"/>
            </a:pPr>
            <a:endParaRPr lang="de-DE" baseline="0" dirty="0"/>
          </a:p>
          <a:p>
            <a:pPr marL="171450" indent="-171450">
              <a:buFontTx/>
              <a:buChar char="-"/>
            </a:pPr>
            <a:r>
              <a:rPr lang="de-DE" baseline="0" dirty="0"/>
              <a:t>Es wird schnell klar, dass das Risiko für ein Ungleichgewicht hier erhöht ist. Keine Schuldzuweisung. </a:t>
            </a:r>
          </a:p>
        </p:txBody>
      </p:sp>
      <p:sp>
        <p:nvSpPr>
          <p:cNvPr id="4" name="Foliennummernplatzhalter 3"/>
          <p:cNvSpPr>
            <a:spLocks noGrp="1"/>
          </p:cNvSpPr>
          <p:nvPr>
            <p:ph type="sldNum" sz="quarter" idx="10"/>
          </p:nvPr>
        </p:nvSpPr>
        <p:spPr/>
        <p:txBody>
          <a:bodyPr/>
          <a:lstStyle/>
          <a:p>
            <a:fld id="{BED6204D-B47D-433C-A6AD-33CF3E5A4A08}" type="slidenum">
              <a:rPr lang="de-DE" smtClean="0"/>
              <a:pPr/>
              <a:t>14</a:t>
            </a:fld>
            <a:endParaRPr lang="de-DE" dirty="0"/>
          </a:p>
        </p:txBody>
      </p:sp>
    </p:spTree>
    <p:extLst>
      <p:ext uri="{BB962C8B-B14F-4D97-AF65-F5344CB8AC3E}">
        <p14:creationId xmlns:p14="http://schemas.microsoft.com/office/powerpoint/2010/main" val="3195836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Prototypisch für Erkrankungen, bei denen regelmäßig die Frage nach medizinischer Vernachlässigung aufkommt: DM1</a:t>
            </a:r>
          </a:p>
          <a:p>
            <a:endParaRPr lang="de-DE" baseline="0" dirty="0"/>
          </a:p>
          <a:p>
            <a:r>
              <a:rPr lang="de-DE" baseline="0" dirty="0"/>
              <a:t>Bitte nicht verwechseln mit „Altersdiabetes“. Keine Insulinproduktion, d.h. sicher tödlich ohne Therapie. Erfordert mehrmals tgl. BZ-Messung und Insulingabe, Anpassung an Besonderheiten (Sport, Infekte etc.). Schulungen, Termine.</a:t>
            </a:r>
          </a:p>
          <a:p>
            <a:endParaRPr lang="de-DE" baseline="0" dirty="0"/>
          </a:p>
          <a:p>
            <a:r>
              <a:rPr lang="de-DE" baseline="0" dirty="0"/>
              <a:t>Hohe Anforderungen an betroffene Familien.</a:t>
            </a:r>
          </a:p>
          <a:p>
            <a:endParaRPr lang="de-DE" baseline="0" dirty="0"/>
          </a:p>
          <a:p>
            <a:r>
              <a:rPr lang="de-DE" baseline="0" dirty="0"/>
              <a:t>„messen spritzen“, Insulinpumpen, automatische BZ-Messung, </a:t>
            </a:r>
            <a:r>
              <a:rPr lang="de-DE" baseline="0" dirty="0" err="1"/>
              <a:t>Closed</a:t>
            </a:r>
            <a:r>
              <a:rPr lang="de-DE" baseline="0" dirty="0"/>
              <a:t>-Loop</a:t>
            </a:r>
          </a:p>
          <a:p>
            <a:endParaRPr lang="de-DE" baseline="0" dirty="0"/>
          </a:p>
          <a:p>
            <a:r>
              <a:rPr lang="de-DE" baseline="0" dirty="0"/>
              <a:t>Das funktioniert nicht in jeder Familie und das funktioniert nicht in allen Lebensabschnitten gleich gut </a:t>
            </a:r>
            <a:r>
              <a:rPr lang="de-DE" baseline="0" dirty="0">
                <a:sym typeface="Wingdings" panose="05000000000000000000" pitchFamily="2" charset="2"/>
              </a:rPr>
              <a:t>Pubertät</a:t>
            </a:r>
            <a:endParaRPr lang="de-DE" baseline="0"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15</a:t>
            </a:fld>
            <a:endParaRPr lang="de-DE" dirty="0"/>
          </a:p>
        </p:txBody>
      </p:sp>
    </p:spTree>
    <p:extLst>
      <p:ext uri="{BB962C8B-B14F-4D97-AF65-F5344CB8AC3E}">
        <p14:creationId xmlns:p14="http://schemas.microsoft.com/office/powerpoint/2010/main" val="626985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Qualität der BZ-Einstellung langfristig messbar: HbA1c </a:t>
            </a:r>
            <a:r>
              <a:rPr lang="de-DE" baseline="0" dirty="0">
                <a:sym typeface="Wingdings" panose="05000000000000000000" pitchFamily="2" charset="2"/>
              </a:rPr>
              <a:t> Roter Blutfarbstoff mit einem </a:t>
            </a:r>
            <a:r>
              <a:rPr lang="de-DE" baseline="0" dirty="0" err="1">
                <a:sym typeface="Wingdings" panose="05000000000000000000" pitchFamily="2" charset="2"/>
              </a:rPr>
              <a:t>Glucoserest</a:t>
            </a:r>
            <a:r>
              <a:rPr lang="de-DE" baseline="0" dirty="0">
                <a:sym typeface="Wingdings" panose="05000000000000000000" pitchFamily="2" charset="2"/>
              </a:rPr>
              <a:t>. Zeigt mittlere Blutzuckerkonzentration 4-12 Wochen (Blutzuckergedächtnis). </a:t>
            </a:r>
            <a:r>
              <a:rPr lang="de-DE" baseline="0" dirty="0" err="1">
                <a:sym typeface="Wingdings" panose="05000000000000000000" pitchFamily="2" charset="2"/>
              </a:rPr>
              <a:t>Bish</a:t>
            </a:r>
            <a:r>
              <a:rPr lang="de-DE" baseline="0" dirty="0">
                <a:sym typeface="Wingdings" panose="05000000000000000000" pitchFamily="2" charset="2"/>
              </a:rPr>
              <a:t> heute der am weitesten verbreitete, aussagekräftigste Marker für die Lebenserwartung, Schwankungen in der Lebenserwartung </a:t>
            </a:r>
            <a:r>
              <a:rPr lang="de-DE" baseline="0">
                <a:sym typeface="Wingdings" panose="05000000000000000000" pitchFamily="2" charset="2"/>
              </a:rPr>
              <a:t>um bis zu 20 Jahre</a:t>
            </a:r>
            <a:endParaRPr lang="de-DE" baseline="0" dirty="0">
              <a:sym typeface="Wingdings" panose="05000000000000000000" pitchFamily="2" charset="2"/>
            </a:endParaRPr>
          </a:p>
          <a:p>
            <a:endParaRPr lang="de-DE" baseline="0" dirty="0">
              <a:sym typeface="Wingdings" panose="05000000000000000000" pitchFamily="2" charset="2"/>
            </a:endParaRPr>
          </a:p>
          <a:p>
            <a:r>
              <a:rPr lang="de-DE" baseline="0" dirty="0"/>
              <a:t>Also auch immer die Frage: wird eine spezifische Therapie / ein spezifisches Medikament abgelehnt und gibt es eine adäquate Therapiealternative?</a:t>
            </a:r>
          </a:p>
          <a:p>
            <a:endParaRPr lang="de-DE" baseline="0" dirty="0"/>
          </a:p>
          <a:p>
            <a:r>
              <a:rPr lang="de-DE" baseline="0" dirty="0"/>
              <a:t>Eigene Erfahrung: häufig lehnen Eltern vehement ein bestimmtes Medikament ab. Tatsächliche oder vermeintliche Nebenwirkungen (z.B. zufällige Koinzidenz zwischen Erkrankung / Verschlechterung o.ä. mit dem Beginn einer bestimmten Therapie). Aufklärung, Suche nach Alternativen. </a:t>
            </a:r>
          </a:p>
          <a:p>
            <a:endParaRPr lang="de-DE" baseline="0" dirty="0"/>
          </a:p>
          <a:p>
            <a:r>
              <a:rPr lang="de-DE" baseline="0" dirty="0"/>
              <a:t>Wenn allerdings tatsächlich Gefahr besteht und keine Therapiealternative zur Verfügung steht (z.B. Insulin bei Diabetes), dann Kindeswohlgefährdung, Jugendamt, Familiengericht.</a:t>
            </a:r>
          </a:p>
          <a:p>
            <a:endParaRPr lang="de-DE" baseline="0" dirty="0"/>
          </a:p>
          <a:p>
            <a:r>
              <a:rPr lang="de-DE" baseline="0" dirty="0"/>
              <a:t>Beispiel:</a:t>
            </a:r>
          </a:p>
          <a:p>
            <a:r>
              <a:rPr lang="de-DE" baseline="0" dirty="0"/>
              <a:t>Familie mit vierjährigem Kind wird eingewiesen, </a:t>
            </a:r>
            <a:r>
              <a:rPr lang="de-DE" baseline="0" dirty="0" err="1"/>
              <a:t>Vd</a:t>
            </a:r>
            <a:r>
              <a:rPr lang="de-DE" baseline="0" dirty="0"/>
              <a:t>. Diabetes. Kind in reduziertem, aber nicht akut bedrohlichem Zustand. Blutentnahme, sicherer Nachweis des Diabetes. Stationäre Aufnahme, Insulintherapie wird abgelehnt. Eltern glauben Diagnose nicht. Intensive Gespräche mit mehreren Ärzten. Eltern gehen trotzdem gegen ärztlichen Rat.</a:t>
            </a:r>
          </a:p>
          <a:p>
            <a:r>
              <a:rPr lang="de-DE" baseline="0" dirty="0"/>
              <a:t>Verantwortlicher Leitender Arzt übernimmt Verantwortung, nicht das JA zu informieren. „Die kommen wieder, die brauchen eine Nacht“. Eltern stellen sich am nächsten Tag bei anthroposophischem Arzt vor, Kind geht es schlechter, dieser empfiehlt auch stationäre Aufnahme. Eltern gehen in anderes Krankenhaus. Weiterer Verlauf ist nicht bekannt.</a:t>
            </a:r>
          </a:p>
          <a:p>
            <a:endParaRPr lang="de-DE" baseline="0" dirty="0"/>
          </a:p>
          <a:p>
            <a:pPr marL="171450" indent="-171450">
              <a:buFont typeface="Wingdings"/>
              <a:buChar char="à"/>
            </a:pPr>
            <a:r>
              <a:rPr lang="de-DE" baseline="0" dirty="0">
                <a:sym typeface="Wingdings" pitchFamily="2" charset="2"/>
              </a:rPr>
              <a:t>Diagnose zweifelsfrei</a:t>
            </a:r>
          </a:p>
          <a:p>
            <a:pPr marL="171450" indent="-171450">
              <a:buFont typeface="Wingdings"/>
              <a:buChar char="à"/>
            </a:pPr>
            <a:r>
              <a:rPr lang="de-DE" baseline="0" dirty="0">
                <a:sym typeface="Wingdings" pitchFamily="2" charset="2"/>
              </a:rPr>
              <a:t>Gefährdung des Kindes imminent: erheblicher Schaden (</a:t>
            </a:r>
            <a:r>
              <a:rPr lang="de-DE" baseline="0" dirty="0" err="1">
                <a:sym typeface="Wingdings" pitchFamily="2" charset="2"/>
              </a:rPr>
              <a:t>Ketoazidose</a:t>
            </a:r>
            <a:r>
              <a:rPr lang="de-DE" baseline="0" dirty="0">
                <a:sym typeface="Wingdings" pitchFamily="2" charset="2"/>
              </a:rPr>
              <a:t>), Schadenseintritt sicher (aber wann?)</a:t>
            </a:r>
          </a:p>
          <a:p>
            <a:pPr marL="171450" indent="-171450">
              <a:buFont typeface="Wingdings"/>
              <a:buChar char="à"/>
            </a:pPr>
            <a:r>
              <a:rPr lang="de-DE" baseline="0" dirty="0">
                <a:sym typeface="Wingdings" pitchFamily="2" charset="2"/>
              </a:rPr>
              <a:t>Keine informierte Ablehnung, sondern psychische Reaktion auf schwere Diagnose, ideologische Vorbehalte</a:t>
            </a:r>
          </a:p>
          <a:p>
            <a:pPr marL="171450" indent="-171450">
              <a:buFont typeface="Wingdings"/>
              <a:buChar char="à"/>
            </a:pPr>
            <a:r>
              <a:rPr lang="de-DE" baseline="0" dirty="0">
                <a:sym typeface="Wingdings" pitchFamily="2" charset="2"/>
              </a:rPr>
              <a:t>Intensiv aufgearbeitet: Gesprächssituation war nicht gut, also sowohl Ablehnung der Maßnahme als auch des Arztes</a:t>
            </a:r>
          </a:p>
          <a:p>
            <a:pPr marL="171450" indent="-171450">
              <a:buFont typeface="Wingdings"/>
              <a:buChar char="à"/>
            </a:pPr>
            <a:r>
              <a:rPr lang="de-DE" baseline="0" dirty="0">
                <a:sym typeface="Wingdings" pitchFamily="2" charset="2"/>
              </a:rPr>
              <a:t>Keine Therapiealternative, auch der anthroposophische Arzt wies ein zur Insulintherapie.</a:t>
            </a:r>
          </a:p>
          <a:p>
            <a:pPr marL="171450" indent="-171450">
              <a:buFont typeface="Wingdings"/>
              <a:buChar char="à"/>
            </a:pPr>
            <a:r>
              <a:rPr lang="de-DE" baseline="0" dirty="0">
                <a:sym typeface="Wingdings" pitchFamily="2" charset="2"/>
              </a:rPr>
              <a:t>Gut gelaufen? Eltern hatten Chance sich selbst zu entscheiden, sind dann freiwillig in ein anderes Krankenhaus gegangen. Wäre das auch so gewesen, wenn wir am Vorabend das JA informiert hätten? Ich hätte aus heutiger Sicht die medizinische Verantwortung für diesen Tag Verzögerung nicht übernommen. </a:t>
            </a:r>
          </a:p>
          <a:p>
            <a:pPr marL="171450" indent="-171450">
              <a:buFont typeface="Wingdings"/>
              <a:buChar char="à"/>
            </a:pPr>
            <a:endParaRPr lang="de-DE" baseline="0" dirty="0">
              <a:sym typeface="Wingdings" pitchFamily="2" charset="2"/>
            </a:endParaRPr>
          </a:p>
        </p:txBody>
      </p:sp>
      <p:sp>
        <p:nvSpPr>
          <p:cNvPr id="4" name="Foliennummernplatzhalter 3"/>
          <p:cNvSpPr>
            <a:spLocks noGrp="1"/>
          </p:cNvSpPr>
          <p:nvPr>
            <p:ph type="sldNum" sz="quarter" idx="10"/>
          </p:nvPr>
        </p:nvSpPr>
        <p:spPr/>
        <p:txBody>
          <a:bodyPr/>
          <a:lstStyle/>
          <a:p>
            <a:fld id="{BED6204D-B47D-433C-A6AD-33CF3E5A4A08}" type="slidenum">
              <a:rPr lang="de-DE" smtClean="0"/>
              <a:pPr/>
              <a:t>16</a:t>
            </a:fld>
            <a:endParaRPr lang="de-DE" dirty="0"/>
          </a:p>
        </p:txBody>
      </p:sp>
    </p:spTree>
    <p:extLst>
      <p:ext uri="{BB962C8B-B14F-4D97-AF65-F5344CB8AC3E}">
        <p14:creationId xmlns:p14="http://schemas.microsoft.com/office/powerpoint/2010/main" val="166719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Prototypisches Beispiel bei Kindern mit schweren lebensverkürzenden Erkrankungen</a:t>
            </a:r>
          </a:p>
          <a:p>
            <a:endParaRPr lang="de-DE" dirty="0"/>
          </a:p>
          <a:p>
            <a:r>
              <a:rPr lang="de-DE" dirty="0"/>
              <a:t>Viele Gründe, warum Eltern vor PEG zurückschrecken: endgültig, Erkrankung wird sichtbarer</a:t>
            </a:r>
          </a:p>
          <a:p>
            <a:endParaRPr lang="de-DE" dirty="0"/>
          </a:p>
          <a:p>
            <a:r>
              <a:rPr lang="de-DE" dirty="0"/>
              <a:t>Frage Jugendamt: welches Gewicht ist kritisch? Nicht pauschal: es kann auch die Gabe von Medikamenten akut relevanter sein, Gewichtsverlauf, Perzentilen, Vergleich mit Kindern mit derselben Erkrankung, allgemeiner Ernährungszustand – enge Abstimmung mit behandelnder Ärztin</a:t>
            </a:r>
          </a:p>
          <a:p>
            <a:endParaRPr lang="de-DE" dirty="0"/>
          </a:p>
          <a:p>
            <a:r>
              <a:rPr lang="de-DE" dirty="0"/>
              <a:t>Was ist Therapieziel?</a:t>
            </a:r>
          </a:p>
          <a:p>
            <a:endParaRPr lang="de-DE" dirty="0"/>
          </a:p>
          <a:p>
            <a:r>
              <a:rPr lang="de-DE" dirty="0"/>
              <a:t>Kinderpalliativdienst – Patientin</a:t>
            </a:r>
            <a:r>
              <a:rPr lang="de-DE" baseline="0" dirty="0"/>
              <a:t> mit Schmerzen und Schluckstörung. Eltern verweigern adäquate Therapie</a:t>
            </a:r>
          </a:p>
          <a:p>
            <a:endParaRPr lang="de-DE" baseline="0" dirty="0"/>
          </a:p>
          <a:p>
            <a:pPr marL="171450" indent="-171450">
              <a:buFontTx/>
              <a:buChar char="-"/>
            </a:pPr>
            <a:r>
              <a:rPr lang="de-DE" baseline="0" dirty="0"/>
              <a:t>Schädigung des Kindes manifest: Schmerzen, Aspirationsrisiko, Mangelernährung</a:t>
            </a:r>
          </a:p>
          <a:p>
            <a:pPr marL="171450" indent="-171450">
              <a:buFontTx/>
              <a:buChar char="-"/>
            </a:pPr>
            <a:r>
              <a:rPr lang="de-DE" baseline="0" dirty="0"/>
              <a:t>Schadenseintritt idem</a:t>
            </a:r>
          </a:p>
          <a:p>
            <a:pPr marL="171450" indent="-171450">
              <a:buFontTx/>
              <a:buChar char="-"/>
            </a:pPr>
            <a:r>
              <a:rPr lang="de-DE" baseline="0" dirty="0"/>
              <a:t>Ablehnungsgründe:</a:t>
            </a:r>
          </a:p>
          <a:p>
            <a:pPr marL="628650" lvl="1" indent="-171450">
              <a:buFontTx/>
              <a:buChar char="-"/>
            </a:pPr>
            <a:r>
              <a:rPr lang="de-DE" baseline="0" dirty="0"/>
              <a:t>Diffuse Medizinangst (Opiate?)</a:t>
            </a:r>
          </a:p>
          <a:p>
            <a:pPr marL="628650" lvl="1" indent="-171450">
              <a:buFontTx/>
              <a:buChar char="-"/>
            </a:pPr>
            <a:r>
              <a:rPr lang="de-DE" baseline="0" dirty="0"/>
              <a:t>Schwierigkeiten, den Zustand des Kindes realistisch zu sehen</a:t>
            </a:r>
          </a:p>
          <a:p>
            <a:pPr marL="628650" lvl="1" indent="-171450">
              <a:buFontTx/>
              <a:buChar char="-"/>
            </a:pPr>
            <a:r>
              <a:rPr lang="de-DE" baseline="0" dirty="0"/>
              <a:t>Eigene Vorstellungen von Therapiebegrenzung</a:t>
            </a:r>
          </a:p>
          <a:p>
            <a:pPr marL="628650" lvl="1" indent="-171450">
              <a:buFontTx/>
              <a:buChar char="-"/>
            </a:pPr>
            <a:endParaRPr lang="de-DE" baseline="0" dirty="0"/>
          </a:p>
          <a:p>
            <a:pPr marL="171450" lvl="0" indent="-171450">
              <a:buFontTx/>
              <a:buChar char="-"/>
            </a:pPr>
            <a:r>
              <a:rPr lang="de-DE" baseline="0" dirty="0"/>
              <a:t>Entsprechend muss die Reaktion angepasst werden: kann ich über eine Magensonde eine Akzeptanz der PEG erreichen? Gewichtszunahme, weniger Husten, weniger verschleimt sein. Gibt es Alternativen in der Schmerztherapie: Muskelentspannende Medikamente, Pflaster statt Tabletten, Aufklärung, wie eine Therapiebegrenzung aussehen könnte</a:t>
            </a:r>
          </a:p>
          <a:p>
            <a:pPr marL="171450" lvl="0" indent="-171450">
              <a:buFontTx/>
              <a:buChar char="-"/>
            </a:pPr>
            <a:endParaRPr lang="de-DE" baseline="0" dirty="0"/>
          </a:p>
          <a:p>
            <a:pPr marL="171450" lvl="0" indent="-171450">
              <a:buFontTx/>
              <a:buChar char="-"/>
            </a:pPr>
            <a:r>
              <a:rPr lang="de-DE" baseline="0" dirty="0"/>
              <a:t>Wenn nichts greift: Jugendamt, Familiengericht? Diskussion</a:t>
            </a:r>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17</a:t>
            </a:fld>
            <a:endParaRPr lang="de-DE" dirty="0"/>
          </a:p>
        </p:txBody>
      </p:sp>
    </p:spTree>
    <p:extLst>
      <p:ext uri="{BB962C8B-B14F-4D97-AF65-F5344CB8AC3E}">
        <p14:creationId xmlns:p14="http://schemas.microsoft.com/office/powerpoint/2010/main" val="641016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D6204D-B47D-433C-A6AD-33CF3E5A4A08}" type="slidenum">
              <a:rPr lang="de-DE" smtClean="0"/>
              <a:pPr/>
              <a:t>18</a:t>
            </a:fld>
            <a:endParaRPr lang="de-DE" dirty="0"/>
          </a:p>
        </p:txBody>
      </p:sp>
    </p:spTree>
    <p:extLst>
      <p:ext uri="{BB962C8B-B14F-4D97-AF65-F5344CB8AC3E}">
        <p14:creationId xmlns:p14="http://schemas.microsoft.com/office/powerpoint/2010/main" val="586187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Vater macht kein Beziehungsangebot. </a:t>
            </a:r>
          </a:p>
          <a:p>
            <a:r>
              <a:rPr lang="de-DE" baseline="0" dirty="0"/>
              <a:t>Inobhutnahme, Vorstellung Kinderschutzambulanz:</a:t>
            </a:r>
          </a:p>
          <a:p>
            <a:pPr marL="171450" indent="-171450">
              <a:buFontTx/>
              <a:buChar char="-"/>
            </a:pPr>
            <a:r>
              <a:rPr lang="de-DE" baseline="0" dirty="0"/>
              <a:t>Kind isst nicht mit Besteck, kann nur mit Trinkpäckchen umgehen</a:t>
            </a:r>
          </a:p>
          <a:p>
            <a:pPr marL="171450" indent="-171450">
              <a:buFontTx/>
              <a:buChar char="-"/>
            </a:pPr>
            <a:r>
              <a:rPr lang="de-DE" baseline="0" dirty="0"/>
              <a:t>Wortschatz von 5 Wörtern</a:t>
            </a:r>
          </a:p>
          <a:p>
            <a:pPr marL="171450" indent="-171450">
              <a:buFontTx/>
              <a:buChar char="-"/>
            </a:pPr>
            <a:r>
              <a:rPr lang="de-DE" baseline="0" dirty="0"/>
              <a:t>deutliche kombinierte Entwicklungsverzögerung, Kleinwuchs</a:t>
            </a:r>
          </a:p>
          <a:p>
            <a:pPr marL="171450" indent="-171450">
              <a:buFontTx/>
              <a:buChar char="-"/>
            </a:pPr>
            <a:endParaRPr lang="de-DE" dirty="0"/>
          </a:p>
          <a:p>
            <a:pPr marL="0" indent="0">
              <a:buFontTx/>
              <a:buNone/>
            </a:pPr>
            <a:r>
              <a:rPr lang="de-DE" dirty="0"/>
              <a:t>Zunächst einmal Klärung: was davon ist auf die Vernachlässigung zurück zu führen.</a:t>
            </a:r>
          </a:p>
          <a:p>
            <a:pPr marL="0" indent="0">
              <a:buFontTx/>
              <a:buNone/>
            </a:pPr>
            <a:r>
              <a:rPr lang="de-DE" dirty="0"/>
              <a:t>Sorgfältige Kinderärztliche Diagnostik: Großzügigkeit bei Entwicklungsverzögerung. Bei bestehender Vernachlässigung gibt es aber bereits eine Ursache, hier frühzeitig Probleme benennen, damit weiterer vermeidbarer Schaden vermieden werden kann.</a:t>
            </a:r>
          </a:p>
          <a:p>
            <a:pPr marL="0" indent="0">
              <a:buFontTx/>
              <a:buNone/>
            </a:pPr>
            <a:endParaRPr lang="de-DE" dirty="0"/>
          </a:p>
          <a:p>
            <a:pPr marL="0" indent="0">
              <a:buFontTx/>
              <a:buNone/>
            </a:pPr>
            <a:r>
              <a:rPr lang="de-DE" dirty="0"/>
              <a:t>Vorstellung des Falles </a:t>
            </a:r>
            <a:r>
              <a:rPr lang="de-DE" dirty="0">
                <a:sym typeface="Wingdings" panose="05000000000000000000" pitchFamily="2" charset="2"/>
              </a:rPr>
              <a:t> Kinderärzte großzügig bei Entwicklungsverzögerungen, große Spannweite, Erkennen, wenn eine schwere Erkrankung oder Warnsignale dahinterstecken  JA und Kinderärzte müssen voneinander wissen: Kinderarzt, dass es eine </a:t>
            </a:r>
            <a:r>
              <a:rPr lang="de-DE" dirty="0" err="1">
                <a:sym typeface="Wingdings" panose="05000000000000000000" pitchFamily="2" charset="2"/>
              </a:rPr>
              <a:t>mgl</a:t>
            </a:r>
            <a:r>
              <a:rPr lang="de-DE" dirty="0">
                <a:sym typeface="Wingdings" panose="05000000000000000000" pitchFamily="2" charset="2"/>
              </a:rPr>
              <a:t>. Ursache, einen Risikofaktor gibt, JA, dass es eine Entwicklungsverzögerung gibt  so ist weiterer Schaden vermeidbar  </a:t>
            </a:r>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19</a:t>
            </a:fld>
            <a:endParaRPr lang="de-DE" dirty="0"/>
          </a:p>
        </p:txBody>
      </p:sp>
    </p:spTree>
    <p:extLst>
      <p:ext uri="{BB962C8B-B14F-4D97-AF65-F5344CB8AC3E}">
        <p14:creationId xmlns:p14="http://schemas.microsoft.com/office/powerpoint/2010/main" val="310479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a:buChar char="à"/>
            </a:pPr>
            <a:r>
              <a:rPr lang="de-DE" dirty="0"/>
              <a:t>Deprivation schwieriger Begriff, </a:t>
            </a:r>
            <a:r>
              <a:rPr lang="de-DE" baseline="0" dirty="0"/>
              <a:t>insbesondere in Psychologie viele Bedeutungen. Pädiater sehen darin sehr allgemein Mangelzustand. Kein spezifisches Deprivationssyndrom, daher immer auch Differentialdiagnosen (angeborene / erworbene Erkrankungen)</a:t>
            </a:r>
          </a:p>
          <a:p>
            <a:r>
              <a:rPr lang="de-DE" dirty="0"/>
              <a:t>Vergleich</a:t>
            </a:r>
            <a:r>
              <a:rPr lang="de-DE" baseline="0" dirty="0"/>
              <a:t> Kindesmisshandlung vs. Kindeswohlgefährdung </a:t>
            </a:r>
            <a:r>
              <a:rPr lang="de-DE" baseline="0" dirty="0">
                <a:sym typeface="Wingdings" panose="05000000000000000000" pitchFamily="2" charset="2"/>
              </a:rPr>
              <a:t> wir sehen Folgen von Misshandlung und daraus kann prognostisch eine Kindeswohlgefährdung abgeleitet werden</a:t>
            </a:r>
          </a:p>
          <a:p>
            <a:r>
              <a:rPr lang="de-DE" baseline="0" dirty="0">
                <a:sym typeface="Wingdings" panose="05000000000000000000" pitchFamily="2" charset="2"/>
              </a:rPr>
              <a:t>Wir sehen ein vernachlässigtes Kind und leiten daraus ein Entwicklungsrisiko ab. Bei Befunden einer Deprivation können wir aus medizinischer Sicht bereits einen eingetretenen Schaden benennen</a:t>
            </a:r>
          </a:p>
        </p:txBody>
      </p:sp>
      <p:sp>
        <p:nvSpPr>
          <p:cNvPr id="4" name="Foliennummernplatzhalter 3"/>
          <p:cNvSpPr>
            <a:spLocks noGrp="1"/>
          </p:cNvSpPr>
          <p:nvPr>
            <p:ph type="sldNum" sz="quarter" idx="10"/>
          </p:nvPr>
        </p:nvSpPr>
        <p:spPr/>
        <p:txBody>
          <a:bodyPr/>
          <a:lstStyle/>
          <a:p>
            <a:fld id="{BED6204D-B47D-433C-A6AD-33CF3E5A4A08}" type="slidenum">
              <a:rPr lang="de-DE" smtClean="0"/>
              <a:pPr/>
              <a:t>2</a:t>
            </a:fld>
            <a:endParaRPr lang="de-DE" dirty="0"/>
          </a:p>
        </p:txBody>
      </p:sp>
    </p:spTree>
    <p:extLst>
      <p:ext uri="{BB962C8B-B14F-4D97-AF65-F5344CB8AC3E}">
        <p14:creationId xmlns:p14="http://schemas.microsoft.com/office/powerpoint/2010/main" val="373045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6 Monate!</a:t>
            </a:r>
          </a:p>
          <a:p>
            <a:r>
              <a:rPr lang="de-DE" dirty="0"/>
              <a:t>Die Entwicklung von Kindern ist mehr als Körpergewicht und Länge. </a:t>
            </a:r>
          </a:p>
          <a:p>
            <a:r>
              <a:rPr lang="de-DE" dirty="0"/>
              <a:t>Das Aufholwachstum bedeutet nicht, dass damit auch die Entwicklungsgefahr vollständig reversibel wäre (Kopfumfang, Gehirnwachstum).</a:t>
            </a:r>
          </a:p>
          <a:p>
            <a:r>
              <a:rPr lang="de-DE" dirty="0"/>
              <a:t>Und natürlich auch kein Parameter dafür, dass in der Wohngruppe alles</a:t>
            </a:r>
            <a:r>
              <a:rPr lang="de-DE" baseline="0" dirty="0"/>
              <a:t> gut wäre.</a:t>
            </a:r>
            <a:endParaRPr lang="de-DE" dirty="0"/>
          </a:p>
          <a:p>
            <a:endParaRPr lang="de-DE" dirty="0"/>
          </a:p>
          <a:p>
            <a:r>
              <a:rPr lang="de-DE" dirty="0"/>
              <a:t>Aber zum Einen sind Körpermaße verhältnismäßig robuste Parameter, die sich erst bei erheblichem Mangel verändern. Zum Anderen sind</a:t>
            </a:r>
            <a:r>
              <a:rPr lang="de-DE" baseline="0" dirty="0"/>
              <a:t> sie die physiologische Grundlage der wesentlich subtileren</a:t>
            </a:r>
          </a:p>
          <a:p>
            <a:endParaRPr lang="de-DE" baseline="0" dirty="0"/>
          </a:p>
          <a:p>
            <a:endParaRPr lang="de-DE" baseline="0" dirty="0"/>
          </a:p>
          <a:p>
            <a:r>
              <a:rPr lang="de-DE" baseline="0" dirty="0"/>
              <a:t>Mein Fokus somatische Folgen von Vernachlässigung, aber Cave: Aufholwachstum ist keine </a:t>
            </a:r>
            <a:r>
              <a:rPr lang="de-DE" baseline="0" dirty="0" err="1"/>
              <a:t>Restitutio</a:t>
            </a:r>
            <a:r>
              <a:rPr lang="de-DE" baseline="0" dirty="0"/>
              <a:t> ad </a:t>
            </a:r>
            <a:r>
              <a:rPr lang="de-DE" baseline="0" dirty="0" err="1"/>
              <a:t>integrum</a:t>
            </a:r>
            <a:r>
              <a:rPr lang="de-DE" baseline="0" dirty="0"/>
              <a:t> und sagt nichts über psychische Folgen aus.</a:t>
            </a:r>
          </a:p>
        </p:txBody>
      </p:sp>
      <p:sp>
        <p:nvSpPr>
          <p:cNvPr id="4" name="Foliennummernplatzhalter 3"/>
          <p:cNvSpPr>
            <a:spLocks noGrp="1"/>
          </p:cNvSpPr>
          <p:nvPr>
            <p:ph type="sldNum" sz="quarter" idx="10"/>
          </p:nvPr>
        </p:nvSpPr>
        <p:spPr/>
        <p:txBody>
          <a:bodyPr/>
          <a:lstStyle/>
          <a:p>
            <a:fld id="{BED6204D-B47D-433C-A6AD-33CF3E5A4A08}" type="slidenum">
              <a:rPr lang="de-DE" smtClean="0"/>
              <a:pPr/>
              <a:t>20</a:t>
            </a:fld>
            <a:endParaRPr lang="de-DE" dirty="0"/>
          </a:p>
        </p:txBody>
      </p:sp>
    </p:spTree>
    <p:extLst>
      <p:ext uri="{BB962C8B-B14F-4D97-AF65-F5344CB8AC3E}">
        <p14:creationId xmlns:p14="http://schemas.microsoft.com/office/powerpoint/2010/main" val="197931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effectLst/>
                <a:latin typeface="+mn-lt"/>
                <a:ea typeface="+mn-ea"/>
                <a:cs typeface="+mn-cs"/>
              </a:rPr>
              <a:t>Mehr</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als</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zahnärztliche</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Vernachlässigung</a:t>
            </a: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Socioeconomic inequality and caries: a systematic review and meta-analysis</a:t>
            </a:r>
          </a:p>
          <a:p>
            <a:r>
              <a:rPr lang="de-DE" dirty="0"/>
              <a:t>https://pubmed.ncbi.nlm.nih.gov/25394849/</a:t>
            </a:r>
          </a:p>
          <a:p>
            <a:r>
              <a:rPr lang="de-DE" dirty="0"/>
              <a:t>https://www.imeonline.de/fileadmin/imeonline/Dokumente/ime_symposium_2007_beitrag4_kariesrueckgang_s.pdf</a:t>
            </a:r>
          </a:p>
          <a:p>
            <a:r>
              <a:rPr lang="de-DE" dirty="0"/>
              <a:t>https://pubmed.ncbi.nlm.nih.gov/18086023/</a:t>
            </a:r>
          </a:p>
          <a:p>
            <a:endParaRPr lang="de-DE" dirty="0"/>
          </a:p>
          <a:p>
            <a:r>
              <a:rPr lang="de-DE" dirty="0">
                <a:sym typeface="Wingdings" panose="05000000000000000000" pitchFamily="2" charset="2"/>
              </a:rPr>
              <a:t> Zahnärztliche Erfolgsfaktoren in Hilfekonzepte aufnehmen! Sozialrechtliche Versorgungsansprüche?</a:t>
            </a:r>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21</a:t>
            </a:fld>
            <a:endParaRPr lang="de-DE" dirty="0"/>
          </a:p>
        </p:txBody>
      </p:sp>
    </p:spTree>
    <p:extLst>
      <p:ext uri="{BB962C8B-B14F-4D97-AF65-F5344CB8AC3E}">
        <p14:creationId xmlns:p14="http://schemas.microsoft.com/office/powerpoint/2010/main" val="401564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Socioeconomic inequality and caries: a systematic review and meta-analysis</a:t>
            </a:r>
          </a:p>
          <a:p>
            <a:r>
              <a:rPr lang="de-DE" dirty="0"/>
              <a:t>https://pubmed.ncbi.nlm.nih.gov/25394849/</a:t>
            </a:r>
          </a:p>
          <a:p>
            <a:r>
              <a:rPr lang="de-DE" dirty="0"/>
              <a:t>https://www.imeonline.de/fileadmin/imeonline/Dokumente/ime_symposium_2007_beitrag4_kariesrueckgang_s.pdf</a:t>
            </a:r>
          </a:p>
          <a:p>
            <a:r>
              <a:rPr lang="de-DE" dirty="0"/>
              <a:t>https://pubmed.ncbi.nlm.nih.gov/18086023/</a:t>
            </a:r>
          </a:p>
          <a:p>
            <a:endParaRPr lang="de-DE" dirty="0"/>
          </a:p>
          <a:p>
            <a:r>
              <a:rPr lang="de-DE" dirty="0">
                <a:sym typeface="Wingdings" panose="05000000000000000000" pitchFamily="2" charset="2"/>
              </a:rPr>
              <a:t> Zahnärztliche Erfolgsfaktoren in Hilfekonzepte aufnehmen! Sozialrechtliche Versorgungsansprüche?</a:t>
            </a:r>
            <a:endParaRPr lang="de-DE" dirty="0"/>
          </a:p>
          <a:p>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22</a:t>
            </a:fld>
            <a:endParaRPr lang="de-DE" dirty="0"/>
          </a:p>
        </p:txBody>
      </p:sp>
    </p:spTree>
    <p:extLst>
      <p:ext uri="{BB962C8B-B14F-4D97-AF65-F5344CB8AC3E}">
        <p14:creationId xmlns:p14="http://schemas.microsoft.com/office/powerpoint/2010/main" val="701481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Wovon</a:t>
            </a:r>
            <a:r>
              <a:rPr lang="de-DE" baseline="0" dirty="0"/>
              <a:t> wir viel mehr verstehen als von Gesetzen </a:t>
            </a:r>
            <a:r>
              <a:rPr lang="de-DE" baseline="0" dirty="0">
                <a:sym typeface="Wingdings" pitchFamily="2" charset="2"/>
              </a:rPr>
              <a:t> </a:t>
            </a:r>
            <a:r>
              <a:rPr lang="de-DE" baseline="0" dirty="0"/>
              <a:t>Entwicklung von Kindern</a:t>
            </a:r>
          </a:p>
          <a:p>
            <a:endParaRPr lang="de-DE" baseline="0" dirty="0"/>
          </a:p>
          <a:p>
            <a:pPr marL="171450" indent="-171450">
              <a:buFontTx/>
              <a:buChar char="-"/>
            </a:pPr>
            <a:r>
              <a:rPr lang="de-DE" baseline="0" dirty="0"/>
              <a:t>Entwicklung des einzelnen Kindes</a:t>
            </a:r>
          </a:p>
          <a:p>
            <a:pPr marL="171450" indent="-171450">
              <a:buFontTx/>
              <a:buChar char="-"/>
            </a:pPr>
            <a:r>
              <a:rPr lang="de-DE" baseline="0" dirty="0"/>
              <a:t>Entwicklung des Zustandes von Kindern über die Zeit (Reihenuntersuchungen, Einschulungen)</a:t>
            </a:r>
          </a:p>
          <a:p>
            <a:pPr marL="171450" indent="-171450">
              <a:buFontTx/>
              <a:buChar char="-"/>
            </a:pPr>
            <a:endParaRPr lang="de-DE" baseline="0" dirty="0"/>
          </a:p>
          <a:p>
            <a:pPr marL="0" indent="0">
              <a:buFontTx/>
              <a:buNone/>
            </a:pPr>
            <a:r>
              <a:rPr lang="de-DE" baseline="0" dirty="0"/>
              <a:t>Einschätzung muss sich anpassen. Häufiges Beispiel aus dem Kinderschutz-Kontext, Adipositas. Gemeinsame Risikofaktoren bzw. Kindesmisshandlung unabhängiger Risikofaktor für Adipositas. </a:t>
            </a:r>
          </a:p>
          <a:p>
            <a:pPr marL="0" indent="0">
              <a:buFontTx/>
              <a:buNone/>
            </a:pPr>
            <a:endParaRPr lang="de-DE" baseline="0" dirty="0"/>
          </a:p>
          <a:p>
            <a:pPr marL="0" indent="0">
              <a:buFontTx/>
              <a:buNone/>
            </a:pPr>
            <a:r>
              <a:rPr lang="de-DE" baseline="0" dirty="0"/>
              <a:t>Veränderung der Normwerte innerhalb von 20 Jahren. Perzentilen. </a:t>
            </a:r>
          </a:p>
          <a:p>
            <a:pPr marL="0" indent="0">
              <a:buFontTx/>
              <a:buNone/>
            </a:pPr>
            <a:endParaRPr lang="de-DE" baseline="0" dirty="0"/>
          </a:p>
          <a:p>
            <a:pPr marL="0" indent="0">
              <a:buFontTx/>
              <a:buNone/>
            </a:pPr>
            <a:r>
              <a:rPr lang="de-DE" baseline="0" dirty="0"/>
              <a:t>„In Deutschland leben immer weniger Kinder“ stimmt nur für die Anzahl, nicht für das Gesamtgewicht.</a:t>
            </a:r>
          </a:p>
          <a:p>
            <a:pPr marL="0" indent="0">
              <a:buFontTx/>
              <a:buNone/>
            </a:pPr>
            <a:endParaRPr lang="de-DE" baseline="0" dirty="0"/>
          </a:p>
          <a:p>
            <a:pPr marL="0" indent="0">
              <a:buFontTx/>
              <a:buNone/>
            </a:pPr>
            <a:r>
              <a:rPr lang="de-DE" baseline="0" dirty="0"/>
              <a:t>Positive Entwicklung </a:t>
            </a:r>
            <a:r>
              <a:rPr lang="de-DE" baseline="0" dirty="0">
                <a:sym typeface="Wingdings" pitchFamily="2" charset="2"/>
              </a:rPr>
              <a:t> nächste Folie</a:t>
            </a:r>
            <a:endParaRPr lang="de-DE" baseline="0" dirty="0"/>
          </a:p>
          <a:p>
            <a:pPr marL="0" indent="0">
              <a:buFontTx/>
              <a:buNone/>
            </a:pPr>
            <a:endParaRPr lang="de-DE" baseline="0" dirty="0"/>
          </a:p>
          <a:p>
            <a:r>
              <a:rPr lang="de-DE" sz="1200" b="1" dirty="0"/>
              <a:t>KIGGS RKI</a:t>
            </a:r>
            <a:r>
              <a:rPr lang="de-DE" sz="1200" dirty="0"/>
              <a:t>: Sozialer</a:t>
            </a:r>
            <a:r>
              <a:rPr lang="de-DE" sz="1200" baseline="0" dirty="0"/>
              <a:t> Gradient der Adipositas bei Kindern und Jugendlichen</a:t>
            </a:r>
          </a:p>
          <a:p>
            <a:endParaRPr lang="de-DE" sz="1200" baseline="0" dirty="0"/>
          </a:p>
          <a:p>
            <a:r>
              <a:rPr lang="de-DE" sz="1200" b="1" baseline="0" dirty="0"/>
              <a:t>Bildung</a:t>
            </a:r>
            <a:r>
              <a:rPr lang="de-DE" sz="1200" baseline="0" dirty="0"/>
              <a:t>: </a:t>
            </a:r>
            <a:r>
              <a:rPr lang="de-DE" sz="1200" baseline="0" dirty="0" err="1"/>
              <a:t>Bertelsmannstudie</a:t>
            </a:r>
            <a:endParaRPr lang="de-DE" sz="1200" baseline="0" dirty="0"/>
          </a:p>
          <a:p>
            <a:r>
              <a:rPr lang="de-DE" sz="1200" baseline="0" dirty="0"/>
              <a:t>Kinder aus armen Familien </a:t>
            </a:r>
            <a:r>
              <a:rPr lang="de-DE" sz="1200" baseline="0" dirty="0">
                <a:sym typeface="Wingdings" pitchFamily="2" charset="2"/>
              </a:rPr>
              <a:t> </a:t>
            </a:r>
            <a:r>
              <a:rPr lang="de-DE" sz="1200" baseline="0" dirty="0"/>
              <a:t>Häufiger Klasse in Grundschule wiederholt, seltener Gymnasialempfehlung, alle Noten schlechter</a:t>
            </a:r>
          </a:p>
          <a:p>
            <a:r>
              <a:rPr lang="de-DE" sz="1200" baseline="0" dirty="0"/>
              <a:t>Auch, wenn Eltern hohes Bildungsniveau haben</a:t>
            </a:r>
          </a:p>
          <a:p>
            <a:endParaRPr lang="de-DE" sz="1200" baseline="0" dirty="0"/>
          </a:p>
          <a:p>
            <a:r>
              <a:rPr lang="de-DE" sz="1200" b="1" baseline="0" dirty="0"/>
              <a:t>Gesundheitsverhalten:</a:t>
            </a:r>
            <a:r>
              <a:rPr lang="de-DE" sz="1200" baseline="0" dirty="0"/>
              <a:t> Sozialer Gradient: Medienkonsum, körperliche Betätigung</a:t>
            </a:r>
          </a:p>
          <a:p>
            <a:endParaRPr lang="de-DE" sz="1200" baseline="0" dirty="0"/>
          </a:p>
          <a:p>
            <a:r>
              <a:rPr lang="de-DE" sz="1200" dirty="0"/>
              <a:t>Aktuelle Untersuchung</a:t>
            </a:r>
            <a:r>
              <a:rPr lang="de-DE" sz="1200" baseline="0" dirty="0"/>
              <a:t> aus 27 Millionen Datensätzen der DRV</a:t>
            </a:r>
          </a:p>
          <a:p>
            <a:pPr marL="171450" indent="-171450">
              <a:buFont typeface="Wingdings"/>
              <a:buChar char="à"/>
            </a:pPr>
            <a:r>
              <a:rPr lang="de-DE" sz="1200" baseline="0" dirty="0">
                <a:sym typeface="Wingdings" pitchFamily="2" charset="2"/>
              </a:rPr>
              <a:t>Sterblichkeit nach Altersgruppen: Einkommen zentrale Determinante. </a:t>
            </a:r>
          </a:p>
          <a:p>
            <a:pPr marL="0" indent="0">
              <a:buFont typeface="Wingdings"/>
              <a:buNone/>
            </a:pPr>
            <a:r>
              <a:rPr lang="de-DE" sz="1200" baseline="0" dirty="0" err="1">
                <a:sym typeface="Wingdings" pitchFamily="2" charset="2"/>
              </a:rPr>
              <a:t>Grigoriev</a:t>
            </a:r>
            <a:r>
              <a:rPr lang="de-DE" sz="1200" baseline="0" dirty="0">
                <a:sym typeface="Wingdings" pitchFamily="2" charset="2"/>
              </a:rPr>
              <a:t> et al. BMJ Open</a:t>
            </a:r>
            <a:endParaRPr lang="de-DE" sz="1200" dirty="0"/>
          </a:p>
          <a:p>
            <a:endParaRPr lang="de-DE" sz="1200" baseline="0" dirty="0"/>
          </a:p>
          <a:p>
            <a:r>
              <a:rPr lang="de-DE" sz="1200" baseline="0" dirty="0">
                <a:sym typeface="Wingdings" pitchFamily="2" charset="2"/>
              </a:rPr>
              <a:t> Lösung in individuellen Familiensystemen. Gleichzeitig gesellschaftliche Rahmenbedingungen nicht ignorieren.</a:t>
            </a:r>
          </a:p>
          <a:p>
            <a:endParaRPr lang="de-DE" sz="1200" baseline="0" dirty="0">
              <a:sym typeface="Wingdings" pitchFamily="2" charset="2"/>
            </a:endParaRPr>
          </a:p>
          <a:p>
            <a:r>
              <a:rPr lang="de-DE" sz="1200" baseline="0" dirty="0">
                <a:sym typeface="Wingdings" pitchFamily="2" charset="2"/>
              </a:rPr>
              <a:t>Nicht gesellschaftlicher Relativismus. Zynisch Patienten nur mit Kindergarten / Kiez vergleichen. Fall Kinderarzt Problemviertel, 3jähriger spricht nicht. </a:t>
            </a:r>
          </a:p>
          <a:p>
            <a:endParaRPr lang="de-DE" sz="1200" baseline="0" dirty="0">
              <a:sym typeface="Wingdings" pitchFamily="2" charset="2"/>
            </a:endParaRPr>
          </a:p>
          <a:p>
            <a:r>
              <a:rPr lang="de-DE" sz="1200" baseline="0" dirty="0">
                <a:sym typeface="Wingdings" pitchFamily="2" charset="2"/>
              </a:rPr>
              <a:t>Immer Durchschnitt Altersgruppe betrachten, ggf. auch historisch (Adipositas), Bedarf benennen. nicht naiv  Defizite SPZ, JÄ etc.</a:t>
            </a:r>
          </a:p>
          <a:p>
            <a:r>
              <a:rPr lang="de-DE" sz="1200" baseline="0" dirty="0">
                <a:sym typeface="Wingdings" pitchFamily="2" charset="2"/>
              </a:rPr>
              <a:t>Individuelle und gesellschaftliche Verantwortung Bedarfe zu nennen und fehlende Ressourcen gleich mit. </a:t>
            </a:r>
            <a:endParaRPr lang="de-DE" sz="1200" dirty="0"/>
          </a:p>
          <a:p>
            <a:pPr marL="0" indent="0">
              <a:buFontTx/>
              <a:buNone/>
            </a:pPr>
            <a:endParaRPr lang="de-DE" baseline="0" dirty="0"/>
          </a:p>
          <a:p>
            <a:pPr marL="0" indent="0">
              <a:buFontTx/>
              <a:buNone/>
            </a:pPr>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23</a:t>
            </a:fld>
            <a:endParaRPr lang="de-DE" dirty="0"/>
          </a:p>
        </p:txBody>
      </p:sp>
    </p:spTree>
    <p:extLst>
      <p:ext uri="{BB962C8B-B14F-4D97-AF65-F5344CB8AC3E}">
        <p14:creationId xmlns:p14="http://schemas.microsoft.com/office/powerpoint/2010/main" val="1307583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RKI-Studie (</a:t>
            </a:r>
            <a:r>
              <a:rPr lang="de-DE" dirty="0" err="1"/>
              <a:t>kiggs</a:t>
            </a:r>
            <a:r>
              <a:rPr lang="de-DE" dirty="0"/>
              <a:t>): Adipositas-Epidemie. Sehr häufig Kinder adipöser Erwachsener ebenfalls adipös und umgekehrt</a:t>
            </a:r>
            <a:r>
              <a:rPr lang="de-DE" baseline="0" dirty="0"/>
              <a:t> </a:t>
            </a:r>
            <a:r>
              <a:rPr lang="de-DE" baseline="0" dirty="0">
                <a:sym typeface="Wingdings" pitchFamily="2" charset="2"/>
              </a:rPr>
              <a:t> Lebensstil / Wissen / Einschätzung</a:t>
            </a:r>
          </a:p>
          <a:p>
            <a:r>
              <a:rPr lang="de-DE" baseline="0" dirty="0">
                <a:sym typeface="Wingdings" pitchFamily="2" charset="2"/>
              </a:rPr>
              <a:t>Schaden: kürzere Lebenserwartung durch frühe Zivilisationserkrankungen (Diabetes, Bluthochdruck, Bewegungsmangel, Gelenkprobleme). Psychische Gesundheit korreliert negativ mit dem Body </a:t>
            </a:r>
            <a:r>
              <a:rPr lang="de-DE" baseline="0" dirty="0" err="1">
                <a:sym typeface="Wingdings" pitchFamily="2" charset="2"/>
              </a:rPr>
              <a:t>Mass</a:t>
            </a:r>
            <a:r>
              <a:rPr lang="de-DE" baseline="0" dirty="0">
                <a:sym typeface="Wingdings" pitchFamily="2" charset="2"/>
              </a:rPr>
              <a:t> Index.</a:t>
            </a:r>
          </a:p>
          <a:p>
            <a:r>
              <a:rPr lang="de-DE" baseline="0" dirty="0">
                <a:sym typeface="Wingdings" pitchFamily="2" charset="2"/>
              </a:rPr>
              <a:t>Wann unklar, Eintritt weitgehend sicher. Ausmaß der Schädigung bis hin zur Immobilität</a:t>
            </a:r>
          </a:p>
          <a:p>
            <a:endParaRPr lang="de-DE" baseline="0" dirty="0">
              <a:sym typeface="Wingdings" pitchFamily="2" charset="2"/>
            </a:endParaRPr>
          </a:p>
          <a:p>
            <a:r>
              <a:rPr lang="de-DE" baseline="0" dirty="0">
                <a:sym typeface="Wingdings" pitchFamily="2" charset="2"/>
              </a:rPr>
              <a:t>Mechanismen: Übergewichtige Eltern belohnen ihre Kinder häufiger mit Süßigkeiten und fordern Kinder eher zum Essen auf. Höhere Gesamtkalorienzahl, Konflikt zwischen eigener Körperwahrnehmung von Hunger und Sättigung und Rückmeldung der Eltern</a:t>
            </a:r>
          </a:p>
          <a:p>
            <a:endParaRPr lang="de-DE" baseline="0" dirty="0">
              <a:sym typeface="Wingdings" pitchFamily="2" charset="2"/>
            </a:endParaRPr>
          </a:p>
          <a:p>
            <a:r>
              <a:rPr lang="de-DE" baseline="0" dirty="0">
                <a:sym typeface="Wingdings" pitchFamily="2" charset="2"/>
              </a:rPr>
              <a:t>Kinder mit Kinderschutzakten haben ein 4fach erhöhtes Risiko für Adipositas  sozioökonomischer Status als gemeinsamer Risikofaktor reicht hierbei nicht.</a:t>
            </a:r>
          </a:p>
          <a:p>
            <a:endParaRPr lang="de-DE" baseline="0" dirty="0">
              <a:sym typeface="Wingdings" pitchFamily="2" charset="2"/>
            </a:endParaRPr>
          </a:p>
          <a:p>
            <a:r>
              <a:rPr lang="de-DE" baseline="0" dirty="0" err="1">
                <a:sym typeface="Wingdings" pitchFamily="2" charset="2"/>
              </a:rPr>
              <a:t>Fegert</a:t>
            </a:r>
            <a:r>
              <a:rPr lang="de-DE" baseline="0" dirty="0">
                <a:sym typeface="Wingdings" pitchFamily="2" charset="2"/>
              </a:rPr>
              <a:t> 2018: nach emotionaler Misshandlung hatten Frauen ein dreifach erhöhtes Risiko sowohl für schwere Adipositas als auch für Untergewicht, Männer nur für Untergewicht.</a:t>
            </a:r>
          </a:p>
          <a:p>
            <a:endParaRPr lang="de-DE" baseline="0" dirty="0">
              <a:sym typeface="Wingdings" pitchFamily="2" charset="2"/>
            </a:endParaRPr>
          </a:p>
          <a:p>
            <a:r>
              <a:rPr lang="de-DE" baseline="0" dirty="0">
                <a:sym typeface="Wingdings" pitchFamily="2" charset="2"/>
              </a:rPr>
              <a:t>Interventionen: Gewicht halten bei übergewichtigen Kindern &lt; 6 Jahren ohne Begleiterkrankungen oder übergewichtigen Kindern &gt; 6 Jahren. Bei Adipositas (&gt;97. </a:t>
            </a:r>
            <a:r>
              <a:rPr lang="de-DE" baseline="0" dirty="0" err="1">
                <a:sym typeface="Wingdings" pitchFamily="2" charset="2"/>
              </a:rPr>
              <a:t>Pz</a:t>
            </a:r>
            <a:r>
              <a:rPr lang="de-DE" baseline="0" dirty="0">
                <a:sym typeface="Wingdings" pitchFamily="2" charset="2"/>
              </a:rPr>
              <a:t>.) Gewichtsabnahme. D.h.: Man hat keine Zeit zu warten, dass das Kind aus der Fettsucht herauswächst. </a:t>
            </a:r>
          </a:p>
          <a:p>
            <a:endParaRPr lang="de-DE" baseline="0" dirty="0">
              <a:sym typeface="Wingdings" pitchFamily="2" charset="2"/>
            </a:endParaRPr>
          </a:p>
          <a:p>
            <a:r>
              <a:rPr lang="de-DE" baseline="0" dirty="0">
                <a:sym typeface="Wingdings" pitchFamily="2" charset="2"/>
              </a:rPr>
              <a:t>Normalisierung der Komorbidität (Blutdruck) meist schon bei leichter Gewichtsreduktion erreichbar.</a:t>
            </a:r>
          </a:p>
          <a:p>
            <a:endParaRPr lang="de-DE" baseline="0" dirty="0">
              <a:sym typeface="Wingdings" pitchFamily="2" charset="2"/>
            </a:endParaRPr>
          </a:p>
          <a:p>
            <a:r>
              <a:rPr lang="de-DE" baseline="0" dirty="0">
                <a:sym typeface="Wingdings" pitchFamily="2" charset="2"/>
              </a:rPr>
              <a:t>Therapie: kombinierte multidisziplinäre Therapie. Familie soll motivierend und unterstützend mitwirken. Reine Ernährungstherapie nur geringen langfristigen Einfluss auf Gewicht. Verhaltenstherapeutische Begleitung.</a:t>
            </a:r>
          </a:p>
          <a:p>
            <a:r>
              <a:rPr lang="de-DE" baseline="0" dirty="0">
                <a:sym typeface="Wingdings" pitchFamily="2" charset="2"/>
              </a:rPr>
              <a:t>Insgesamt schwache Evidenz.</a:t>
            </a:r>
          </a:p>
          <a:p>
            <a:r>
              <a:rPr lang="de-DE" baseline="0" dirty="0" err="1">
                <a:sym typeface="Wingdings" pitchFamily="2" charset="2"/>
              </a:rPr>
              <a:t>Adipositaschirurgie</a:t>
            </a:r>
            <a:r>
              <a:rPr lang="de-DE" baseline="0" dirty="0">
                <a:sym typeface="Wingdings" pitchFamily="2" charset="2"/>
              </a:rPr>
              <a:t> deutlicher Effekt – höheres Risiko. Daher zur Zeit Therapie der letzten Wahl. </a:t>
            </a:r>
          </a:p>
          <a:p>
            <a:endParaRPr lang="de-DE" baseline="0" dirty="0">
              <a:sym typeface="Wingdings" pitchFamily="2" charset="2"/>
            </a:endParaRPr>
          </a:p>
          <a:p>
            <a:r>
              <a:rPr lang="de-DE" baseline="0" dirty="0">
                <a:sym typeface="Wingdings" pitchFamily="2" charset="2"/>
              </a:rPr>
              <a:t>Veganismus</a:t>
            </a:r>
          </a:p>
          <a:p>
            <a:r>
              <a:rPr lang="de-DE" dirty="0"/>
              <a:t>Problematische Nahrungsbestandteile können sein: Kalzium, Vitamin</a:t>
            </a:r>
            <a:r>
              <a:rPr lang="de-DE" baseline="0" dirty="0"/>
              <a:t> D, Jod, Zink, </a:t>
            </a:r>
            <a:r>
              <a:rPr lang="de-DE" dirty="0"/>
              <a:t>Eisen, Vitamin B2, Vitamin B12.</a:t>
            </a:r>
          </a:p>
          <a:p>
            <a:r>
              <a:rPr lang="de-DE" dirty="0"/>
              <a:t>Trotz</a:t>
            </a:r>
            <a:r>
              <a:rPr lang="de-DE" baseline="0" dirty="0"/>
              <a:t> vermeintlich ausreichender Substitution der Mutter kann die Versorgung des Kindes völlig inadäquat sein (Schwangerschaft, Stillzeit, Nach-Stillzeit, völlig unterschiedliche Bedarfe und Versorgung durch </a:t>
            </a:r>
            <a:r>
              <a:rPr lang="de-DE" baseline="0" dirty="0" err="1"/>
              <a:t>Erhnährung</a:t>
            </a:r>
            <a:r>
              <a:rPr lang="de-DE" baseline="0" dirty="0"/>
              <a:t>). </a:t>
            </a:r>
          </a:p>
          <a:p>
            <a:endParaRPr lang="de-DE" baseline="0" dirty="0"/>
          </a:p>
          <a:p>
            <a:r>
              <a:rPr lang="de-DE" baseline="0" dirty="0"/>
              <a:t>Fallbericht Monatsschrift Kinderheilkunde:</a:t>
            </a:r>
          </a:p>
          <a:p>
            <a:r>
              <a:rPr lang="de-DE" baseline="0" dirty="0"/>
              <a:t>Mutter ernährt sich vegan, ohne </a:t>
            </a:r>
            <a:r>
              <a:rPr lang="de-DE" baseline="0" dirty="0" err="1"/>
              <a:t>jedliche</a:t>
            </a:r>
            <a:r>
              <a:rPr lang="de-DE" baseline="0" dirty="0"/>
              <a:t> Kontrolle. Voll gestillt. Kind wird mit neun Wochen und deutlichen neurologischen Auffälligkeiten vorgestellt. Lethargie, schwacher Muskeltonus. Vit.B12-Substitution intramuskulär, Mutter konnte sich auf ovo-</a:t>
            </a:r>
            <a:r>
              <a:rPr lang="de-DE" baseline="0" dirty="0" err="1"/>
              <a:t>lakto</a:t>
            </a:r>
            <a:r>
              <a:rPr lang="de-DE" baseline="0" dirty="0"/>
              <a:t>-vegetarische Ernährung einlassen. Entwicklungsdefizit bis ca. halbem Jahr nachweisbar, trotz andauernder Supplementierung.</a:t>
            </a:r>
          </a:p>
          <a:p>
            <a:endParaRPr lang="de-DE" baseline="0" dirty="0"/>
          </a:p>
          <a:p>
            <a:r>
              <a:rPr lang="de-DE" baseline="0" dirty="0"/>
              <a:t>Vegane Ernährung in Schwangerschaft und Stillzeit kritisch. Nur unter fachlicher Ernährungsbegleitung und ärztlicher Kontrolle. Studie: 50% nehmen keinerlei Präparate, der Rest in unzureichender Dosis. Nur 20% erreichen Empfohlene Vitamin B12-Zufuhr.</a:t>
            </a:r>
          </a:p>
          <a:p>
            <a:endParaRPr lang="de-DE" baseline="0" dirty="0"/>
          </a:p>
          <a:p>
            <a:r>
              <a:rPr lang="de-DE" baseline="0" dirty="0"/>
              <a:t>Schaden: erheblich, eintritt: sehr wahrscheinlich. Bleibende Schäden möglich und nicht absehbar.</a:t>
            </a:r>
          </a:p>
          <a:p>
            <a:r>
              <a:rPr lang="de-DE" baseline="0" dirty="0"/>
              <a:t>Gute Information, gute Betreuung, dann ohne Gefährdung des Kindes möglich.</a:t>
            </a:r>
          </a:p>
          <a:p>
            <a:endParaRPr lang="de-DE" baseline="0" dirty="0"/>
          </a:p>
          <a:p>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24</a:t>
            </a:fld>
            <a:endParaRPr lang="de-DE" dirty="0"/>
          </a:p>
        </p:txBody>
      </p:sp>
    </p:spTree>
    <p:extLst>
      <p:ext uri="{BB962C8B-B14F-4D97-AF65-F5344CB8AC3E}">
        <p14:creationId xmlns:p14="http://schemas.microsoft.com/office/powerpoint/2010/main" val="1795083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RKI-Studie (</a:t>
            </a:r>
            <a:r>
              <a:rPr lang="de-DE" dirty="0" err="1"/>
              <a:t>kiggs</a:t>
            </a:r>
            <a:r>
              <a:rPr lang="de-DE" dirty="0"/>
              <a:t>): Adipositas-Epidemie. Sehr häufig Kinder adipöser Erwachsener ebenfalls adipös und umgekehrt</a:t>
            </a:r>
            <a:r>
              <a:rPr lang="de-DE" baseline="0" dirty="0"/>
              <a:t> </a:t>
            </a:r>
            <a:r>
              <a:rPr lang="de-DE" baseline="0" dirty="0">
                <a:sym typeface="Wingdings" pitchFamily="2" charset="2"/>
              </a:rPr>
              <a:t> Lebensstil / Wissen / Einschätzung</a:t>
            </a:r>
          </a:p>
          <a:p>
            <a:r>
              <a:rPr lang="de-DE" baseline="0" dirty="0">
                <a:sym typeface="Wingdings" pitchFamily="2" charset="2"/>
              </a:rPr>
              <a:t>Schaden: kürzere Lebenserwartung durch frühe Zivilisationserkrankungen (Diabetes, Bluthochdruck, Bewegungsmangel, Gelenkprobleme). Psychische Gesundheit korreliert negativ mit dem Body </a:t>
            </a:r>
            <a:r>
              <a:rPr lang="de-DE" baseline="0" dirty="0" err="1">
                <a:sym typeface="Wingdings" pitchFamily="2" charset="2"/>
              </a:rPr>
              <a:t>Mass</a:t>
            </a:r>
            <a:r>
              <a:rPr lang="de-DE" baseline="0" dirty="0">
                <a:sym typeface="Wingdings" pitchFamily="2" charset="2"/>
              </a:rPr>
              <a:t> Index.</a:t>
            </a:r>
          </a:p>
          <a:p>
            <a:r>
              <a:rPr lang="de-DE" baseline="0" dirty="0">
                <a:sym typeface="Wingdings" pitchFamily="2" charset="2"/>
              </a:rPr>
              <a:t>Wann unklar, Eintritt weitgehend sicher. Ausmaß der Schädigung bis hin zur Immobilität</a:t>
            </a:r>
          </a:p>
          <a:p>
            <a:endParaRPr lang="de-DE" baseline="0" dirty="0">
              <a:sym typeface="Wingdings" pitchFamily="2" charset="2"/>
            </a:endParaRPr>
          </a:p>
          <a:p>
            <a:r>
              <a:rPr lang="de-DE" baseline="0" dirty="0">
                <a:sym typeface="Wingdings" pitchFamily="2" charset="2"/>
              </a:rPr>
              <a:t>Mechanismen: Übergewichtige Eltern belohnen ihre Kinder häufiger mit Süßigkeiten und fordern Kinder eher zum Essen auf. Höhere Gesamtkalorienzahl, Konflikt zwischen eigener Körperwahrnehmung von Hunger und Sättigung und Rückmeldung der Eltern</a:t>
            </a:r>
          </a:p>
          <a:p>
            <a:endParaRPr lang="de-DE" baseline="0" dirty="0">
              <a:sym typeface="Wingdings" pitchFamily="2" charset="2"/>
            </a:endParaRPr>
          </a:p>
          <a:p>
            <a:r>
              <a:rPr lang="de-DE" baseline="0" dirty="0">
                <a:sym typeface="Wingdings" pitchFamily="2" charset="2"/>
              </a:rPr>
              <a:t>Kinder mit Kinderschutzakten haben ein 4fach erhöhtes Risiko für Adipositas  sozioökonomischer Status als gemeinsamer Risikofaktor reicht hierbei nicht.</a:t>
            </a:r>
          </a:p>
          <a:p>
            <a:endParaRPr lang="de-DE" baseline="0" dirty="0">
              <a:sym typeface="Wingdings" pitchFamily="2" charset="2"/>
            </a:endParaRPr>
          </a:p>
          <a:p>
            <a:r>
              <a:rPr lang="de-DE" baseline="0" dirty="0" err="1">
                <a:sym typeface="Wingdings" pitchFamily="2" charset="2"/>
              </a:rPr>
              <a:t>Fegert</a:t>
            </a:r>
            <a:r>
              <a:rPr lang="de-DE" baseline="0" dirty="0">
                <a:sym typeface="Wingdings" pitchFamily="2" charset="2"/>
              </a:rPr>
              <a:t> 2018: nach emotionaler Misshandlung hatten Frauen ein dreifach erhöhtes Risiko sowohl für schwere Adipositas als auch für Untergewicht, Männer nur für Untergewicht.</a:t>
            </a:r>
          </a:p>
          <a:p>
            <a:endParaRPr lang="de-DE" baseline="0" dirty="0">
              <a:sym typeface="Wingdings" pitchFamily="2" charset="2"/>
            </a:endParaRPr>
          </a:p>
          <a:p>
            <a:r>
              <a:rPr lang="de-DE" baseline="0" dirty="0">
                <a:sym typeface="Wingdings" pitchFamily="2" charset="2"/>
              </a:rPr>
              <a:t>Interventionen: Gewicht halten bei übergewichtigen Kindern &lt; 6 Jahren ohne Begleiterkrankungen oder übergewichtigen Kindern &gt; 6 Jahren. Bei Adipositas (&gt;97. </a:t>
            </a:r>
            <a:r>
              <a:rPr lang="de-DE" baseline="0" dirty="0" err="1">
                <a:sym typeface="Wingdings" pitchFamily="2" charset="2"/>
              </a:rPr>
              <a:t>Pz</a:t>
            </a:r>
            <a:r>
              <a:rPr lang="de-DE" baseline="0" dirty="0">
                <a:sym typeface="Wingdings" pitchFamily="2" charset="2"/>
              </a:rPr>
              <a:t>.) Gewichtsabnahme. D.h.: Man hat keine Zeit zu warten, dass das Kind aus der Fettsucht herauswächst. </a:t>
            </a:r>
          </a:p>
          <a:p>
            <a:endParaRPr lang="de-DE" baseline="0" dirty="0">
              <a:sym typeface="Wingdings" pitchFamily="2" charset="2"/>
            </a:endParaRPr>
          </a:p>
          <a:p>
            <a:r>
              <a:rPr lang="de-DE" baseline="0" dirty="0">
                <a:sym typeface="Wingdings" pitchFamily="2" charset="2"/>
              </a:rPr>
              <a:t>Normalisierung der Komorbidität (Blutdruck) meist schon bei leichter Gewichtsreduktion erreichbar.</a:t>
            </a:r>
          </a:p>
          <a:p>
            <a:endParaRPr lang="de-DE" baseline="0" dirty="0">
              <a:sym typeface="Wingdings" pitchFamily="2" charset="2"/>
            </a:endParaRPr>
          </a:p>
          <a:p>
            <a:r>
              <a:rPr lang="de-DE" baseline="0" dirty="0">
                <a:sym typeface="Wingdings" pitchFamily="2" charset="2"/>
              </a:rPr>
              <a:t>Therapie: kombinierte multidisziplinäre Therapie. Familie soll motivierend und unterstützend mitwirken. Reine Ernährungstherapie nur geringen langfristigen Einfluss auf Gewicht. Verhaltenstherapeutische Begleitung.</a:t>
            </a:r>
          </a:p>
          <a:p>
            <a:r>
              <a:rPr lang="de-DE" baseline="0" dirty="0">
                <a:sym typeface="Wingdings" pitchFamily="2" charset="2"/>
              </a:rPr>
              <a:t>Insgesamt schwache Evidenz.</a:t>
            </a:r>
          </a:p>
          <a:p>
            <a:r>
              <a:rPr lang="de-DE" baseline="0" dirty="0" err="1">
                <a:sym typeface="Wingdings" pitchFamily="2" charset="2"/>
              </a:rPr>
              <a:t>Adipositaschirurgie</a:t>
            </a:r>
            <a:r>
              <a:rPr lang="de-DE" baseline="0" dirty="0">
                <a:sym typeface="Wingdings" pitchFamily="2" charset="2"/>
              </a:rPr>
              <a:t> deutlicher Effekt – höheres Risiko. Daher zur Zeit Therapie der letzten Wahl. </a:t>
            </a:r>
          </a:p>
          <a:p>
            <a:endParaRPr lang="de-DE" baseline="0" dirty="0">
              <a:sym typeface="Wingdings" pitchFamily="2" charset="2"/>
            </a:endParaRPr>
          </a:p>
          <a:p>
            <a:r>
              <a:rPr lang="de-DE" baseline="0" dirty="0">
                <a:sym typeface="Wingdings" pitchFamily="2" charset="2"/>
              </a:rPr>
              <a:t>Veganismus</a:t>
            </a:r>
          </a:p>
          <a:p>
            <a:r>
              <a:rPr lang="de-DE" dirty="0"/>
              <a:t>Problematische Nahrungsbestandteile können sein: Kalzium, Vitamin</a:t>
            </a:r>
            <a:r>
              <a:rPr lang="de-DE" baseline="0" dirty="0"/>
              <a:t> D, Jod, Zink, </a:t>
            </a:r>
            <a:r>
              <a:rPr lang="de-DE" dirty="0"/>
              <a:t>Eisen, Vitamin B2, Vitamin B12.</a:t>
            </a:r>
          </a:p>
          <a:p>
            <a:r>
              <a:rPr lang="de-DE" dirty="0"/>
              <a:t>Trotz</a:t>
            </a:r>
            <a:r>
              <a:rPr lang="de-DE" baseline="0" dirty="0"/>
              <a:t> vermeintlich ausreichender Substitution der Mutter kann die Versorgung des Kindes völlig inadäquat sein (Schwangerschaft, Stillzeit, Nach-Stillzeit, völlig unterschiedliche Bedarfe und Versorgung durch </a:t>
            </a:r>
            <a:r>
              <a:rPr lang="de-DE" baseline="0" dirty="0" err="1"/>
              <a:t>Erhnährung</a:t>
            </a:r>
            <a:r>
              <a:rPr lang="de-DE" baseline="0" dirty="0"/>
              <a:t>). </a:t>
            </a:r>
          </a:p>
          <a:p>
            <a:endParaRPr lang="de-DE" baseline="0" dirty="0"/>
          </a:p>
          <a:p>
            <a:r>
              <a:rPr lang="de-DE" baseline="0" dirty="0"/>
              <a:t>Fallbericht Monatsschrift Kinderheilkunde:</a:t>
            </a:r>
          </a:p>
          <a:p>
            <a:r>
              <a:rPr lang="de-DE" baseline="0" dirty="0"/>
              <a:t>Mutter ernährt sich vegan, ohne </a:t>
            </a:r>
            <a:r>
              <a:rPr lang="de-DE" baseline="0" dirty="0" err="1"/>
              <a:t>jedliche</a:t>
            </a:r>
            <a:r>
              <a:rPr lang="de-DE" baseline="0" dirty="0"/>
              <a:t> Kontrolle. Voll gestillt. Kind wird mit neun Wochen und deutlichen neurologischen Auffälligkeiten vorgestellt. Lethargie, schwacher Muskeltonus. Vit.B12-Substitution intramuskulär, Mutter konnte sich auf ovo-</a:t>
            </a:r>
            <a:r>
              <a:rPr lang="de-DE" baseline="0" dirty="0" err="1"/>
              <a:t>lakto</a:t>
            </a:r>
            <a:r>
              <a:rPr lang="de-DE" baseline="0" dirty="0"/>
              <a:t>-vegetarische Ernährung einlassen. Entwicklungsdefizit bis ca. halbem Jahr nachweisbar, trotz andauernder Supplementierung.</a:t>
            </a:r>
          </a:p>
          <a:p>
            <a:endParaRPr lang="de-DE" baseline="0" dirty="0"/>
          </a:p>
          <a:p>
            <a:r>
              <a:rPr lang="de-DE" baseline="0" dirty="0"/>
              <a:t>Vegane Ernährung in Schwangerschaft und Stillzeit kritisch. Nur unter fachlicher Ernährungsbegleitung und ärztlicher Kontrolle. Studie: 50% nehmen keinerlei Präparate, der Rest in unzureichender Dosis. Nur 20% erreichen Empfohlene Vitamin B12-Zufuhr.</a:t>
            </a:r>
          </a:p>
          <a:p>
            <a:endParaRPr lang="de-DE" baseline="0" dirty="0"/>
          </a:p>
          <a:p>
            <a:r>
              <a:rPr lang="de-DE" baseline="0" dirty="0"/>
              <a:t>Schaden: erheblich, eintritt: sehr wahrscheinlich. Bleibende Schäden möglich und nicht absehbar.</a:t>
            </a:r>
          </a:p>
          <a:p>
            <a:r>
              <a:rPr lang="de-DE" baseline="0" dirty="0"/>
              <a:t>Gute Information, gute Betreuung, dann ohne Gefährdung des Kindes möglich.</a:t>
            </a:r>
          </a:p>
          <a:p>
            <a:endParaRPr lang="de-DE" baseline="0" dirty="0"/>
          </a:p>
          <a:p>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25</a:t>
            </a:fld>
            <a:endParaRPr lang="de-DE" dirty="0"/>
          </a:p>
        </p:txBody>
      </p:sp>
    </p:spTree>
    <p:extLst>
      <p:ext uri="{BB962C8B-B14F-4D97-AF65-F5344CB8AC3E}">
        <p14:creationId xmlns:p14="http://schemas.microsoft.com/office/powerpoint/2010/main" val="4201112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Schädliches Ernährungsverhalten (Adipositas, Veganismus etc.)</a:t>
            </a:r>
          </a:p>
          <a:p>
            <a:r>
              <a:rPr lang="de-DE" altLang="de-DE" dirty="0"/>
              <a:t>Studienlage vegane Ernährung und offizielle Empfehlungen</a:t>
            </a:r>
          </a:p>
          <a:p>
            <a:endParaRPr lang="de-DE" dirty="0"/>
          </a:p>
          <a:p>
            <a:r>
              <a:rPr lang="de-DE" dirty="0"/>
              <a:t>RKI-Studie (</a:t>
            </a:r>
            <a:r>
              <a:rPr lang="de-DE" dirty="0" err="1"/>
              <a:t>kiggs</a:t>
            </a:r>
            <a:r>
              <a:rPr lang="de-DE" dirty="0"/>
              <a:t>): Adipositas-Epidemie. Sehr häufig Kinder adipöser Erwachsener ebenfalls adipös und umgekehrt</a:t>
            </a:r>
            <a:r>
              <a:rPr lang="de-DE" baseline="0" dirty="0"/>
              <a:t> </a:t>
            </a:r>
            <a:r>
              <a:rPr lang="de-DE" baseline="0" dirty="0">
                <a:sym typeface="Wingdings" pitchFamily="2" charset="2"/>
              </a:rPr>
              <a:t> Lebensstil / Wissen / Einschätzung</a:t>
            </a:r>
          </a:p>
          <a:p>
            <a:r>
              <a:rPr lang="de-DE" baseline="0" dirty="0">
                <a:sym typeface="Wingdings" pitchFamily="2" charset="2"/>
              </a:rPr>
              <a:t>Schaden: kürzere Lebenserwartung durch frühe Zivilisationserkrankungen (Diabetes, Bluthochdruck, Bewegungsmangel, Gelenkprobleme). Psychische Gesundheit korreliert negativ mit dem Body </a:t>
            </a:r>
            <a:r>
              <a:rPr lang="de-DE" baseline="0" dirty="0" err="1">
                <a:sym typeface="Wingdings" pitchFamily="2" charset="2"/>
              </a:rPr>
              <a:t>Mass</a:t>
            </a:r>
            <a:r>
              <a:rPr lang="de-DE" baseline="0" dirty="0">
                <a:sym typeface="Wingdings" pitchFamily="2" charset="2"/>
              </a:rPr>
              <a:t> Index.</a:t>
            </a:r>
          </a:p>
          <a:p>
            <a:r>
              <a:rPr lang="de-DE" baseline="0" dirty="0">
                <a:sym typeface="Wingdings" pitchFamily="2" charset="2"/>
              </a:rPr>
              <a:t>Wann unklar, Eintritt weitgehend sicher. Ausmaß der Schädigung bis hin zur Immobilität</a:t>
            </a:r>
          </a:p>
          <a:p>
            <a:endParaRPr lang="de-DE" baseline="0" dirty="0">
              <a:sym typeface="Wingdings" pitchFamily="2" charset="2"/>
            </a:endParaRPr>
          </a:p>
          <a:p>
            <a:r>
              <a:rPr lang="de-DE" baseline="0" dirty="0">
                <a:sym typeface="Wingdings" pitchFamily="2" charset="2"/>
              </a:rPr>
              <a:t>Mechanismen: Übergewichtige Eltern belohnen ihre Kinder häufiger mit Süßigkeiten und fordern Kinder eher zum Essen auf. Höhere Gesamtkalorienzahl, Konflikt zwischen eigener Körperwahrnehmung von Hunger und Sättigung und Rückmeldung der Eltern</a:t>
            </a:r>
          </a:p>
          <a:p>
            <a:endParaRPr lang="de-DE" baseline="0" dirty="0">
              <a:sym typeface="Wingdings" pitchFamily="2" charset="2"/>
            </a:endParaRPr>
          </a:p>
          <a:p>
            <a:r>
              <a:rPr lang="de-DE" baseline="0" dirty="0">
                <a:sym typeface="Wingdings" pitchFamily="2" charset="2"/>
              </a:rPr>
              <a:t>Kinder mit Kinderschutzakten haben ein 4fach erhöhtes Risiko für Adipositas  sozioökonomischer Status als gemeinsamer Risikofaktor reicht hierbei nicht.</a:t>
            </a:r>
          </a:p>
          <a:p>
            <a:endParaRPr lang="de-DE" baseline="0" dirty="0">
              <a:sym typeface="Wingdings" pitchFamily="2" charset="2"/>
            </a:endParaRPr>
          </a:p>
          <a:p>
            <a:r>
              <a:rPr lang="de-DE" baseline="0" dirty="0" err="1">
                <a:sym typeface="Wingdings" pitchFamily="2" charset="2"/>
              </a:rPr>
              <a:t>Fegert</a:t>
            </a:r>
            <a:r>
              <a:rPr lang="de-DE" baseline="0" dirty="0">
                <a:sym typeface="Wingdings" pitchFamily="2" charset="2"/>
              </a:rPr>
              <a:t> 2018: nach emotionaler Misshandlung hatten Frauen ein dreifach erhöhtes Risiko sowohl für schwere Adipositas als auch für Untergewicht, Männer nur für Untergewicht.</a:t>
            </a:r>
          </a:p>
          <a:p>
            <a:endParaRPr lang="de-DE" baseline="0" dirty="0">
              <a:sym typeface="Wingdings" pitchFamily="2" charset="2"/>
            </a:endParaRPr>
          </a:p>
          <a:p>
            <a:r>
              <a:rPr lang="de-DE" baseline="0" dirty="0">
                <a:sym typeface="Wingdings" pitchFamily="2" charset="2"/>
              </a:rPr>
              <a:t>Interventionen: Gewicht halten bei übergewichtigen Kindern &lt; 6 Jahren ohne Begleiterkrankungen oder übergewichtigen Kindern &gt; 6 Jahren. Bei Adipositas (&gt;97. </a:t>
            </a:r>
            <a:r>
              <a:rPr lang="de-DE" baseline="0" dirty="0" err="1">
                <a:sym typeface="Wingdings" pitchFamily="2" charset="2"/>
              </a:rPr>
              <a:t>Pz</a:t>
            </a:r>
            <a:r>
              <a:rPr lang="de-DE" baseline="0" dirty="0">
                <a:sym typeface="Wingdings" pitchFamily="2" charset="2"/>
              </a:rPr>
              <a:t>.) Gewichtsabnahme. D.h.: Man hat keine Zeit zu warten, dass das Kind aus der Fettsucht herauswächst. </a:t>
            </a:r>
          </a:p>
          <a:p>
            <a:endParaRPr lang="de-DE" baseline="0" dirty="0">
              <a:sym typeface="Wingdings" pitchFamily="2" charset="2"/>
            </a:endParaRPr>
          </a:p>
          <a:p>
            <a:r>
              <a:rPr lang="de-DE" baseline="0" dirty="0">
                <a:sym typeface="Wingdings" pitchFamily="2" charset="2"/>
              </a:rPr>
              <a:t>Normalisierung der Komorbidität (Blutdruck) meist schon bei leichter Gewichtsreduktion erreichbar.</a:t>
            </a:r>
          </a:p>
          <a:p>
            <a:endParaRPr lang="de-DE" baseline="0" dirty="0">
              <a:sym typeface="Wingdings" pitchFamily="2" charset="2"/>
            </a:endParaRPr>
          </a:p>
          <a:p>
            <a:r>
              <a:rPr lang="de-DE" baseline="0" dirty="0">
                <a:sym typeface="Wingdings" pitchFamily="2" charset="2"/>
              </a:rPr>
              <a:t>Therapie: kombinierte multidisziplinäre Therapie. Familie soll motivierend und unterstützend mitwirken. Reine Ernährungstherapie nur geringen langfristigen Einfluss auf Gewicht. Verhaltenstherapeutische Begleitung.</a:t>
            </a:r>
          </a:p>
          <a:p>
            <a:r>
              <a:rPr lang="de-DE" baseline="0" dirty="0">
                <a:sym typeface="Wingdings" pitchFamily="2" charset="2"/>
              </a:rPr>
              <a:t>Insgesamt schwache Evidenz.</a:t>
            </a:r>
          </a:p>
          <a:p>
            <a:r>
              <a:rPr lang="de-DE" baseline="0" dirty="0" err="1">
                <a:sym typeface="Wingdings" pitchFamily="2" charset="2"/>
              </a:rPr>
              <a:t>Adipositaschirurgie</a:t>
            </a:r>
            <a:r>
              <a:rPr lang="de-DE" baseline="0" dirty="0">
                <a:sym typeface="Wingdings" pitchFamily="2" charset="2"/>
              </a:rPr>
              <a:t> deutlicher Effekt – höheres Risiko. Daher zur Zeit Therapie der letzten Wahl. </a:t>
            </a:r>
          </a:p>
          <a:p>
            <a:endParaRPr lang="de-DE" baseline="0" dirty="0">
              <a:sym typeface="Wingdings" pitchFamily="2" charset="2"/>
            </a:endParaRPr>
          </a:p>
          <a:p>
            <a:r>
              <a:rPr lang="de-DE" baseline="0" dirty="0">
                <a:sym typeface="Wingdings" pitchFamily="2" charset="2"/>
              </a:rPr>
              <a:t>Veganismus</a:t>
            </a:r>
          </a:p>
          <a:p>
            <a:r>
              <a:rPr lang="de-DE" dirty="0"/>
              <a:t>Problematische Nahrungsbestandteile können sein: Kalzium, Vitamin</a:t>
            </a:r>
            <a:r>
              <a:rPr lang="de-DE" baseline="0" dirty="0"/>
              <a:t> D, Jod, Zink, </a:t>
            </a:r>
            <a:r>
              <a:rPr lang="de-DE" dirty="0"/>
              <a:t>Eisen, Vitamin B2, Vitamin B12.</a:t>
            </a:r>
          </a:p>
          <a:p>
            <a:r>
              <a:rPr lang="de-DE" dirty="0"/>
              <a:t>Trotz</a:t>
            </a:r>
            <a:r>
              <a:rPr lang="de-DE" baseline="0" dirty="0"/>
              <a:t> vermeintlich ausreichender Substitution der Mutter kann die Versorgung des Kindes völlig inadäquat sein (Schwangerschaft, Stillzeit, Nach-Stillzeit, völlig unterschiedliche Bedarfe und Versorgung durch </a:t>
            </a:r>
            <a:r>
              <a:rPr lang="de-DE" baseline="0" dirty="0" err="1"/>
              <a:t>Erhnährung</a:t>
            </a:r>
            <a:r>
              <a:rPr lang="de-DE" baseline="0" dirty="0"/>
              <a:t>). </a:t>
            </a:r>
          </a:p>
          <a:p>
            <a:endParaRPr lang="de-DE" baseline="0" dirty="0"/>
          </a:p>
          <a:p>
            <a:r>
              <a:rPr lang="de-DE" baseline="0" dirty="0"/>
              <a:t>Fallbericht Monatsschrift Kinderheilkunde:</a:t>
            </a:r>
          </a:p>
          <a:p>
            <a:r>
              <a:rPr lang="de-DE" baseline="0" dirty="0"/>
              <a:t>Mutter ernährt sich vegan, ohne </a:t>
            </a:r>
            <a:r>
              <a:rPr lang="de-DE" baseline="0" dirty="0" err="1"/>
              <a:t>jedliche</a:t>
            </a:r>
            <a:r>
              <a:rPr lang="de-DE" baseline="0" dirty="0"/>
              <a:t> Kontrolle. Voll gestillt. Kind wird mit neun Wochen und deutlichen neurologischen Auffälligkeiten vorgestellt. Lethargie, schwacher Muskeltonus. Vit.B12-Substitution intramuskulär, Mutter konnte sich auf ovo-</a:t>
            </a:r>
            <a:r>
              <a:rPr lang="de-DE" baseline="0" dirty="0" err="1"/>
              <a:t>lakto</a:t>
            </a:r>
            <a:r>
              <a:rPr lang="de-DE" baseline="0" dirty="0"/>
              <a:t>-vegetarische Ernährung einlassen. Entwicklungsdefizit bis ca. halbem Jahr nachweisbar, trotz andauernder Supplementierung.</a:t>
            </a:r>
          </a:p>
          <a:p>
            <a:endParaRPr lang="de-DE" baseline="0" dirty="0"/>
          </a:p>
          <a:p>
            <a:r>
              <a:rPr lang="de-DE" baseline="0" dirty="0"/>
              <a:t>Vegane Ernährung in Schwangerschaft und Stillzeit kritisch. Nur unter fachlicher Ernährungsbegleitung und ärztlicher Kontrolle. Studie: 50% nehmen keinerlei Präparate, der Rest in unzureichender Dosis. Nur 20% erreichen Empfohlene Vitamin B12-Zufuhr.</a:t>
            </a:r>
          </a:p>
          <a:p>
            <a:endParaRPr lang="de-DE" baseline="0" dirty="0"/>
          </a:p>
          <a:p>
            <a:r>
              <a:rPr lang="de-DE" baseline="0" dirty="0"/>
              <a:t>Schaden: erheblich, eintritt: sehr wahrscheinlich. Bleibende Schäden möglich und nicht absehbar.</a:t>
            </a:r>
          </a:p>
          <a:p>
            <a:r>
              <a:rPr lang="de-DE" baseline="0" dirty="0"/>
              <a:t>Gute Information, gute Betreuung, dann ohne Gefährdung des Kindes möglich.</a:t>
            </a:r>
          </a:p>
          <a:p>
            <a:endParaRPr lang="de-DE" baseline="0" dirty="0"/>
          </a:p>
          <a:p>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26</a:t>
            </a:fld>
            <a:endParaRPr lang="de-DE" dirty="0"/>
          </a:p>
        </p:txBody>
      </p:sp>
    </p:spTree>
    <p:extLst>
      <p:ext uri="{BB962C8B-B14F-4D97-AF65-F5344CB8AC3E}">
        <p14:creationId xmlns:p14="http://schemas.microsoft.com/office/powerpoint/2010/main" val="1851618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Schädliches Ernährungsverhalten (Adipositas, Veganismus etc.)</a:t>
            </a:r>
          </a:p>
          <a:p>
            <a:r>
              <a:rPr lang="de-DE" altLang="de-DE" dirty="0"/>
              <a:t>Studienlage vegane Ernährung und offizielle Empfehlungen</a:t>
            </a:r>
          </a:p>
          <a:p>
            <a:endParaRPr lang="de-DE" dirty="0"/>
          </a:p>
          <a:p>
            <a:r>
              <a:rPr lang="de-DE" dirty="0"/>
              <a:t>RKI-Studie (</a:t>
            </a:r>
            <a:r>
              <a:rPr lang="de-DE" dirty="0" err="1"/>
              <a:t>kiggs</a:t>
            </a:r>
            <a:r>
              <a:rPr lang="de-DE" dirty="0"/>
              <a:t>): Adipositas-Epidemie. Sehr häufig Kinder adipöser Erwachsener ebenfalls adipös und umgekehrt</a:t>
            </a:r>
            <a:r>
              <a:rPr lang="de-DE" baseline="0" dirty="0"/>
              <a:t> </a:t>
            </a:r>
            <a:r>
              <a:rPr lang="de-DE" baseline="0" dirty="0">
                <a:sym typeface="Wingdings" pitchFamily="2" charset="2"/>
              </a:rPr>
              <a:t> Lebensstil / Wissen / Einschätzung</a:t>
            </a:r>
          </a:p>
          <a:p>
            <a:r>
              <a:rPr lang="de-DE" baseline="0" dirty="0">
                <a:sym typeface="Wingdings" pitchFamily="2" charset="2"/>
              </a:rPr>
              <a:t>Schaden: kürzere Lebenserwartung durch frühe Zivilisationserkrankungen (Diabetes, Bluthochdruck, Bewegungsmangel, Gelenkprobleme). Psychische Gesundheit korreliert negativ mit dem Body </a:t>
            </a:r>
            <a:r>
              <a:rPr lang="de-DE" baseline="0" dirty="0" err="1">
                <a:sym typeface="Wingdings" pitchFamily="2" charset="2"/>
              </a:rPr>
              <a:t>Mass</a:t>
            </a:r>
            <a:r>
              <a:rPr lang="de-DE" baseline="0" dirty="0">
                <a:sym typeface="Wingdings" pitchFamily="2" charset="2"/>
              </a:rPr>
              <a:t> Index.</a:t>
            </a:r>
          </a:p>
          <a:p>
            <a:r>
              <a:rPr lang="de-DE" baseline="0" dirty="0">
                <a:sym typeface="Wingdings" pitchFamily="2" charset="2"/>
              </a:rPr>
              <a:t>Wann unklar, Eintritt weitgehend sicher. Ausmaß der Schädigung bis hin zur Immobilität</a:t>
            </a:r>
          </a:p>
          <a:p>
            <a:endParaRPr lang="de-DE" baseline="0" dirty="0">
              <a:sym typeface="Wingdings" pitchFamily="2" charset="2"/>
            </a:endParaRPr>
          </a:p>
          <a:p>
            <a:r>
              <a:rPr lang="de-DE" baseline="0" dirty="0">
                <a:sym typeface="Wingdings" pitchFamily="2" charset="2"/>
              </a:rPr>
              <a:t>Mechanismen: Übergewichtige Eltern belohnen ihre Kinder häufiger mit Süßigkeiten und fordern Kinder eher zum Essen auf. Höhere Gesamtkalorienzahl, Konflikt zwischen eigener Körperwahrnehmung von Hunger und Sättigung und Rückmeldung der Eltern</a:t>
            </a:r>
          </a:p>
          <a:p>
            <a:endParaRPr lang="de-DE" baseline="0" dirty="0">
              <a:sym typeface="Wingdings" pitchFamily="2" charset="2"/>
            </a:endParaRPr>
          </a:p>
          <a:p>
            <a:r>
              <a:rPr lang="de-DE" baseline="0" dirty="0">
                <a:sym typeface="Wingdings" pitchFamily="2" charset="2"/>
              </a:rPr>
              <a:t>Kinder mit Kinderschutzakten haben ein 4fach erhöhtes Risiko für Adipositas  sozioökonomischer Status als gemeinsamer Risikofaktor reicht hierbei nicht.</a:t>
            </a:r>
          </a:p>
          <a:p>
            <a:endParaRPr lang="de-DE" baseline="0" dirty="0">
              <a:sym typeface="Wingdings" pitchFamily="2" charset="2"/>
            </a:endParaRPr>
          </a:p>
          <a:p>
            <a:r>
              <a:rPr lang="de-DE" baseline="0" dirty="0" err="1">
                <a:sym typeface="Wingdings" pitchFamily="2" charset="2"/>
              </a:rPr>
              <a:t>Fegert</a:t>
            </a:r>
            <a:r>
              <a:rPr lang="de-DE" baseline="0" dirty="0">
                <a:sym typeface="Wingdings" pitchFamily="2" charset="2"/>
              </a:rPr>
              <a:t> 2018: nach emotionaler Misshandlung hatten Frauen ein dreifach erhöhtes Risiko sowohl für schwere Adipositas als auch für Untergewicht, Männer nur für Untergewicht.</a:t>
            </a:r>
          </a:p>
          <a:p>
            <a:endParaRPr lang="de-DE" baseline="0" dirty="0">
              <a:sym typeface="Wingdings" pitchFamily="2" charset="2"/>
            </a:endParaRPr>
          </a:p>
          <a:p>
            <a:r>
              <a:rPr lang="de-DE" baseline="0" dirty="0">
                <a:sym typeface="Wingdings" pitchFamily="2" charset="2"/>
              </a:rPr>
              <a:t>Interventionen: Gewicht halten bei übergewichtigen Kindern &lt; 6 Jahren ohne Begleiterkrankungen oder übergewichtigen Kindern &gt; 6 Jahren. Bei Adipositas (&gt;97. </a:t>
            </a:r>
            <a:r>
              <a:rPr lang="de-DE" baseline="0" dirty="0" err="1">
                <a:sym typeface="Wingdings" pitchFamily="2" charset="2"/>
              </a:rPr>
              <a:t>Pz</a:t>
            </a:r>
            <a:r>
              <a:rPr lang="de-DE" baseline="0" dirty="0">
                <a:sym typeface="Wingdings" pitchFamily="2" charset="2"/>
              </a:rPr>
              <a:t>.) Gewichtsabnahme. D.h.: Man hat keine Zeit zu warten, dass das Kind aus der Fettsucht herauswächst. </a:t>
            </a:r>
          </a:p>
          <a:p>
            <a:endParaRPr lang="de-DE" baseline="0" dirty="0">
              <a:sym typeface="Wingdings" pitchFamily="2" charset="2"/>
            </a:endParaRPr>
          </a:p>
          <a:p>
            <a:r>
              <a:rPr lang="de-DE" baseline="0" dirty="0">
                <a:sym typeface="Wingdings" pitchFamily="2" charset="2"/>
              </a:rPr>
              <a:t>Normalisierung der Komorbidität (Blutdruck) meist schon bei leichter Gewichtsreduktion erreichbar.</a:t>
            </a:r>
          </a:p>
          <a:p>
            <a:endParaRPr lang="de-DE" baseline="0" dirty="0">
              <a:sym typeface="Wingdings" pitchFamily="2" charset="2"/>
            </a:endParaRPr>
          </a:p>
          <a:p>
            <a:r>
              <a:rPr lang="de-DE" baseline="0" dirty="0">
                <a:sym typeface="Wingdings" pitchFamily="2" charset="2"/>
              </a:rPr>
              <a:t>Therapie: kombinierte multidisziplinäre Therapie. Familie soll motivierend und unterstützend mitwirken. Reine Ernährungstherapie nur geringen langfristigen Einfluss auf Gewicht. Verhaltenstherapeutische Begleitung.</a:t>
            </a:r>
          </a:p>
          <a:p>
            <a:r>
              <a:rPr lang="de-DE" baseline="0" dirty="0">
                <a:sym typeface="Wingdings" pitchFamily="2" charset="2"/>
              </a:rPr>
              <a:t>Insgesamt schwache Evidenz.</a:t>
            </a:r>
          </a:p>
          <a:p>
            <a:r>
              <a:rPr lang="de-DE" baseline="0" dirty="0" err="1">
                <a:sym typeface="Wingdings" pitchFamily="2" charset="2"/>
              </a:rPr>
              <a:t>Adipositaschirurgie</a:t>
            </a:r>
            <a:r>
              <a:rPr lang="de-DE" baseline="0" dirty="0">
                <a:sym typeface="Wingdings" pitchFamily="2" charset="2"/>
              </a:rPr>
              <a:t> deutlicher Effekt – höheres Risiko. Daher zur Zeit Therapie der letzten Wahl. </a:t>
            </a:r>
          </a:p>
          <a:p>
            <a:endParaRPr lang="de-DE" baseline="0" dirty="0">
              <a:sym typeface="Wingdings" pitchFamily="2" charset="2"/>
            </a:endParaRPr>
          </a:p>
          <a:p>
            <a:r>
              <a:rPr lang="de-DE" baseline="0" dirty="0">
                <a:sym typeface="Wingdings" pitchFamily="2" charset="2"/>
              </a:rPr>
              <a:t>Veganismus</a:t>
            </a:r>
          </a:p>
          <a:p>
            <a:r>
              <a:rPr lang="de-DE" dirty="0"/>
              <a:t>Problematische Nahrungsbestandteile können sein: Kalzium, Vitamin</a:t>
            </a:r>
            <a:r>
              <a:rPr lang="de-DE" baseline="0" dirty="0"/>
              <a:t> D, Jod, Zink, </a:t>
            </a:r>
            <a:r>
              <a:rPr lang="de-DE" dirty="0"/>
              <a:t>Eisen, Vitamin B2, Vitamin B12.</a:t>
            </a:r>
          </a:p>
          <a:p>
            <a:r>
              <a:rPr lang="de-DE" dirty="0"/>
              <a:t>Trotz</a:t>
            </a:r>
            <a:r>
              <a:rPr lang="de-DE" baseline="0" dirty="0"/>
              <a:t> vermeintlich ausreichender Substitution der Mutter kann die Versorgung des Kindes völlig inadäquat sein (Schwangerschaft, Stillzeit, Nach-Stillzeit, völlig unterschiedliche Bedarfe und Versorgung durch </a:t>
            </a:r>
            <a:r>
              <a:rPr lang="de-DE" baseline="0" dirty="0" err="1"/>
              <a:t>Erhnährung</a:t>
            </a:r>
            <a:r>
              <a:rPr lang="de-DE" baseline="0" dirty="0"/>
              <a:t>). </a:t>
            </a:r>
          </a:p>
          <a:p>
            <a:endParaRPr lang="de-DE" baseline="0" dirty="0"/>
          </a:p>
          <a:p>
            <a:r>
              <a:rPr lang="de-DE" baseline="0" dirty="0"/>
              <a:t>Fallbericht Monatsschrift Kinderheilkunde:</a:t>
            </a:r>
          </a:p>
          <a:p>
            <a:r>
              <a:rPr lang="de-DE" baseline="0" dirty="0"/>
              <a:t>Mutter ernährt sich vegan, ohne </a:t>
            </a:r>
            <a:r>
              <a:rPr lang="de-DE" baseline="0" dirty="0" err="1"/>
              <a:t>jedliche</a:t>
            </a:r>
            <a:r>
              <a:rPr lang="de-DE" baseline="0" dirty="0"/>
              <a:t> Kontrolle. Voll gestillt. Kind wird mit neun Wochen und deutlichen neurologischen Auffälligkeiten vorgestellt. Lethargie, schwacher Muskeltonus. Vit.B12-Substitution intramuskulär, Mutter konnte sich auf ovo-</a:t>
            </a:r>
            <a:r>
              <a:rPr lang="de-DE" baseline="0" dirty="0" err="1"/>
              <a:t>lakto</a:t>
            </a:r>
            <a:r>
              <a:rPr lang="de-DE" baseline="0" dirty="0"/>
              <a:t>-vegetarische Ernährung einlassen. Entwicklungsdefizit bis ca. halbem Jahr nachweisbar, trotz andauernder Supplementierung.</a:t>
            </a:r>
          </a:p>
          <a:p>
            <a:endParaRPr lang="de-DE" baseline="0" dirty="0"/>
          </a:p>
          <a:p>
            <a:r>
              <a:rPr lang="de-DE" baseline="0" dirty="0"/>
              <a:t>Vegane Ernährung in Schwangerschaft und Stillzeit kritisch. Nur unter fachlicher Ernährungsbegleitung und ärztlicher Kontrolle. Studie: 50% nehmen keinerlei Präparate, der Rest in unzureichender Dosis. Nur 20% erreichen Empfohlene Vitamin B12-Zufuhr.</a:t>
            </a:r>
          </a:p>
          <a:p>
            <a:endParaRPr lang="de-DE" baseline="0" dirty="0"/>
          </a:p>
          <a:p>
            <a:r>
              <a:rPr lang="de-DE" baseline="0" dirty="0"/>
              <a:t>Schaden: erheblich, eintritt: sehr wahrscheinlich. Bleibende Schäden möglich und nicht absehbar.</a:t>
            </a:r>
          </a:p>
          <a:p>
            <a:r>
              <a:rPr lang="de-DE" baseline="0" dirty="0"/>
              <a:t>Gute Information, gute Betreuung, dann ohne Gefährdung des Kindes möglich.</a:t>
            </a:r>
          </a:p>
          <a:p>
            <a:endParaRPr lang="de-DE" baseline="0" dirty="0"/>
          </a:p>
          <a:p>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27</a:t>
            </a:fld>
            <a:endParaRPr lang="de-DE" dirty="0"/>
          </a:p>
        </p:txBody>
      </p:sp>
    </p:spTree>
    <p:extLst>
      <p:ext uri="{BB962C8B-B14F-4D97-AF65-F5344CB8AC3E}">
        <p14:creationId xmlns:p14="http://schemas.microsoft.com/office/powerpoint/2010/main" val="895424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Schädliches Ernährungsverhalten (Adipositas, Veganismus etc.)</a:t>
            </a:r>
          </a:p>
          <a:p>
            <a:r>
              <a:rPr lang="de-DE" altLang="de-DE" dirty="0"/>
              <a:t>Studienlage vegane Ernährung und offizielle Empfehlungen</a:t>
            </a:r>
          </a:p>
          <a:p>
            <a:endParaRPr lang="de-DE" dirty="0"/>
          </a:p>
          <a:p>
            <a:r>
              <a:rPr lang="de-DE" dirty="0"/>
              <a:t>RKI-Studie (</a:t>
            </a:r>
            <a:r>
              <a:rPr lang="de-DE" dirty="0" err="1"/>
              <a:t>kiggs</a:t>
            </a:r>
            <a:r>
              <a:rPr lang="de-DE" dirty="0"/>
              <a:t>): Adipositas-Epidemie. Sehr häufig Kinder adipöser Erwachsener ebenfalls adipös und umgekehrt</a:t>
            </a:r>
            <a:r>
              <a:rPr lang="de-DE" baseline="0" dirty="0"/>
              <a:t> </a:t>
            </a:r>
            <a:r>
              <a:rPr lang="de-DE" baseline="0" dirty="0">
                <a:sym typeface="Wingdings" pitchFamily="2" charset="2"/>
              </a:rPr>
              <a:t> Lebensstil / Wissen / Einschätzung</a:t>
            </a:r>
          </a:p>
          <a:p>
            <a:r>
              <a:rPr lang="de-DE" baseline="0" dirty="0">
                <a:sym typeface="Wingdings" pitchFamily="2" charset="2"/>
              </a:rPr>
              <a:t>Schaden: kürzere Lebenserwartung durch frühe Zivilisationserkrankungen (Diabetes, Bluthochdruck, Bewegungsmangel, Gelenkprobleme). Psychische Gesundheit korreliert negativ mit dem Body </a:t>
            </a:r>
            <a:r>
              <a:rPr lang="de-DE" baseline="0" dirty="0" err="1">
                <a:sym typeface="Wingdings" pitchFamily="2" charset="2"/>
              </a:rPr>
              <a:t>Mass</a:t>
            </a:r>
            <a:r>
              <a:rPr lang="de-DE" baseline="0" dirty="0">
                <a:sym typeface="Wingdings" pitchFamily="2" charset="2"/>
              </a:rPr>
              <a:t> Index.</a:t>
            </a:r>
          </a:p>
          <a:p>
            <a:r>
              <a:rPr lang="de-DE" baseline="0" dirty="0">
                <a:sym typeface="Wingdings" pitchFamily="2" charset="2"/>
              </a:rPr>
              <a:t>Wann unklar, Eintritt weitgehend sicher. Ausmaß der Schädigung bis hin zur Immobilität</a:t>
            </a:r>
          </a:p>
          <a:p>
            <a:endParaRPr lang="de-DE" baseline="0" dirty="0">
              <a:sym typeface="Wingdings" pitchFamily="2" charset="2"/>
            </a:endParaRPr>
          </a:p>
          <a:p>
            <a:r>
              <a:rPr lang="de-DE" baseline="0" dirty="0">
                <a:sym typeface="Wingdings" pitchFamily="2" charset="2"/>
              </a:rPr>
              <a:t>Mechanismen: Übergewichtige Eltern belohnen ihre Kinder häufiger mit Süßigkeiten und fordern Kinder eher zum Essen auf. Höhere Gesamtkalorienzahl, Konflikt zwischen eigener Körperwahrnehmung von Hunger und Sättigung und Rückmeldung der Eltern</a:t>
            </a:r>
          </a:p>
          <a:p>
            <a:endParaRPr lang="de-DE" baseline="0" dirty="0">
              <a:sym typeface="Wingdings" pitchFamily="2" charset="2"/>
            </a:endParaRPr>
          </a:p>
          <a:p>
            <a:r>
              <a:rPr lang="de-DE" baseline="0" dirty="0">
                <a:sym typeface="Wingdings" pitchFamily="2" charset="2"/>
              </a:rPr>
              <a:t>Kinder mit Kinderschutzakten haben ein 4fach erhöhtes Risiko für Adipositas  sozioökonomischer Status als gemeinsamer Risikofaktor reicht hierbei nicht.</a:t>
            </a:r>
          </a:p>
          <a:p>
            <a:endParaRPr lang="de-DE" baseline="0" dirty="0">
              <a:sym typeface="Wingdings" pitchFamily="2" charset="2"/>
            </a:endParaRPr>
          </a:p>
          <a:p>
            <a:r>
              <a:rPr lang="de-DE" baseline="0" dirty="0" err="1">
                <a:sym typeface="Wingdings" pitchFamily="2" charset="2"/>
              </a:rPr>
              <a:t>Fegert</a:t>
            </a:r>
            <a:r>
              <a:rPr lang="de-DE" baseline="0" dirty="0">
                <a:sym typeface="Wingdings" pitchFamily="2" charset="2"/>
              </a:rPr>
              <a:t> 2018: nach emotionaler Misshandlung hatten Frauen ein dreifach erhöhtes Risiko sowohl für schwere Adipositas als auch für Untergewicht, Männer nur für Untergewicht.</a:t>
            </a:r>
          </a:p>
          <a:p>
            <a:endParaRPr lang="de-DE" baseline="0" dirty="0">
              <a:sym typeface="Wingdings" pitchFamily="2" charset="2"/>
            </a:endParaRPr>
          </a:p>
          <a:p>
            <a:r>
              <a:rPr lang="de-DE" baseline="0" dirty="0">
                <a:sym typeface="Wingdings" pitchFamily="2" charset="2"/>
              </a:rPr>
              <a:t>Interventionen: Gewicht halten bei übergewichtigen Kindern &lt; 6 Jahren ohne Begleiterkrankungen oder übergewichtigen Kindern &gt; 6 Jahren. Bei Adipositas (&gt;97. </a:t>
            </a:r>
            <a:r>
              <a:rPr lang="de-DE" baseline="0" dirty="0" err="1">
                <a:sym typeface="Wingdings" pitchFamily="2" charset="2"/>
              </a:rPr>
              <a:t>Pz</a:t>
            </a:r>
            <a:r>
              <a:rPr lang="de-DE" baseline="0" dirty="0">
                <a:sym typeface="Wingdings" pitchFamily="2" charset="2"/>
              </a:rPr>
              <a:t>.) Gewichtsabnahme. D.h.: Man hat keine Zeit zu warten, dass das Kind aus der Fettsucht herauswächst. </a:t>
            </a:r>
          </a:p>
          <a:p>
            <a:endParaRPr lang="de-DE" baseline="0" dirty="0">
              <a:sym typeface="Wingdings" pitchFamily="2" charset="2"/>
            </a:endParaRPr>
          </a:p>
          <a:p>
            <a:r>
              <a:rPr lang="de-DE" baseline="0" dirty="0">
                <a:sym typeface="Wingdings" pitchFamily="2" charset="2"/>
              </a:rPr>
              <a:t>Normalisierung der Komorbidität (Blutdruck) meist schon bei leichter Gewichtsreduktion erreichbar.</a:t>
            </a:r>
          </a:p>
          <a:p>
            <a:endParaRPr lang="de-DE" baseline="0" dirty="0">
              <a:sym typeface="Wingdings" pitchFamily="2" charset="2"/>
            </a:endParaRPr>
          </a:p>
          <a:p>
            <a:r>
              <a:rPr lang="de-DE" baseline="0" dirty="0">
                <a:sym typeface="Wingdings" pitchFamily="2" charset="2"/>
              </a:rPr>
              <a:t>Therapie: kombinierte multidisziplinäre Therapie. Familie soll motivierend und unterstützend mitwirken. Reine Ernährungstherapie nur geringen langfristigen Einfluss auf Gewicht. Verhaltenstherapeutische Begleitung.</a:t>
            </a:r>
          </a:p>
          <a:p>
            <a:r>
              <a:rPr lang="de-DE" baseline="0" dirty="0">
                <a:sym typeface="Wingdings" pitchFamily="2" charset="2"/>
              </a:rPr>
              <a:t>Insgesamt schwache Evidenz.</a:t>
            </a:r>
          </a:p>
          <a:p>
            <a:r>
              <a:rPr lang="de-DE" baseline="0" dirty="0" err="1">
                <a:sym typeface="Wingdings" pitchFamily="2" charset="2"/>
              </a:rPr>
              <a:t>Adipositaschirurgie</a:t>
            </a:r>
            <a:r>
              <a:rPr lang="de-DE" baseline="0" dirty="0">
                <a:sym typeface="Wingdings" pitchFamily="2" charset="2"/>
              </a:rPr>
              <a:t> deutlicher Effekt – höheres Risiko. Daher zur Zeit Therapie der letzten Wahl. </a:t>
            </a:r>
          </a:p>
          <a:p>
            <a:endParaRPr lang="de-DE" baseline="0" dirty="0">
              <a:sym typeface="Wingdings" pitchFamily="2" charset="2"/>
            </a:endParaRPr>
          </a:p>
          <a:p>
            <a:r>
              <a:rPr lang="de-DE" baseline="0" dirty="0">
                <a:sym typeface="Wingdings" pitchFamily="2" charset="2"/>
              </a:rPr>
              <a:t>Veganismus</a:t>
            </a:r>
          </a:p>
          <a:p>
            <a:r>
              <a:rPr lang="de-DE" dirty="0"/>
              <a:t>Problematische Nahrungsbestandteile können sein: Kalzium, Vitamin</a:t>
            </a:r>
            <a:r>
              <a:rPr lang="de-DE" baseline="0" dirty="0"/>
              <a:t> D, Jod, Zink, </a:t>
            </a:r>
            <a:r>
              <a:rPr lang="de-DE" dirty="0"/>
              <a:t>Eisen, Vitamin B2, Vitamin B12.</a:t>
            </a:r>
          </a:p>
          <a:p>
            <a:r>
              <a:rPr lang="de-DE" dirty="0"/>
              <a:t>Trotz</a:t>
            </a:r>
            <a:r>
              <a:rPr lang="de-DE" baseline="0" dirty="0"/>
              <a:t> vermeintlich ausreichender Substitution der Mutter kann die Versorgung des Kindes völlig inadäquat sein (Schwangerschaft, Stillzeit, Nach-Stillzeit, völlig unterschiedliche Bedarfe und Versorgung durch </a:t>
            </a:r>
            <a:r>
              <a:rPr lang="de-DE" baseline="0" dirty="0" err="1"/>
              <a:t>Erhnährung</a:t>
            </a:r>
            <a:r>
              <a:rPr lang="de-DE" baseline="0" dirty="0"/>
              <a:t>). </a:t>
            </a:r>
          </a:p>
          <a:p>
            <a:endParaRPr lang="de-DE" baseline="0" dirty="0"/>
          </a:p>
          <a:p>
            <a:r>
              <a:rPr lang="de-DE" baseline="0" dirty="0"/>
              <a:t>Fallbericht Monatsschrift Kinderheilkunde:</a:t>
            </a:r>
          </a:p>
          <a:p>
            <a:r>
              <a:rPr lang="de-DE" baseline="0" dirty="0"/>
              <a:t>Mutter ernährt sich vegan, ohne </a:t>
            </a:r>
            <a:r>
              <a:rPr lang="de-DE" baseline="0" dirty="0" err="1"/>
              <a:t>jedliche</a:t>
            </a:r>
            <a:r>
              <a:rPr lang="de-DE" baseline="0" dirty="0"/>
              <a:t> Kontrolle. Voll gestillt. Kind wird mit neun Wochen und deutlichen neurologischen Auffälligkeiten vorgestellt. Lethargie, schwacher Muskeltonus. Vit.B12-Substitution intramuskulär, Mutter konnte sich auf ovo-</a:t>
            </a:r>
            <a:r>
              <a:rPr lang="de-DE" baseline="0" dirty="0" err="1"/>
              <a:t>lakto</a:t>
            </a:r>
            <a:r>
              <a:rPr lang="de-DE" baseline="0" dirty="0"/>
              <a:t>-vegetarische Ernährung einlassen. Entwicklungsdefizit bis ca. halbem Jahr nachweisbar, trotz andauernder Supplementierung.</a:t>
            </a:r>
          </a:p>
          <a:p>
            <a:endParaRPr lang="de-DE" baseline="0" dirty="0"/>
          </a:p>
          <a:p>
            <a:r>
              <a:rPr lang="de-DE" baseline="0" dirty="0"/>
              <a:t>Vegane Ernährung in Schwangerschaft und Stillzeit kritisch. Nur unter fachlicher Ernährungsbegleitung und ärztlicher Kontrolle. Studie: 50% nehmen keinerlei Präparate, der Rest in unzureichender Dosis. Nur 20% erreichen Empfohlene Vitamin B12-Zufuhr.</a:t>
            </a:r>
          </a:p>
          <a:p>
            <a:endParaRPr lang="de-DE" baseline="0" dirty="0"/>
          </a:p>
          <a:p>
            <a:r>
              <a:rPr lang="de-DE" baseline="0" dirty="0"/>
              <a:t>Schaden: erheblich, eintritt: sehr wahrscheinlich. Bleibende Schäden möglich und nicht absehbar.</a:t>
            </a:r>
          </a:p>
          <a:p>
            <a:r>
              <a:rPr lang="de-DE" baseline="0" dirty="0"/>
              <a:t>Gute Information, gute Betreuung, dann ohne Gefährdung des Kindes möglich.</a:t>
            </a:r>
          </a:p>
          <a:p>
            <a:endParaRPr lang="de-DE" baseline="0" dirty="0"/>
          </a:p>
          <a:p>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28</a:t>
            </a:fld>
            <a:endParaRPr lang="de-DE" dirty="0"/>
          </a:p>
        </p:txBody>
      </p:sp>
    </p:spTree>
    <p:extLst>
      <p:ext uri="{BB962C8B-B14F-4D97-AF65-F5344CB8AC3E}">
        <p14:creationId xmlns:p14="http://schemas.microsoft.com/office/powerpoint/2010/main" val="3059849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t>Schädliches Ernährungsverhalten (Adipositas, Veganismus etc.)</a:t>
            </a:r>
          </a:p>
          <a:p>
            <a:r>
              <a:rPr lang="de-DE" altLang="de-DE" dirty="0"/>
              <a:t>Studienlage vegane Ernährung und offizielle Empfehlungen</a:t>
            </a:r>
          </a:p>
          <a:p>
            <a:endParaRPr lang="de-DE" dirty="0"/>
          </a:p>
          <a:p>
            <a:r>
              <a:rPr lang="de-DE" dirty="0"/>
              <a:t>RKI-Studie (</a:t>
            </a:r>
            <a:r>
              <a:rPr lang="de-DE" dirty="0" err="1"/>
              <a:t>kiggs</a:t>
            </a:r>
            <a:r>
              <a:rPr lang="de-DE" dirty="0"/>
              <a:t>): Adipositas-Epidemie. Sehr häufig Kinder adipöser Erwachsener ebenfalls adipös und umgekehrt</a:t>
            </a:r>
            <a:r>
              <a:rPr lang="de-DE" baseline="0" dirty="0"/>
              <a:t> </a:t>
            </a:r>
            <a:r>
              <a:rPr lang="de-DE" baseline="0" dirty="0">
                <a:sym typeface="Wingdings" pitchFamily="2" charset="2"/>
              </a:rPr>
              <a:t> Lebensstil / Wissen / Einschätzung</a:t>
            </a:r>
          </a:p>
          <a:p>
            <a:r>
              <a:rPr lang="de-DE" baseline="0" dirty="0">
                <a:sym typeface="Wingdings" pitchFamily="2" charset="2"/>
              </a:rPr>
              <a:t>Schaden: kürzere Lebenserwartung durch frühe Zivilisationserkrankungen (Diabetes, Bluthochdruck, Bewegungsmangel, Gelenkprobleme). Psychische Gesundheit korreliert negativ mit dem Body </a:t>
            </a:r>
            <a:r>
              <a:rPr lang="de-DE" baseline="0" dirty="0" err="1">
                <a:sym typeface="Wingdings" pitchFamily="2" charset="2"/>
              </a:rPr>
              <a:t>Mass</a:t>
            </a:r>
            <a:r>
              <a:rPr lang="de-DE" baseline="0" dirty="0">
                <a:sym typeface="Wingdings" pitchFamily="2" charset="2"/>
              </a:rPr>
              <a:t> Index.</a:t>
            </a:r>
          </a:p>
          <a:p>
            <a:r>
              <a:rPr lang="de-DE" baseline="0" dirty="0">
                <a:sym typeface="Wingdings" pitchFamily="2" charset="2"/>
              </a:rPr>
              <a:t>Wann unklar, Eintritt weitgehend sicher. Ausmaß der Schädigung bis hin zur Immobilität</a:t>
            </a:r>
          </a:p>
          <a:p>
            <a:endParaRPr lang="de-DE" baseline="0" dirty="0">
              <a:sym typeface="Wingdings" pitchFamily="2" charset="2"/>
            </a:endParaRPr>
          </a:p>
          <a:p>
            <a:r>
              <a:rPr lang="de-DE" baseline="0" dirty="0">
                <a:sym typeface="Wingdings" pitchFamily="2" charset="2"/>
              </a:rPr>
              <a:t>Mechanismen: Übergewichtige Eltern belohnen ihre Kinder häufiger mit Süßigkeiten und fordern Kinder eher zum Essen auf. Höhere Gesamtkalorienzahl, Konflikt zwischen eigener Körperwahrnehmung von Hunger und Sättigung und Rückmeldung der Eltern</a:t>
            </a:r>
          </a:p>
          <a:p>
            <a:endParaRPr lang="de-DE" baseline="0" dirty="0">
              <a:sym typeface="Wingdings" pitchFamily="2" charset="2"/>
            </a:endParaRPr>
          </a:p>
          <a:p>
            <a:r>
              <a:rPr lang="de-DE" baseline="0" dirty="0">
                <a:sym typeface="Wingdings" pitchFamily="2" charset="2"/>
              </a:rPr>
              <a:t>Kinder mit Kinderschutzakten haben ein 4fach erhöhtes Risiko für Adipositas  sozioökonomischer Status als gemeinsamer Risikofaktor reicht hierbei nicht.</a:t>
            </a:r>
          </a:p>
          <a:p>
            <a:endParaRPr lang="de-DE" baseline="0" dirty="0">
              <a:sym typeface="Wingdings" pitchFamily="2" charset="2"/>
            </a:endParaRPr>
          </a:p>
          <a:p>
            <a:r>
              <a:rPr lang="de-DE" baseline="0" dirty="0" err="1">
                <a:sym typeface="Wingdings" pitchFamily="2" charset="2"/>
              </a:rPr>
              <a:t>Fegert</a:t>
            </a:r>
            <a:r>
              <a:rPr lang="de-DE" baseline="0" dirty="0">
                <a:sym typeface="Wingdings" pitchFamily="2" charset="2"/>
              </a:rPr>
              <a:t> 2018: nach emotionaler Misshandlung hatten Frauen ein dreifach erhöhtes Risiko sowohl für schwere Adipositas als auch für Untergewicht, Männer nur für Untergewicht.</a:t>
            </a:r>
          </a:p>
          <a:p>
            <a:endParaRPr lang="de-DE" baseline="0" dirty="0">
              <a:sym typeface="Wingdings" pitchFamily="2" charset="2"/>
            </a:endParaRPr>
          </a:p>
          <a:p>
            <a:r>
              <a:rPr lang="de-DE" baseline="0" dirty="0">
                <a:sym typeface="Wingdings" pitchFamily="2" charset="2"/>
              </a:rPr>
              <a:t>Interventionen: Gewicht halten bei übergewichtigen Kindern &lt; 6 Jahren ohne Begleiterkrankungen oder übergewichtigen Kindern &gt; 6 Jahren. Bei Adipositas (&gt;97. </a:t>
            </a:r>
            <a:r>
              <a:rPr lang="de-DE" baseline="0" dirty="0" err="1">
                <a:sym typeface="Wingdings" pitchFamily="2" charset="2"/>
              </a:rPr>
              <a:t>Pz</a:t>
            </a:r>
            <a:r>
              <a:rPr lang="de-DE" baseline="0" dirty="0">
                <a:sym typeface="Wingdings" pitchFamily="2" charset="2"/>
              </a:rPr>
              <a:t>.) Gewichtsabnahme. D.h.: Man hat keine Zeit zu warten, dass das Kind aus der Fettsucht herauswächst. </a:t>
            </a:r>
          </a:p>
          <a:p>
            <a:endParaRPr lang="de-DE" baseline="0" dirty="0">
              <a:sym typeface="Wingdings" pitchFamily="2" charset="2"/>
            </a:endParaRPr>
          </a:p>
          <a:p>
            <a:r>
              <a:rPr lang="de-DE" baseline="0" dirty="0">
                <a:sym typeface="Wingdings" pitchFamily="2" charset="2"/>
              </a:rPr>
              <a:t>Normalisierung der Komorbidität (Blutdruck) meist schon bei leichter Gewichtsreduktion erreichbar.</a:t>
            </a:r>
          </a:p>
          <a:p>
            <a:endParaRPr lang="de-DE" baseline="0" dirty="0">
              <a:sym typeface="Wingdings" pitchFamily="2" charset="2"/>
            </a:endParaRPr>
          </a:p>
          <a:p>
            <a:r>
              <a:rPr lang="de-DE" baseline="0" dirty="0">
                <a:sym typeface="Wingdings" pitchFamily="2" charset="2"/>
              </a:rPr>
              <a:t>Therapie: kombinierte multidisziplinäre Therapie. Familie soll motivierend und unterstützend mitwirken. Reine Ernährungstherapie nur geringen langfristigen Einfluss auf Gewicht. Verhaltenstherapeutische Begleitung.</a:t>
            </a:r>
          </a:p>
          <a:p>
            <a:r>
              <a:rPr lang="de-DE" baseline="0" dirty="0">
                <a:sym typeface="Wingdings" pitchFamily="2" charset="2"/>
              </a:rPr>
              <a:t>Insgesamt schwache Evidenz.</a:t>
            </a:r>
          </a:p>
          <a:p>
            <a:r>
              <a:rPr lang="de-DE" baseline="0" dirty="0" err="1">
                <a:sym typeface="Wingdings" pitchFamily="2" charset="2"/>
              </a:rPr>
              <a:t>Adipositaschirurgie</a:t>
            </a:r>
            <a:r>
              <a:rPr lang="de-DE" baseline="0" dirty="0">
                <a:sym typeface="Wingdings" pitchFamily="2" charset="2"/>
              </a:rPr>
              <a:t> deutlicher Effekt – höheres Risiko. Daher zur Zeit Therapie der letzten Wahl. </a:t>
            </a:r>
          </a:p>
          <a:p>
            <a:endParaRPr lang="de-DE" baseline="0" dirty="0">
              <a:sym typeface="Wingdings" pitchFamily="2" charset="2"/>
            </a:endParaRPr>
          </a:p>
          <a:p>
            <a:r>
              <a:rPr lang="de-DE" baseline="0" dirty="0">
                <a:sym typeface="Wingdings" pitchFamily="2" charset="2"/>
              </a:rPr>
              <a:t>Veganismus</a:t>
            </a:r>
          </a:p>
          <a:p>
            <a:r>
              <a:rPr lang="de-DE" dirty="0"/>
              <a:t>Problematische Nahrungsbestandteile können sein: Kalzium, Vitamin</a:t>
            </a:r>
            <a:r>
              <a:rPr lang="de-DE" baseline="0" dirty="0"/>
              <a:t> D, Jod, Zink, </a:t>
            </a:r>
            <a:r>
              <a:rPr lang="de-DE" dirty="0"/>
              <a:t>Eisen, Vitamin B2, Vitamin B12.</a:t>
            </a:r>
          </a:p>
          <a:p>
            <a:r>
              <a:rPr lang="de-DE" dirty="0"/>
              <a:t>Trotz</a:t>
            </a:r>
            <a:r>
              <a:rPr lang="de-DE" baseline="0" dirty="0"/>
              <a:t> vermeintlich ausreichender Substitution der Mutter kann die Versorgung des Kindes völlig inadäquat sein (Schwangerschaft, Stillzeit, Nach-Stillzeit, völlig unterschiedliche Bedarfe und Versorgung durch </a:t>
            </a:r>
            <a:r>
              <a:rPr lang="de-DE" baseline="0" dirty="0" err="1"/>
              <a:t>Erhnährung</a:t>
            </a:r>
            <a:r>
              <a:rPr lang="de-DE" baseline="0" dirty="0"/>
              <a:t>). </a:t>
            </a:r>
          </a:p>
          <a:p>
            <a:endParaRPr lang="de-DE" baseline="0" dirty="0"/>
          </a:p>
          <a:p>
            <a:r>
              <a:rPr lang="de-DE" baseline="0" dirty="0"/>
              <a:t>Fallbericht Monatsschrift Kinderheilkunde:</a:t>
            </a:r>
          </a:p>
          <a:p>
            <a:r>
              <a:rPr lang="de-DE" baseline="0" dirty="0"/>
              <a:t>Mutter ernährt sich vegan, ohne </a:t>
            </a:r>
            <a:r>
              <a:rPr lang="de-DE" baseline="0" dirty="0" err="1"/>
              <a:t>jedliche</a:t>
            </a:r>
            <a:r>
              <a:rPr lang="de-DE" baseline="0" dirty="0"/>
              <a:t> Kontrolle. Voll gestillt. Kind wird mit neun Wochen und deutlichen neurologischen Auffälligkeiten vorgestellt. Lethargie, schwacher Muskeltonus. Vit.B12-Substitution intramuskulär, Mutter konnte sich auf ovo-</a:t>
            </a:r>
            <a:r>
              <a:rPr lang="de-DE" baseline="0" dirty="0" err="1"/>
              <a:t>lakto</a:t>
            </a:r>
            <a:r>
              <a:rPr lang="de-DE" baseline="0" dirty="0"/>
              <a:t>-vegetarische Ernährung einlassen. Entwicklungsdefizit bis ca. halbem Jahr nachweisbar, trotz andauernder Supplementierung.</a:t>
            </a:r>
          </a:p>
          <a:p>
            <a:endParaRPr lang="de-DE" baseline="0" dirty="0"/>
          </a:p>
          <a:p>
            <a:r>
              <a:rPr lang="de-DE" baseline="0" dirty="0"/>
              <a:t>Vegane Ernährung in Schwangerschaft und Stillzeit kritisch. Nur unter fachlicher Ernährungsbegleitung und ärztlicher Kontrolle. Studie: 50% nehmen keinerlei Präparate, der Rest in unzureichender Dosis. Nur 20% erreichen Empfohlene Vitamin B12-Zufuhr.</a:t>
            </a:r>
          </a:p>
          <a:p>
            <a:endParaRPr lang="de-DE" baseline="0" dirty="0"/>
          </a:p>
          <a:p>
            <a:r>
              <a:rPr lang="de-DE" baseline="0" dirty="0"/>
              <a:t>Schaden: erheblich, eintritt: sehr wahrscheinlich. Bleibende Schäden möglich und nicht absehbar.</a:t>
            </a:r>
          </a:p>
          <a:p>
            <a:r>
              <a:rPr lang="de-DE" baseline="0" dirty="0"/>
              <a:t>Gute Information, gute Betreuung, dann ohne Gefährdung des Kindes möglich.</a:t>
            </a:r>
          </a:p>
          <a:p>
            <a:endParaRPr lang="de-DE" baseline="0" dirty="0"/>
          </a:p>
          <a:p>
            <a:endParaRPr lang="de-DE" baseline="0" dirty="0"/>
          </a:p>
          <a:p>
            <a:endParaRPr lang="de-DE" dirty="0"/>
          </a:p>
          <a:p>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29</a:t>
            </a:fld>
            <a:endParaRPr lang="de-DE" dirty="0"/>
          </a:p>
        </p:txBody>
      </p:sp>
    </p:spTree>
    <p:extLst>
      <p:ext uri="{BB962C8B-B14F-4D97-AF65-F5344CB8AC3E}">
        <p14:creationId xmlns:p14="http://schemas.microsoft.com/office/powerpoint/2010/main" val="73980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D6204D-B47D-433C-A6AD-33CF3E5A4A08}" type="slidenum">
              <a:rPr lang="de-DE" smtClean="0"/>
              <a:pPr/>
              <a:t>3</a:t>
            </a:fld>
            <a:endParaRPr lang="de-DE" dirty="0"/>
          </a:p>
        </p:txBody>
      </p:sp>
    </p:spTree>
    <p:extLst>
      <p:ext uri="{BB962C8B-B14F-4D97-AF65-F5344CB8AC3E}">
        <p14:creationId xmlns:p14="http://schemas.microsoft.com/office/powerpoint/2010/main" val="1792057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Keine messbaren Schwellen</a:t>
            </a:r>
          </a:p>
        </p:txBody>
      </p:sp>
      <p:sp>
        <p:nvSpPr>
          <p:cNvPr id="4" name="Foliennummernplatzhalter 3"/>
          <p:cNvSpPr>
            <a:spLocks noGrp="1"/>
          </p:cNvSpPr>
          <p:nvPr>
            <p:ph type="sldNum" sz="quarter" idx="10"/>
          </p:nvPr>
        </p:nvSpPr>
        <p:spPr/>
        <p:txBody>
          <a:bodyPr/>
          <a:lstStyle/>
          <a:p>
            <a:fld id="{BED6204D-B47D-433C-A6AD-33CF3E5A4A08}" type="slidenum">
              <a:rPr lang="de-DE" smtClean="0"/>
              <a:pPr/>
              <a:t>31</a:t>
            </a:fld>
            <a:endParaRPr lang="de-DE" dirty="0"/>
          </a:p>
        </p:txBody>
      </p:sp>
    </p:spTree>
    <p:extLst>
      <p:ext uri="{BB962C8B-B14F-4D97-AF65-F5344CB8AC3E}">
        <p14:creationId xmlns:p14="http://schemas.microsoft.com/office/powerpoint/2010/main" val="1306114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Große Toleranz gegenüber Entwicklungsunterschieden – Gibt es eine somatische Ursache?</a:t>
            </a:r>
          </a:p>
        </p:txBody>
      </p:sp>
      <p:sp>
        <p:nvSpPr>
          <p:cNvPr id="4" name="Foliennummernplatzhalter 3"/>
          <p:cNvSpPr>
            <a:spLocks noGrp="1"/>
          </p:cNvSpPr>
          <p:nvPr>
            <p:ph type="sldNum" sz="quarter" idx="5"/>
          </p:nvPr>
        </p:nvSpPr>
        <p:spPr/>
        <p:txBody>
          <a:bodyPr/>
          <a:lstStyle/>
          <a:p>
            <a:fld id="{BED6204D-B47D-433C-A6AD-33CF3E5A4A08}" type="slidenum">
              <a:rPr lang="de-DE" smtClean="0"/>
              <a:pPr/>
              <a:t>4</a:t>
            </a:fld>
            <a:endParaRPr lang="de-DE" dirty="0"/>
          </a:p>
        </p:txBody>
      </p:sp>
    </p:spTree>
    <p:extLst>
      <p:ext uri="{BB962C8B-B14F-4D97-AF65-F5344CB8AC3E}">
        <p14:creationId xmlns:p14="http://schemas.microsoft.com/office/powerpoint/2010/main" val="3436284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ED6204D-B47D-433C-A6AD-33CF3E5A4A08}" type="slidenum">
              <a:rPr lang="de-DE" smtClean="0"/>
              <a:pPr/>
              <a:t>5</a:t>
            </a:fld>
            <a:endParaRPr lang="de-DE" dirty="0"/>
          </a:p>
        </p:txBody>
      </p:sp>
    </p:spTree>
    <p:extLst>
      <p:ext uri="{BB962C8B-B14F-4D97-AF65-F5344CB8AC3E}">
        <p14:creationId xmlns:p14="http://schemas.microsoft.com/office/powerpoint/2010/main" val="168250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gesunden Kindern kann es besonders schwierig sein, abzuschätzen, mit welcher Wahrscheinlichkeit welcher Schaden durch Vernachlässigung droht und die Bandbreite des schädlichen Elternverhaltens ist besonders groß</a:t>
            </a:r>
          </a:p>
        </p:txBody>
      </p:sp>
      <p:sp>
        <p:nvSpPr>
          <p:cNvPr id="4" name="Foliennummernplatzhalter 3"/>
          <p:cNvSpPr>
            <a:spLocks noGrp="1"/>
          </p:cNvSpPr>
          <p:nvPr>
            <p:ph type="sldNum" sz="quarter" idx="5"/>
          </p:nvPr>
        </p:nvSpPr>
        <p:spPr/>
        <p:txBody>
          <a:bodyPr/>
          <a:lstStyle/>
          <a:p>
            <a:fld id="{BED6204D-B47D-433C-A6AD-33CF3E5A4A08}" type="slidenum">
              <a:rPr lang="de-DE" smtClean="0"/>
              <a:pPr/>
              <a:t>6</a:t>
            </a:fld>
            <a:endParaRPr lang="de-DE" dirty="0"/>
          </a:p>
        </p:txBody>
      </p:sp>
    </p:spTree>
    <p:extLst>
      <p:ext uri="{BB962C8B-B14F-4D97-AF65-F5344CB8AC3E}">
        <p14:creationId xmlns:p14="http://schemas.microsoft.com/office/powerpoint/2010/main" val="211647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Gezielte Provokation des Kinderarztes: ist das relevante Vernachlässigung? Droht ein erheblicher Schaden?</a:t>
            </a:r>
          </a:p>
          <a:p>
            <a:endParaRPr lang="de-DE" dirty="0"/>
          </a:p>
          <a:p>
            <a:r>
              <a:rPr lang="de-DE" dirty="0"/>
              <a:t>Fahrradhelm: Altersgruppen</a:t>
            </a:r>
          </a:p>
          <a:p>
            <a:r>
              <a:rPr lang="de-DE" dirty="0"/>
              <a:t>3-6 Jahre: 90% tragen Helm</a:t>
            </a:r>
          </a:p>
          <a:p>
            <a:r>
              <a:rPr lang="de-DE" dirty="0"/>
              <a:t>14-16 Jahre: 10% tragen Helm</a:t>
            </a:r>
          </a:p>
          <a:p>
            <a:r>
              <a:rPr lang="de-DE" dirty="0"/>
              <a:t>50% der Kopfverletzungen in allen Altersgruppen vermeidbar</a:t>
            </a:r>
          </a:p>
          <a:p>
            <a:endParaRPr lang="de-DE" dirty="0"/>
          </a:p>
          <a:p>
            <a:pPr marL="171450" indent="-171450">
              <a:buFont typeface="Wingdings" panose="05000000000000000000" pitchFamily="2" charset="2"/>
              <a:buChar char="à"/>
            </a:pPr>
            <a:r>
              <a:rPr lang="de-DE" dirty="0">
                <a:sym typeface="Wingdings" panose="05000000000000000000" pitchFamily="2" charset="2"/>
              </a:rPr>
              <a:t>Entstehen sozialrechtliche Versorgungsansprüche,</a:t>
            </a:r>
            <a:r>
              <a:rPr lang="de-DE" baseline="0" dirty="0">
                <a:sym typeface="Wingdings" panose="05000000000000000000" pitchFamily="2" charset="2"/>
              </a:rPr>
              <a:t> wenn das Kind eine schwere Kopfverletzung erleidet?</a:t>
            </a:r>
          </a:p>
          <a:p>
            <a:pPr marL="171450" indent="-171450">
              <a:buFont typeface="Wingdings" panose="05000000000000000000" pitchFamily="2" charset="2"/>
              <a:buChar char="à"/>
            </a:pPr>
            <a:endParaRPr lang="de-DE" baseline="0" dirty="0">
              <a:sym typeface="Wingdings" panose="05000000000000000000" pitchFamily="2" charset="2"/>
            </a:endParaRPr>
          </a:p>
          <a:p>
            <a:pPr marL="0" indent="0">
              <a:buFont typeface="Wingdings" panose="05000000000000000000" pitchFamily="2" charset="2"/>
              <a:buNone/>
            </a:pPr>
            <a:r>
              <a:rPr lang="de-DE" baseline="0" dirty="0">
                <a:sym typeface="Wingdings" panose="05000000000000000000" pitchFamily="2" charset="2"/>
              </a:rPr>
              <a:t>KI: Fahrrad - Amsterdam</a:t>
            </a:r>
            <a:endParaRPr lang="de-DE" dirty="0"/>
          </a:p>
          <a:p>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7</a:t>
            </a:fld>
            <a:endParaRPr lang="de-DE" dirty="0"/>
          </a:p>
        </p:txBody>
      </p:sp>
    </p:spTree>
    <p:extLst>
      <p:ext uri="{BB962C8B-B14F-4D97-AF65-F5344CB8AC3E}">
        <p14:creationId xmlns:p14="http://schemas.microsoft.com/office/powerpoint/2010/main" val="108252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Sekundärprophylaxe: nur äußerlich gesundes Kind, bereits latent krankt</a:t>
            </a:r>
          </a:p>
          <a:p>
            <a:endParaRPr lang="de-DE" dirty="0"/>
          </a:p>
          <a:p>
            <a:r>
              <a:rPr lang="de-DE" sz="1200" baseline="0" dirty="0"/>
              <a:t>Stoffwechselscreening:</a:t>
            </a:r>
          </a:p>
          <a:p>
            <a:r>
              <a:rPr lang="de-DE" sz="1200" baseline="0" dirty="0"/>
              <a:t>Blutentnahme bei klinisch gesundem Kind, aber erkrankt. Erfassung von schweren angeborenen Stoffwechsel- oder Hormonerkrankungen. </a:t>
            </a:r>
          </a:p>
          <a:p>
            <a:r>
              <a:rPr lang="de-DE" sz="1200" baseline="0" dirty="0"/>
              <a:t>Bedingung: therapierbar (Verlauf langsamer, Prognose besser, keine Heilung, aber normales Leben). Risiko: 1:1.000 für eine der Erkrankungen</a:t>
            </a:r>
          </a:p>
          <a:p>
            <a:pPr marL="171450" indent="-171450">
              <a:buFont typeface="Wingdings"/>
              <a:buChar char="à"/>
            </a:pPr>
            <a:r>
              <a:rPr lang="de-DE" sz="1200" baseline="0" dirty="0">
                <a:sym typeface="Wingdings" pitchFamily="2" charset="2"/>
              </a:rPr>
              <a:t>Relevantes Risiko, erheblicher Schaden, Prognose teils deutlich schlechter, wenn erst bei Symptombeginn therapiert wird. </a:t>
            </a:r>
          </a:p>
          <a:p>
            <a:pPr marL="0" indent="0">
              <a:buFont typeface="Wingdings"/>
              <a:buNone/>
            </a:pPr>
            <a:r>
              <a:rPr lang="de-DE" sz="1200" baseline="0" dirty="0">
                <a:sym typeface="Wingdings" pitchFamily="2" charset="2"/>
              </a:rPr>
              <a:t>Beispiel: angeborene Schilddrüsenunterfunktion. Durch lebenslange Hormongabe klinisch gesund. Ansonsten schwere geistige Behinderung.</a:t>
            </a:r>
          </a:p>
          <a:p>
            <a:pPr marL="0" indent="0">
              <a:buFont typeface="Wingdings"/>
              <a:buNone/>
            </a:pPr>
            <a:r>
              <a:rPr lang="de-DE" sz="1200" baseline="0" dirty="0">
                <a:sym typeface="Wingdings" pitchFamily="2" charset="2"/>
              </a:rPr>
              <a:t>Andere Manifestieren sich erstmalig mit lebensbedrohlichen Stoffwechselentgleisungen.</a:t>
            </a:r>
          </a:p>
          <a:p>
            <a:endParaRPr lang="de-DE" dirty="0"/>
          </a:p>
          <a:p>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8</a:t>
            </a:fld>
            <a:endParaRPr lang="de-DE" dirty="0"/>
          </a:p>
        </p:txBody>
      </p:sp>
    </p:spTree>
    <p:extLst>
      <p:ext uri="{BB962C8B-B14F-4D97-AF65-F5344CB8AC3E}">
        <p14:creationId xmlns:p14="http://schemas.microsoft.com/office/powerpoint/2010/main" val="7128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Evaluation der verbindlichen Einladungs- und Erinnerungsverfahrens (Sachsen, 2010): neben zahlreichen</a:t>
            </a:r>
            <a:r>
              <a:rPr lang="de-DE" baseline="0" dirty="0"/>
              <a:t> positiven Befunden </a:t>
            </a:r>
            <a:r>
              <a:rPr lang="de-DE" dirty="0"/>
              <a:t>eher zurückhalten in der Prävention von Kindeswohlgefährdungen</a:t>
            </a:r>
          </a:p>
          <a:p>
            <a:r>
              <a:rPr lang="de-DE" dirty="0"/>
              <a:t>Hessische Studie 2017: von 605 ans JA gemeldeten Fällen von Nichtteilnahme keine neue</a:t>
            </a:r>
            <a:r>
              <a:rPr lang="de-DE" baseline="0" dirty="0"/>
              <a:t> KWG </a:t>
            </a:r>
            <a:r>
              <a:rPr lang="de-DE" baseline="0" dirty="0">
                <a:sym typeface="Wingdings" panose="05000000000000000000" pitchFamily="2" charset="2"/>
              </a:rPr>
              <a:t> Einschränkung: medizinische Indikatoren für KWG, Prüfung ohne Mediziner</a:t>
            </a:r>
            <a:endParaRPr lang="de-DE" dirty="0"/>
          </a:p>
        </p:txBody>
      </p:sp>
      <p:sp>
        <p:nvSpPr>
          <p:cNvPr id="4" name="Foliennummernplatzhalter 3"/>
          <p:cNvSpPr>
            <a:spLocks noGrp="1"/>
          </p:cNvSpPr>
          <p:nvPr>
            <p:ph type="sldNum" sz="quarter" idx="10"/>
          </p:nvPr>
        </p:nvSpPr>
        <p:spPr/>
        <p:txBody>
          <a:bodyPr/>
          <a:lstStyle/>
          <a:p>
            <a:fld id="{BED6204D-B47D-433C-A6AD-33CF3E5A4A08}" type="slidenum">
              <a:rPr lang="de-DE" smtClean="0"/>
              <a:pPr/>
              <a:t>9</a:t>
            </a:fld>
            <a:endParaRPr lang="de-DE" dirty="0"/>
          </a:p>
        </p:txBody>
      </p:sp>
    </p:spTree>
    <p:extLst>
      <p:ext uri="{BB962C8B-B14F-4D97-AF65-F5344CB8AC3E}">
        <p14:creationId xmlns:p14="http://schemas.microsoft.com/office/powerpoint/2010/main" val="2254148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742188"/>
            <a:ext cx="2886456" cy="5373624"/>
          </a:xfrm>
          <a:prstGeom prst="rect">
            <a:avLst/>
          </a:prstGeom>
        </p:spPr>
      </p:pic>
      <p:pic>
        <p:nvPicPr>
          <p:cNvPr id="16" name="Grafi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3929" y="82317"/>
            <a:ext cx="4036541" cy="947971"/>
          </a:xfrm>
          <a:prstGeom prst="rect">
            <a:avLst/>
          </a:prstGeom>
        </p:spPr>
      </p:pic>
      <p:sp>
        <p:nvSpPr>
          <p:cNvPr id="17" name="Titel 1"/>
          <p:cNvSpPr>
            <a:spLocks noGrp="1"/>
          </p:cNvSpPr>
          <p:nvPr>
            <p:ph type="title" hasCustomPrompt="1"/>
          </p:nvPr>
        </p:nvSpPr>
        <p:spPr>
          <a:xfrm>
            <a:off x="831850" y="1709738"/>
            <a:ext cx="10515600" cy="1906587"/>
          </a:xfrm>
        </p:spPr>
        <p:txBody>
          <a:bodyPr anchor="b"/>
          <a:lstStyle>
            <a:lvl1pPr>
              <a:defRPr sz="6000" baseline="0">
                <a:solidFill>
                  <a:srgbClr val="194178"/>
                </a:solidFill>
              </a:defRPr>
            </a:lvl1pPr>
          </a:lstStyle>
          <a:p>
            <a:r>
              <a:rPr lang="de-DE" dirty="0"/>
              <a:t>Titel der Präsentation</a:t>
            </a:r>
          </a:p>
        </p:txBody>
      </p:sp>
      <p:sp>
        <p:nvSpPr>
          <p:cNvPr id="18" name="Textplatzhalter 2"/>
          <p:cNvSpPr>
            <a:spLocks noGrp="1"/>
          </p:cNvSpPr>
          <p:nvPr>
            <p:ph type="body" idx="1" hasCustomPrompt="1"/>
          </p:nvPr>
        </p:nvSpPr>
        <p:spPr>
          <a:xfrm>
            <a:off x="831850" y="3925363"/>
            <a:ext cx="10515600" cy="600075"/>
          </a:xfrm>
        </p:spPr>
        <p:txBody>
          <a:bodyPr/>
          <a:lstStyle>
            <a:lvl1pPr marL="0" indent="0">
              <a:buNone/>
              <a:defRPr sz="2400">
                <a:solidFill>
                  <a:srgbClr val="19417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Untertitel der Präsentation</a:t>
            </a:r>
          </a:p>
        </p:txBody>
      </p:sp>
      <p:sp>
        <p:nvSpPr>
          <p:cNvPr id="3" name="Rechteck 2"/>
          <p:cNvSpPr/>
          <p:nvPr userDrawn="1"/>
        </p:nvSpPr>
        <p:spPr>
          <a:xfrm>
            <a:off x="922789" y="3647114"/>
            <a:ext cx="2902591" cy="45719"/>
          </a:xfrm>
          <a:prstGeom prst="rect">
            <a:avLst/>
          </a:prstGeom>
          <a:solidFill>
            <a:srgbClr val="19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406909"/>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ei Bilder und 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828869" y="3514725"/>
            <a:ext cx="3360576" cy="2667000"/>
          </a:xfrm>
        </p:spPr>
        <p:txBody>
          <a:bodyPr>
            <a:normAutofit/>
          </a:bodyPr>
          <a:lstStyle>
            <a:lvl1pPr marL="0" indent="0">
              <a:buNone/>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dirty="0"/>
              <a:t>Titel</a:t>
            </a:r>
          </a:p>
          <a:p>
            <a:pPr lvl="0"/>
            <a:endParaRPr lang="de-DE" dirty="0"/>
          </a:p>
        </p:txBody>
      </p:sp>
      <p:sp>
        <p:nvSpPr>
          <p:cNvPr id="12" name="Bildplatzhalter 11"/>
          <p:cNvSpPr>
            <a:spLocks noGrp="1"/>
          </p:cNvSpPr>
          <p:nvPr>
            <p:ph type="pic" sz="quarter" idx="13"/>
          </p:nvPr>
        </p:nvSpPr>
        <p:spPr>
          <a:xfrm>
            <a:off x="838199" y="1089025"/>
            <a:ext cx="3351245" cy="2268893"/>
          </a:xfrm>
        </p:spPr>
        <p:txBody>
          <a:bodyPr/>
          <a:lstStyle>
            <a:lvl1pPr marL="0" indent="0">
              <a:buFontTx/>
              <a:buNone/>
              <a:defRPr/>
            </a:lvl1pPr>
          </a:lstStyle>
          <a:p>
            <a:endParaRPr lang="de-DE" dirty="0"/>
          </a:p>
        </p:txBody>
      </p:sp>
      <p:sp>
        <p:nvSpPr>
          <p:cNvPr id="8" name="Inhaltsplatzhalter 2"/>
          <p:cNvSpPr>
            <a:spLocks noGrp="1"/>
          </p:cNvSpPr>
          <p:nvPr>
            <p:ph idx="14" hasCustomPrompt="1"/>
          </p:nvPr>
        </p:nvSpPr>
        <p:spPr>
          <a:xfrm>
            <a:off x="4523791" y="3514725"/>
            <a:ext cx="3360576" cy="2667000"/>
          </a:xfrm>
        </p:spPr>
        <p:txBody>
          <a:bodyPr>
            <a:normAutofit/>
          </a:bodyPr>
          <a:lstStyle>
            <a:lvl1pPr marL="0" indent="0">
              <a:buFontTx/>
              <a:buNone/>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dirty="0"/>
              <a:t>Titel</a:t>
            </a:r>
          </a:p>
        </p:txBody>
      </p:sp>
      <p:sp>
        <p:nvSpPr>
          <p:cNvPr id="9" name="Bildplatzhalter 11"/>
          <p:cNvSpPr>
            <a:spLocks noGrp="1"/>
          </p:cNvSpPr>
          <p:nvPr>
            <p:ph type="pic" sz="quarter" idx="15"/>
          </p:nvPr>
        </p:nvSpPr>
        <p:spPr>
          <a:xfrm>
            <a:off x="4533121" y="1089025"/>
            <a:ext cx="3351245" cy="2268893"/>
          </a:xfrm>
        </p:spPr>
        <p:txBody>
          <a:bodyPr/>
          <a:lstStyle>
            <a:lvl1pPr marL="0" indent="0">
              <a:buFontTx/>
              <a:buNone/>
              <a:defRPr/>
            </a:lvl1pPr>
          </a:lstStyle>
          <a:p>
            <a:endParaRPr lang="de-DE" dirty="0"/>
          </a:p>
        </p:txBody>
      </p:sp>
      <p:sp>
        <p:nvSpPr>
          <p:cNvPr id="10" name="Inhaltsplatzhalter 2"/>
          <p:cNvSpPr>
            <a:spLocks noGrp="1"/>
          </p:cNvSpPr>
          <p:nvPr>
            <p:ph idx="16" hasCustomPrompt="1"/>
          </p:nvPr>
        </p:nvSpPr>
        <p:spPr>
          <a:xfrm>
            <a:off x="8218714" y="3514725"/>
            <a:ext cx="3360576" cy="2667000"/>
          </a:xfrm>
        </p:spPr>
        <p:txBody>
          <a:bodyPr>
            <a:normAutofit/>
          </a:bodyPr>
          <a:lstStyle>
            <a:lvl1pPr marL="0" indent="0">
              <a:buFontTx/>
              <a:buNone/>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dirty="0"/>
              <a:t>Titel</a:t>
            </a:r>
          </a:p>
        </p:txBody>
      </p:sp>
      <p:sp>
        <p:nvSpPr>
          <p:cNvPr id="11" name="Bildplatzhalter 11"/>
          <p:cNvSpPr>
            <a:spLocks noGrp="1"/>
          </p:cNvSpPr>
          <p:nvPr>
            <p:ph type="pic" sz="quarter" idx="17"/>
          </p:nvPr>
        </p:nvSpPr>
        <p:spPr>
          <a:xfrm>
            <a:off x="8228044" y="1089025"/>
            <a:ext cx="3351245" cy="2268893"/>
          </a:xfrm>
        </p:spPr>
        <p:txBody>
          <a:bodyPr/>
          <a:lstStyle>
            <a:lvl1pPr marL="0" indent="0">
              <a:buFontTx/>
              <a:buNone/>
              <a:defRPr/>
            </a:lvl1pPr>
          </a:lstStyle>
          <a:p>
            <a:endParaRPr lang="de-DE" dirty="0"/>
          </a:p>
        </p:txBody>
      </p:sp>
    </p:spTree>
    <p:extLst>
      <p:ext uri="{BB962C8B-B14F-4D97-AF65-F5344CB8AC3E}">
        <p14:creationId xmlns:p14="http://schemas.microsoft.com/office/powerpoint/2010/main" val="3498719452"/>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rgalerie">
    <p:spTree>
      <p:nvGrpSpPr>
        <p:cNvPr id="1" name=""/>
        <p:cNvGrpSpPr/>
        <p:nvPr/>
      </p:nvGrpSpPr>
      <p:grpSpPr>
        <a:xfrm>
          <a:off x="0" y="0"/>
          <a:ext cx="0" cy="0"/>
          <a:chOff x="0" y="0"/>
          <a:chExt cx="0" cy="0"/>
        </a:xfrm>
      </p:grpSpPr>
      <p:sp>
        <p:nvSpPr>
          <p:cNvPr id="11" name="Bildplatzhalter 11"/>
          <p:cNvSpPr>
            <a:spLocks noGrp="1"/>
          </p:cNvSpPr>
          <p:nvPr>
            <p:ph type="pic" sz="quarter" idx="17"/>
          </p:nvPr>
        </p:nvSpPr>
        <p:spPr>
          <a:xfrm>
            <a:off x="838200" y="1089025"/>
            <a:ext cx="2290829" cy="2290829"/>
          </a:xfrm>
        </p:spPr>
        <p:txBody>
          <a:bodyPr/>
          <a:lstStyle>
            <a:lvl1pPr marL="0" indent="0">
              <a:buFontTx/>
              <a:buNone/>
              <a:defRPr/>
            </a:lvl1pPr>
          </a:lstStyle>
          <a:p>
            <a:endParaRPr lang="de-DE" dirty="0"/>
          </a:p>
        </p:txBody>
      </p:sp>
      <p:sp>
        <p:nvSpPr>
          <p:cNvPr id="13" name="Bildplatzhalter 11"/>
          <p:cNvSpPr>
            <a:spLocks noGrp="1"/>
          </p:cNvSpPr>
          <p:nvPr>
            <p:ph type="pic" sz="quarter" idx="18"/>
          </p:nvPr>
        </p:nvSpPr>
        <p:spPr>
          <a:xfrm>
            <a:off x="3581400" y="1089025"/>
            <a:ext cx="2290829" cy="2290829"/>
          </a:xfrm>
        </p:spPr>
        <p:txBody>
          <a:bodyPr/>
          <a:lstStyle>
            <a:lvl1pPr marL="0" indent="0">
              <a:buFontTx/>
              <a:buNone/>
              <a:defRPr/>
            </a:lvl1pPr>
          </a:lstStyle>
          <a:p>
            <a:endParaRPr lang="de-DE" dirty="0"/>
          </a:p>
        </p:txBody>
      </p:sp>
      <p:sp>
        <p:nvSpPr>
          <p:cNvPr id="14" name="Bildplatzhalter 11"/>
          <p:cNvSpPr>
            <a:spLocks noGrp="1"/>
          </p:cNvSpPr>
          <p:nvPr>
            <p:ph type="pic" sz="quarter" idx="19"/>
          </p:nvPr>
        </p:nvSpPr>
        <p:spPr>
          <a:xfrm>
            <a:off x="6319771" y="1089025"/>
            <a:ext cx="2290829" cy="2290829"/>
          </a:xfrm>
        </p:spPr>
        <p:txBody>
          <a:bodyPr/>
          <a:lstStyle>
            <a:lvl1pPr marL="0" indent="0">
              <a:buFontTx/>
              <a:buNone/>
              <a:defRPr/>
            </a:lvl1pPr>
          </a:lstStyle>
          <a:p>
            <a:endParaRPr lang="de-DE" dirty="0"/>
          </a:p>
        </p:txBody>
      </p:sp>
      <p:sp>
        <p:nvSpPr>
          <p:cNvPr id="15" name="Bildplatzhalter 11"/>
          <p:cNvSpPr>
            <a:spLocks noGrp="1"/>
          </p:cNvSpPr>
          <p:nvPr>
            <p:ph type="pic" sz="quarter" idx="20"/>
          </p:nvPr>
        </p:nvSpPr>
        <p:spPr>
          <a:xfrm>
            <a:off x="9058142" y="1089025"/>
            <a:ext cx="2290829" cy="2290829"/>
          </a:xfrm>
        </p:spPr>
        <p:txBody>
          <a:bodyPr/>
          <a:lstStyle>
            <a:lvl1pPr marL="0" indent="0">
              <a:buFontTx/>
              <a:buNone/>
              <a:defRPr/>
            </a:lvl1pPr>
          </a:lstStyle>
          <a:p>
            <a:endParaRPr lang="de-DE" dirty="0"/>
          </a:p>
        </p:txBody>
      </p:sp>
      <p:sp>
        <p:nvSpPr>
          <p:cNvPr id="16" name="Bildplatzhalter 11"/>
          <p:cNvSpPr>
            <a:spLocks noGrp="1"/>
          </p:cNvSpPr>
          <p:nvPr>
            <p:ph type="pic" sz="quarter" idx="21"/>
          </p:nvPr>
        </p:nvSpPr>
        <p:spPr>
          <a:xfrm>
            <a:off x="838200" y="3722687"/>
            <a:ext cx="2290829" cy="2290829"/>
          </a:xfrm>
        </p:spPr>
        <p:txBody>
          <a:bodyPr/>
          <a:lstStyle>
            <a:lvl1pPr marL="0" indent="0">
              <a:buFontTx/>
              <a:buNone/>
              <a:defRPr/>
            </a:lvl1pPr>
          </a:lstStyle>
          <a:p>
            <a:endParaRPr lang="de-DE" dirty="0"/>
          </a:p>
        </p:txBody>
      </p:sp>
      <p:sp>
        <p:nvSpPr>
          <p:cNvPr id="17" name="Bildplatzhalter 11"/>
          <p:cNvSpPr>
            <a:spLocks noGrp="1"/>
          </p:cNvSpPr>
          <p:nvPr>
            <p:ph type="pic" sz="quarter" idx="22"/>
          </p:nvPr>
        </p:nvSpPr>
        <p:spPr>
          <a:xfrm>
            <a:off x="3581400" y="3722687"/>
            <a:ext cx="2290829" cy="2290829"/>
          </a:xfrm>
        </p:spPr>
        <p:txBody>
          <a:bodyPr/>
          <a:lstStyle>
            <a:lvl1pPr marL="0" indent="0">
              <a:buFontTx/>
              <a:buNone/>
              <a:defRPr/>
            </a:lvl1pPr>
          </a:lstStyle>
          <a:p>
            <a:endParaRPr lang="de-DE" dirty="0"/>
          </a:p>
        </p:txBody>
      </p:sp>
      <p:sp>
        <p:nvSpPr>
          <p:cNvPr id="18" name="Bildplatzhalter 11"/>
          <p:cNvSpPr>
            <a:spLocks noGrp="1"/>
          </p:cNvSpPr>
          <p:nvPr>
            <p:ph type="pic" sz="quarter" idx="23"/>
          </p:nvPr>
        </p:nvSpPr>
        <p:spPr>
          <a:xfrm>
            <a:off x="6319771" y="3722687"/>
            <a:ext cx="2290829" cy="2290829"/>
          </a:xfrm>
        </p:spPr>
        <p:txBody>
          <a:bodyPr/>
          <a:lstStyle>
            <a:lvl1pPr marL="0" indent="0">
              <a:buFontTx/>
              <a:buNone/>
              <a:defRPr/>
            </a:lvl1pPr>
          </a:lstStyle>
          <a:p>
            <a:endParaRPr lang="de-DE" dirty="0"/>
          </a:p>
        </p:txBody>
      </p:sp>
      <p:sp>
        <p:nvSpPr>
          <p:cNvPr id="19" name="Bildplatzhalter 11"/>
          <p:cNvSpPr>
            <a:spLocks noGrp="1"/>
          </p:cNvSpPr>
          <p:nvPr>
            <p:ph type="pic" sz="quarter" idx="24"/>
          </p:nvPr>
        </p:nvSpPr>
        <p:spPr>
          <a:xfrm>
            <a:off x="9058142" y="3722687"/>
            <a:ext cx="2290829" cy="2290829"/>
          </a:xfrm>
        </p:spPr>
        <p:txBody>
          <a:bodyPr/>
          <a:lstStyle>
            <a:lvl1pPr marL="0" indent="0">
              <a:buFontTx/>
              <a:buNone/>
              <a:defRPr/>
            </a:lvl1pPr>
          </a:lstStyle>
          <a:p>
            <a:endParaRPr lang="de-DE" dirty="0"/>
          </a:p>
        </p:txBody>
      </p:sp>
    </p:spTree>
    <p:extLst>
      <p:ext uri="{BB962C8B-B14F-4D97-AF65-F5344CB8AC3E}">
        <p14:creationId xmlns:p14="http://schemas.microsoft.com/office/powerpoint/2010/main" val="224413786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742188"/>
            <a:ext cx="2886456" cy="5373624"/>
          </a:xfrm>
          <a:prstGeom prst="rect">
            <a:avLst/>
          </a:prstGeom>
        </p:spPr>
      </p:pic>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Rechteck 6"/>
          <p:cNvSpPr/>
          <p:nvPr userDrawn="1"/>
        </p:nvSpPr>
        <p:spPr>
          <a:xfrm>
            <a:off x="922789" y="1906512"/>
            <a:ext cx="2902591" cy="36000"/>
          </a:xfrm>
          <a:prstGeom prst="rect">
            <a:avLst/>
          </a:prstGeom>
          <a:solidFill>
            <a:srgbClr val="19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3065649"/>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742188"/>
            <a:ext cx="2886456" cy="5373624"/>
          </a:xfrm>
          <a:prstGeom prst="rect">
            <a:avLst/>
          </a:prstGeom>
        </p:spPr>
      </p:pic>
      <p:sp>
        <p:nvSpPr>
          <p:cNvPr id="2" name="Titel 1"/>
          <p:cNvSpPr>
            <a:spLocks noGrp="1"/>
          </p:cNvSpPr>
          <p:nvPr>
            <p:ph type="title"/>
          </p:nvPr>
        </p:nvSpPr>
        <p:spPr>
          <a:xfrm>
            <a:off x="831850" y="1486271"/>
            <a:ext cx="10515600" cy="2852737"/>
          </a:xfrm>
        </p:spPr>
        <p:txBody>
          <a:bodyPr anchor="b"/>
          <a:lstStyle>
            <a:lvl1pPr>
              <a:defRPr sz="6000"/>
            </a:lvl1pPr>
          </a:lstStyle>
          <a:p>
            <a:r>
              <a:rPr lang="de-DE" dirty="0"/>
              <a:t>Titelmasterformat durch Klicken bearbeiten</a:t>
            </a:r>
          </a:p>
        </p:txBody>
      </p:sp>
      <p:sp>
        <p:nvSpPr>
          <p:cNvPr id="3" name="Textplatzhalter 2"/>
          <p:cNvSpPr>
            <a:spLocks noGrp="1"/>
          </p:cNvSpPr>
          <p:nvPr>
            <p:ph type="body" idx="1"/>
          </p:nvPr>
        </p:nvSpPr>
        <p:spPr>
          <a:xfrm>
            <a:off x="831850" y="45421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
        <p:nvSpPr>
          <p:cNvPr id="7" name="Rechteck 6"/>
          <p:cNvSpPr/>
          <p:nvPr userDrawn="1"/>
        </p:nvSpPr>
        <p:spPr>
          <a:xfrm>
            <a:off x="922789" y="4351789"/>
            <a:ext cx="2902591" cy="36000"/>
          </a:xfrm>
          <a:prstGeom prst="rect">
            <a:avLst/>
          </a:prstGeom>
          <a:solidFill>
            <a:srgbClr val="19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49422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742188"/>
            <a:ext cx="2886456" cy="5373624"/>
          </a:xfrm>
          <a:prstGeom prst="rect">
            <a:avLst/>
          </a:prstGeom>
        </p:spPr>
      </p:pic>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sz="half" idx="1"/>
          </p:nvPr>
        </p:nvSpPr>
        <p:spPr>
          <a:xfrm>
            <a:off x="838200" y="2217219"/>
            <a:ext cx="5181600" cy="3959744"/>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2217218"/>
            <a:ext cx="5181600" cy="395974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Rechteck 10"/>
          <p:cNvSpPr/>
          <p:nvPr userDrawn="1"/>
        </p:nvSpPr>
        <p:spPr>
          <a:xfrm>
            <a:off x="922789" y="1914604"/>
            <a:ext cx="2902591" cy="36000"/>
          </a:xfrm>
          <a:prstGeom prst="rect">
            <a:avLst/>
          </a:prstGeom>
          <a:solidFill>
            <a:srgbClr val="19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117555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im Vergleich">
    <p:spTree>
      <p:nvGrpSpPr>
        <p:cNvPr id="1" name=""/>
        <p:cNvGrpSpPr/>
        <p:nvPr/>
      </p:nvGrpSpPr>
      <p:grpSpPr>
        <a:xfrm>
          <a:off x="0" y="0"/>
          <a:ext cx="0" cy="0"/>
          <a:chOff x="0" y="0"/>
          <a:chExt cx="0" cy="0"/>
        </a:xfrm>
      </p:grpSpPr>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742188"/>
            <a:ext cx="2886456" cy="5373624"/>
          </a:xfrm>
          <a:prstGeom prst="rect">
            <a:avLst/>
          </a:prstGeom>
        </p:spPr>
      </p:pic>
      <p:sp>
        <p:nvSpPr>
          <p:cNvPr id="3" name="Textplatzhalter 2"/>
          <p:cNvSpPr>
            <a:spLocks noGrp="1"/>
          </p:cNvSpPr>
          <p:nvPr>
            <p:ph type="body" idx="1"/>
          </p:nvPr>
        </p:nvSpPr>
        <p:spPr>
          <a:xfrm>
            <a:off x="839788" y="2114938"/>
            <a:ext cx="5157787" cy="749011"/>
          </a:xfrm>
        </p:spPr>
        <p:txBody>
          <a:bodyPr anchor="b"/>
          <a:lstStyle>
            <a:lvl1pPr marL="0" indent="0">
              <a:buNone/>
              <a:defRPr sz="2400" b="1">
                <a:solidFill>
                  <a:srgbClr val="1941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839788" y="3058789"/>
            <a:ext cx="5157787" cy="313087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2114938"/>
            <a:ext cx="5183188" cy="749011"/>
          </a:xfrm>
        </p:spPr>
        <p:txBody>
          <a:bodyPr anchor="b"/>
          <a:lstStyle>
            <a:lvl1pPr marL="0" indent="0">
              <a:buNone/>
              <a:defRPr sz="2400" b="1">
                <a:solidFill>
                  <a:srgbClr val="1941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Inhaltsplatzhalter 5"/>
          <p:cNvSpPr>
            <a:spLocks noGrp="1"/>
          </p:cNvSpPr>
          <p:nvPr>
            <p:ph sz="quarter" idx="4"/>
          </p:nvPr>
        </p:nvSpPr>
        <p:spPr>
          <a:xfrm>
            <a:off x="6172200" y="3058789"/>
            <a:ext cx="5183188" cy="3130873"/>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itel 1"/>
          <p:cNvSpPr>
            <a:spLocks noGrp="1"/>
          </p:cNvSpPr>
          <p:nvPr>
            <p:ph type="title"/>
          </p:nvPr>
        </p:nvSpPr>
        <p:spPr>
          <a:xfrm>
            <a:off x="838200" y="556302"/>
            <a:ext cx="10515600" cy="1325563"/>
          </a:xfrm>
        </p:spPr>
        <p:txBody>
          <a:bodyPr/>
          <a:lstStyle/>
          <a:p>
            <a:r>
              <a:rPr lang="de-DE" dirty="0"/>
              <a:t>Titelmasterformat durch Klicken bearbeiten</a:t>
            </a:r>
          </a:p>
        </p:txBody>
      </p:sp>
      <p:sp>
        <p:nvSpPr>
          <p:cNvPr id="18" name="Rechteck 17"/>
          <p:cNvSpPr/>
          <p:nvPr userDrawn="1"/>
        </p:nvSpPr>
        <p:spPr>
          <a:xfrm>
            <a:off x="922789" y="1906512"/>
            <a:ext cx="2902591" cy="36000"/>
          </a:xfrm>
          <a:prstGeom prst="rect">
            <a:avLst/>
          </a:prstGeom>
          <a:solidFill>
            <a:srgbClr val="19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31855005"/>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feld">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742188"/>
            <a:ext cx="2886456" cy="5373624"/>
          </a:xfrm>
          <a:prstGeom prst="rect">
            <a:avLst/>
          </a:prstGeom>
        </p:spPr>
      </p:pic>
      <p:sp>
        <p:nvSpPr>
          <p:cNvPr id="13" name="Titel 1"/>
          <p:cNvSpPr>
            <a:spLocks noGrp="1"/>
          </p:cNvSpPr>
          <p:nvPr>
            <p:ph type="title"/>
          </p:nvPr>
        </p:nvSpPr>
        <p:spPr>
          <a:xfrm>
            <a:off x="838200" y="556302"/>
            <a:ext cx="10515600" cy="1325563"/>
          </a:xfrm>
        </p:spPr>
        <p:txBody>
          <a:bodyPr/>
          <a:lstStyle/>
          <a:p>
            <a:r>
              <a:rPr lang="de-DE" dirty="0"/>
              <a:t>Titelmasterformat durch Klicken bearbeiten</a:t>
            </a:r>
          </a:p>
        </p:txBody>
      </p:sp>
      <p:sp>
        <p:nvSpPr>
          <p:cNvPr id="14" name="Rechteck 13"/>
          <p:cNvSpPr/>
          <p:nvPr userDrawn="1"/>
        </p:nvSpPr>
        <p:spPr>
          <a:xfrm>
            <a:off x="922789" y="1906512"/>
            <a:ext cx="2902591" cy="36000"/>
          </a:xfrm>
          <a:prstGeom prst="rect">
            <a:avLst/>
          </a:prstGeom>
          <a:solidFill>
            <a:srgbClr val="19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Inhaltsplatzhalter 2"/>
          <p:cNvSpPr>
            <a:spLocks noGrp="1"/>
          </p:cNvSpPr>
          <p:nvPr>
            <p:ph idx="1" hasCustomPrompt="1"/>
          </p:nvPr>
        </p:nvSpPr>
        <p:spPr>
          <a:xfrm>
            <a:off x="838200" y="2071561"/>
            <a:ext cx="10515600" cy="4164422"/>
          </a:xfrm>
        </p:spPr>
        <p:txBody>
          <a:bodyPr/>
          <a:lstStyle>
            <a:lvl1pPr marL="0" indent="0">
              <a:buFontTx/>
              <a:buNone/>
              <a:defRPr/>
            </a:lvl1pPr>
          </a:lstStyle>
          <a:p>
            <a:pPr lvl="0"/>
            <a:r>
              <a:rPr lang="de-DE" dirty="0"/>
              <a:t>Textfeld</a:t>
            </a:r>
          </a:p>
        </p:txBody>
      </p:sp>
    </p:spTree>
    <p:extLst>
      <p:ext uri="{BB962C8B-B14F-4D97-AF65-F5344CB8AC3E}">
        <p14:creationId xmlns:p14="http://schemas.microsoft.com/office/powerpoint/2010/main" val="207214910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0" y="742188"/>
            <a:ext cx="2886456" cy="5373624"/>
          </a:xfrm>
          <a:prstGeom prst="rect">
            <a:avLst/>
          </a:prstGeom>
        </p:spPr>
      </p:pic>
    </p:spTree>
    <p:extLst>
      <p:ext uri="{BB962C8B-B14F-4D97-AF65-F5344CB8AC3E}">
        <p14:creationId xmlns:p14="http://schemas.microsoft.com/office/powerpoint/2010/main" val="137529312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 Bild und Text">
    <p:spTree>
      <p:nvGrpSpPr>
        <p:cNvPr id="1" name=""/>
        <p:cNvGrpSpPr/>
        <p:nvPr/>
      </p:nvGrpSpPr>
      <p:grpSpPr>
        <a:xfrm>
          <a:off x="0" y="0"/>
          <a:ext cx="0" cy="0"/>
          <a:chOff x="0" y="0"/>
          <a:chExt cx="0" cy="0"/>
        </a:xfrm>
      </p:grpSpPr>
      <p:sp>
        <p:nvSpPr>
          <p:cNvPr id="3" name="Inhaltsplatzhalter 2"/>
          <p:cNvSpPr>
            <a:spLocks noGrp="1"/>
          </p:cNvSpPr>
          <p:nvPr>
            <p:ph idx="1"/>
          </p:nvPr>
        </p:nvSpPr>
        <p:spPr>
          <a:xfrm>
            <a:off x="5402424" y="1096662"/>
            <a:ext cx="5952964" cy="4345288"/>
          </a:xfrm>
        </p:spPr>
        <p:txBody>
          <a:bodyPr>
            <a:normAutofit/>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dirty="0"/>
              <a:t>Formatvorlagen des Textmasters bearbeiten</a:t>
            </a:r>
          </a:p>
          <a:p>
            <a:pPr lvl="1"/>
            <a:r>
              <a:rPr lang="de-DE" dirty="0"/>
              <a:t>Zweite Ebene</a:t>
            </a:r>
          </a:p>
          <a:p>
            <a:pPr lvl="2"/>
            <a:r>
              <a:rPr lang="de-DE" dirty="0"/>
              <a:t>Dritte Ebene</a:t>
            </a:r>
          </a:p>
        </p:txBody>
      </p:sp>
      <p:sp>
        <p:nvSpPr>
          <p:cNvPr id="12" name="Bildplatzhalter 11"/>
          <p:cNvSpPr>
            <a:spLocks noGrp="1"/>
          </p:cNvSpPr>
          <p:nvPr>
            <p:ph type="pic" sz="quarter" idx="13"/>
          </p:nvPr>
        </p:nvSpPr>
        <p:spPr>
          <a:xfrm>
            <a:off x="838200" y="1096962"/>
            <a:ext cx="4344988" cy="4344987"/>
          </a:xfrm>
        </p:spPr>
        <p:txBody>
          <a:bodyPr/>
          <a:lstStyle>
            <a:lvl1pPr marL="0" indent="0">
              <a:buFontTx/>
              <a:buNone/>
              <a:defRPr/>
            </a:lvl1pPr>
          </a:lstStyle>
          <a:p>
            <a:endParaRPr lang="de-DE" dirty="0"/>
          </a:p>
        </p:txBody>
      </p:sp>
    </p:spTree>
    <p:extLst>
      <p:ext uri="{BB962C8B-B14F-4D97-AF65-F5344CB8AC3E}">
        <p14:creationId xmlns:p14="http://schemas.microsoft.com/office/powerpoint/2010/main" val="41107203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Bilder und Tex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833518" y="3916135"/>
            <a:ext cx="4960792" cy="2265589"/>
          </a:xfrm>
        </p:spPr>
        <p:txBody>
          <a:bodyPr>
            <a:normAutofit/>
          </a:bodyPr>
          <a:lstStyle>
            <a:lvl1pPr marL="0" indent="0">
              <a:buFontTx/>
              <a:buNone/>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dirty="0"/>
              <a:t>Titel oder Text</a:t>
            </a:r>
          </a:p>
        </p:txBody>
      </p:sp>
      <p:sp>
        <p:nvSpPr>
          <p:cNvPr id="12" name="Bildplatzhalter 11"/>
          <p:cNvSpPr>
            <a:spLocks noGrp="1"/>
          </p:cNvSpPr>
          <p:nvPr>
            <p:ph type="pic" sz="quarter" idx="13"/>
          </p:nvPr>
        </p:nvSpPr>
        <p:spPr>
          <a:xfrm>
            <a:off x="838199" y="1102017"/>
            <a:ext cx="4956111" cy="2636060"/>
          </a:xfrm>
        </p:spPr>
        <p:txBody>
          <a:bodyPr/>
          <a:lstStyle>
            <a:lvl1pPr marL="0" indent="0">
              <a:buFontTx/>
              <a:buNone/>
              <a:defRPr/>
            </a:lvl1pPr>
          </a:lstStyle>
          <a:p>
            <a:endParaRPr lang="de-DE" dirty="0"/>
          </a:p>
        </p:txBody>
      </p:sp>
      <p:sp>
        <p:nvSpPr>
          <p:cNvPr id="10" name="Bildplatzhalter 11"/>
          <p:cNvSpPr>
            <a:spLocks noGrp="1"/>
          </p:cNvSpPr>
          <p:nvPr>
            <p:ph type="pic" sz="quarter" idx="15"/>
          </p:nvPr>
        </p:nvSpPr>
        <p:spPr>
          <a:xfrm>
            <a:off x="6072673" y="1102017"/>
            <a:ext cx="4956111" cy="2636060"/>
          </a:xfrm>
        </p:spPr>
        <p:txBody>
          <a:bodyPr/>
          <a:lstStyle>
            <a:lvl1pPr marL="0" indent="0">
              <a:buNone/>
              <a:defRPr/>
            </a:lvl1pPr>
          </a:lstStyle>
          <a:p>
            <a:endParaRPr lang="de-DE" dirty="0"/>
          </a:p>
        </p:txBody>
      </p:sp>
      <p:sp>
        <p:nvSpPr>
          <p:cNvPr id="11" name="Inhaltsplatzhalter 2"/>
          <p:cNvSpPr>
            <a:spLocks noGrp="1"/>
          </p:cNvSpPr>
          <p:nvPr>
            <p:ph idx="16" hasCustomPrompt="1"/>
          </p:nvPr>
        </p:nvSpPr>
        <p:spPr>
          <a:xfrm>
            <a:off x="6077322" y="3916135"/>
            <a:ext cx="4960792" cy="2265589"/>
          </a:xfrm>
        </p:spPr>
        <p:txBody>
          <a:bodyPr>
            <a:normAutofit/>
          </a:bodyPr>
          <a:lstStyle>
            <a:lvl1pPr marL="0" indent="0">
              <a:buFontTx/>
              <a:buNone/>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DE" dirty="0"/>
              <a:t>Titel oder Text</a:t>
            </a:r>
          </a:p>
        </p:txBody>
      </p:sp>
    </p:spTree>
    <p:extLst>
      <p:ext uri="{BB962C8B-B14F-4D97-AF65-F5344CB8AC3E}">
        <p14:creationId xmlns:p14="http://schemas.microsoft.com/office/powerpoint/2010/main" val="194736659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p:cNvSpPr/>
          <p:nvPr userDrawn="1"/>
        </p:nvSpPr>
        <p:spPr>
          <a:xfrm>
            <a:off x="0" y="6416703"/>
            <a:ext cx="12192000" cy="441297"/>
          </a:xfrm>
          <a:prstGeom prst="rect">
            <a:avLst/>
          </a:prstGeom>
          <a:solidFill>
            <a:srgbClr val="19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838200" y="556302"/>
            <a:ext cx="10515600" cy="1325563"/>
          </a:xfrm>
          <a:prstGeom prst="rect">
            <a:avLst/>
          </a:prstGeom>
        </p:spPr>
        <p:txBody>
          <a:bodyPr vert="horz" lIns="91440" tIns="45720" rIns="91440" bIns="45720" rtlCol="0" anchor="b">
            <a:normAutofit/>
          </a:bodyPr>
          <a:lstStyle/>
          <a:p>
            <a:r>
              <a:rPr lang="de-DE" dirty="0"/>
              <a:t>Titelmasterformat durch Klicken bearbeiten</a:t>
            </a:r>
          </a:p>
        </p:txBody>
      </p:sp>
      <p:sp>
        <p:nvSpPr>
          <p:cNvPr id="3" name="Textplatzhalter 2"/>
          <p:cNvSpPr>
            <a:spLocks noGrp="1"/>
          </p:cNvSpPr>
          <p:nvPr>
            <p:ph type="body" idx="1"/>
          </p:nvPr>
        </p:nvSpPr>
        <p:spPr>
          <a:xfrm>
            <a:off x="838200" y="2071561"/>
            <a:ext cx="10515600" cy="4164422"/>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7" name="Fußzeilenplatzhalter 4"/>
          <p:cNvSpPr txBox="1">
            <a:spLocks/>
          </p:cNvSpPr>
          <p:nvPr userDrawn="1"/>
        </p:nvSpPr>
        <p:spPr>
          <a:xfrm>
            <a:off x="7299016" y="6468598"/>
            <a:ext cx="4053197"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Fira Sans" panose="020B0503050000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dirty="0">
                <a:solidFill>
                  <a:schemeClr val="bg1"/>
                </a:solidFill>
                <a:latin typeface="Arial" panose="020B0604020202020204" pitchFamily="34" charset="0"/>
                <a:cs typeface="Arial" panose="020B0604020202020204" pitchFamily="34" charset="0"/>
              </a:rPr>
              <a:t>DRK Kliniken Berlin Westend</a:t>
            </a:r>
          </a:p>
        </p:txBody>
      </p:sp>
      <p:pic>
        <p:nvPicPr>
          <p:cNvPr id="18" name="Grafik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63929" y="82317"/>
            <a:ext cx="4036541" cy="947971"/>
          </a:xfrm>
          <a:prstGeom prst="rect">
            <a:avLst/>
          </a:prstGeom>
        </p:spPr>
      </p:pic>
    </p:spTree>
    <p:extLst>
      <p:ext uri="{BB962C8B-B14F-4D97-AF65-F5344CB8AC3E}">
        <p14:creationId xmlns:p14="http://schemas.microsoft.com/office/powerpoint/2010/main" val="27622831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6" r:id="rId9"/>
    <p:sldLayoutId id="2147483685" r:id="rId10"/>
    <p:sldLayoutId id="2147483687" r:id="rId11"/>
  </p:sldLayoutIdLst>
  <p:transition spd="slow">
    <p:wipe/>
  </p:transition>
  <p:hf hdr="0"/>
  <p:txStyles>
    <p:titleStyle>
      <a:lvl1pPr algn="l" defTabSz="914400" rtl="0" eaLnBrk="1" latinLnBrk="0" hangingPunct="1">
        <a:lnSpc>
          <a:spcPct val="90000"/>
        </a:lnSpc>
        <a:spcBef>
          <a:spcPct val="0"/>
        </a:spcBef>
        <a:buNone/>
        <a:defRPr sz="3200" kern="1200">
          <a:solidFill>
            <a:srgbClr val="1941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userDrawn="1">
          <p15:clr>
            <a:srgbClr val="F26B43"/>
          </p15:clr>
        </p15:guide>
        <p15:guide id="2" pos="529" userDrawn="1">
          <p15:clr>
            <a:srgbClr val="F26B43"/>
          </p15:clr>
        </p15:guide>
        <p15:guide id="3" pos="7151" userDrawn="1">
          <p15:clr>
            <a:srgbClr val="F26B43"/>
          </p15:clr>
        </p15:guide>
        <p15:guide id="4" orient="horz" pos="389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jpeg"/><Relationship Id="rId7" Type="http://schemas.openxmlformats.org/officeDocument/2006/relationships/diagramColors" Target="../diagrams/colors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800" dirty="0"/>
              <a:t>Somatische Folgen von Vernachlässigung</a:t>
            </a:r>
          </a:p>
        </p:txBody>
      </p:sp>
      <p:sp>
        <p:nvSpPr>
          <p:cNvPr id="3" name="Textplatzhalter 2"/>
          <p:cNvSpPr>
            <a:spLocks noGrp="1"/>
          </p:cNvSpPr>
          <p:nvPr>
            <p:ph type="body" idx="1"/>
          </p:nvPr>
        </p:nvSpPr>
        <p:spPr>
          <a:xfrm>
            <a:off x="831850" y="3925363"/>
            <a:ext cx="10515600" cy="2273214"/>
          </a:xfrm>
        </p:spPr>
        <p:txBody>
          <a:bodyPr>
            <a:normAutofit/>
          </a:bodyPr>
          <a:lstStyle/>
          <a:p>
            <a:r>
              <a:rPr lang="de-DE" dirty="0"/>
              <a:t>Fachtag erhebliche Vernachlässigung – Medizinische Kinderschutzhotline</a:t>
            </a:r>
          </a:p>
          <a:p>
            <a:r>
              <a:rPr lang="de-DE" dirty="0"/>
              <a:t>Dr. Oliver Berthold, Medizinische Kinderschutzhotline, DRK Kliniken Berlin | Westend</a:t>
            </a:r>
          </a:p>
        </p:txBody>
      </p:sp>
      <p:pic>
        <p:nvPicPr>
          <p:cNvPr id="6" name="Grafik 5">
            <a:extLst>
              <a:ext uri="{FF2B5EF4-FFF2-40B4-BE49-F238E27FC236}">
                <a16:creationId xmlns:a16="http://schemas.microsoft.com/office/drawing/2014/main" id="{A41EE2E8-005F-4C82-A8A7-0B081E2B4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Tree>
    <p:extLst>
      <p:ext uri="{BB962C8B-B14F-4D97-AF65-F5344CB8AC3E}">
        <p14:creationId xmlns:p14="http://schemas.microsoft.com/office/powerpoint/2010/main" val="35032786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96BD1B4-D73E-43D0-8835-51038D2D0F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r>
              <a:rPr lang="de-DE" dirty="0"/>
              <a:t>Erheblichkeit vs. Wahrscheinlichkeit</a:t>
            </a:r>
          </a:p>
        </p:txBody>
      </p:sp>
      <p:sp>
        <p:nvSpPr>
          <p:cNvPr id="3" name="Inhaltsplatzhalter 2"/>
          <p:cNvSpPr>
            <a:spLocks noGrp="1"/>
          </p:cNvSpPr>
          <p:nvPr>
            <p:ph idx="1"/>
          </p:nvPr>
        </p:nvSpPr>
        <p:spPr/>
        <p:txBody>
          <a:bodyPr>
            <a:normAutofit/>
          </a:bodyPr>
          <a:lstStyle/>
          <a:p>
            <a:r>
              <a:rPr lang="de-DE" altLang="de-DE" dirty="0"/>
              <a:t>Impfungen (Masern)</a:t>
            </a:r>
          </a:p>
          <a:p>
            <a:pPr lvl="1"/>
            <a:r>
              <a:rPr lang="de-DE" altLang="de-DE" dirty="0"/>
              <a:t>Primärprävention, d.h. primär gesunde Kinder</a:t>
            </a:r>
          </a:p>
          <a:p>
            <a:pPr lvl="1"/>
            <a:r>
              <a:rPr lang="de-DE" altLang="de-DE" dirty="0"/>
              <a:t>Impfrisiko: ca. 1:1.000.000 für schwere allergische Reaktionen</a:t>
            </a:r>
          </a:p>
          <a:p>
            <a:pPr lvl="1"/>
            <a:r>
              <a:rPr lang="de-DE" altLang="de-DE" dirty="0"/>
              <a:t>Spontanverlauf: Fieber, Krankheitsgefühl, Hautausschlag 5-7 Tage, Immunschwäche ca. 6 Wochen </a:t>
            </a:r>
          </a:p>
          <a:p>
            <a:pPr lvl="1"/>
            <a:r>
              <a:rPr lang="de-DE" altLang="de-DE" dirty="0"/>
              <a:t>Komplikationen: Tod, schwerste kombinierte Behinderung</a:t>
            </a:r>
          </a:p>
          <a:p>
            <a:pPr lvl="1"/>
            <a:r>
              <a:rPr lang="de-DE" altLang="de-DE" dirty="0"/>
              <a:t>Wahrscheinlichkeit: ca. 30 von 1.000 </a:t>
            </a:r>
            <a:r>
              <a:rPr lang="de-DE" altLang="de-DE" dirty="0" err="1"/>
              <a:t>Ungeimpften</a:t>
            </a:r>
            <a:r>
              <a:rPr lang="de-DE" altLang="de-DE" dirty="0"/>
              <a:t> erkrankten 2015 in Berlin, Todesfälle 1 von 1.000 Erkrankten (1:15.000)</a:t>
            </a:r>
          </a:p>
          <a:p>
            <a:pPr lvl="1"/>
            <a:endParaRPr lang="de-DE" altLang="de-DE" dirty="0"/>
          </a:p>
        </p:txBody>
      </p:sp>
    </p:spTree>
    <p:extLst>
      <p:ext uri="{BB962C8B-B14F-4D97-AF65-F5344CB8AC3E}">
        <p14:creationId xmlns:p14="http://schemas.microsoft.com/office/powerpoint/2010/main" val="26616640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CA8ADA1C-4663-46D5-AD14-EC43B09F0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r>
              <a:rPr lang="de-DE" dirty="0"/>
              <a:t>Konkrete Fälle</a:t>
            </a:r>
          </a:p>
        </p:txBody>
      </p:sp>
      <p:sp>
        <p:nvSpPr>
          <p:cNvPr id="3" name="Inhaltsplatzhalter 2"/>
          <p:cNvSpPr>
            <a:spLocks noGrp="1"/>
          </p:cNvSpPr>
          <p:nvPr>
            <p:ph idx="1"/>
          </p:nvPr>
        </p:nvSpPr>
        <p:spPr/>
        <p:txBody>
          <a:bodyPr/>
          <a:lstStyle/>
          <a:p>
            <a:r>
              <a:rPr lang="de-DE" dirty="0"/>
              <a:t>Kind wird zu Hause entbunden, Anwesenheit einer Hebamme unklar. Kontakt zum Kinderarzt wird verweigert, älteres Geschwisterkind ist ebenfalls wohl noch nie beim </a:t>
            </a:r>
            <a:r>
              <a:rPr lang="de-DE"/>
              <a:t>Kinderarzt gewesen</a:t>
            </a:r>
            <a:endParaRPr lang="de-DE" dirty="0"/>
          </a:p>
        </p:txBody>
      </p:sp>
    </p:spTree>
    <p:extLst>
      <p:ext uri="{BB962C8B-B14F-4D97-AF65-F5344CB8AC3E}">
        <p14:creationId xmlns:p14="http://schemas.microsoft.com/office/powerpoint/2010/main" val="366423419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4B1A2D0-0A53-43E0-98B2-9B35C3C767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r>
              <a:rPr lang="de-DE" dirty="0"/>
              <a:t>Fallbeispiel 1</a:t>
            </a:r>
          </a:p>
        </p:txBody>
      </p:sp>
      <p:sp>
        <p:nvSpPr>
          <p:cNvPr id="3" name="Inhaltsplatzhalter 2"/>
          <p:cNvSpPr>
            <a:spLocks noGrp="1"/>
          </p:cNvSpPr>
          <p:nvPr>
            <p:ph idx="1"/>
          </p:nvPr>
        </p:nvSpPr>
        <p:spPr/>
        <p:txBody>
          <a:bodyPr>
            <a:normAutofit/>
          </a:bodyPr>
          <a:lstStyle/>
          <a:p>
            <a:pPr>
              <a:lnSpc>
                <a:spcPct val="100000"/>
              </a:lnSpc>
            </a:pPr>
            <a:r>
              <a:rPr lang="de-DE" altLang="de-DE" dirty="0"/>
              <a:t>Gesundes Frühgeborenes, 2.700 g, 36. SSW</a:t>
            </a:r>
          </a:p>
          <a:p>
            <a:pPr>
              <a:lnSpc>
                <a:spcPct val="100000"/>
              </a:lnSpc>
            </a:pPr>
            <a:r>
              <a:rPr lang="de-DE" altLang="de-DE" dirty="0"/>
              <a:t>Ablehnung der Vitamin-K-Gabe</a:t>
            </a:r>
          </a:p>
          <a:p>
            <a:pPr>
              <a:lnSpc>
                <a:spcPct val="100000"/>
              </a:lnSpc>
            </a:pPr>
            <a:r>
              <a:rPr lang="de-DE" altLang="de-DE" dirty="0"/>
              <a:t>Gelbsucht am 3. Lebenstag </a:t>
            </a:r>
            <a:r>
              <a:rPr lang="de-DE" altLang="de-DE" dirty="0">
                <a:sym typeface="Wingdings" pitchFamily="2" charset="2"/>
              </a:rPr>
              <a:t> Ablehnung Kontrolle und Therapie, Wunsch nach Entlassung gegen ärztlichen Rat</a:t>
            </a:r>
            <a:endParaRPr lang="de-DE" altLang="de-DE" dirty="0"/>
          </a:p>
        </p:txBody>
      </p:sp>
    </p:spTree>
    <p:extLst>
      <p:ext uri="{BB962C8B-B14F-4D97-AF65-F5344CB8AC3E}">
        <p14:creationId xmlns:p14="http://schemas.microsoft.com/office/powerpoint/2010/main" val="23009737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(chronisch) kranke Kinder</a:t>
            </a:r>
          </a:p>
        </p:txBody>
      </p:sp>
      <p:pic>
        <p:nvPicPr>
          <p:cNvPr id="3" name="Grafik 2">
            <a:extLst>
              <a:ext uri="{FF2B5EF4-FFF2-40B4-BE49-F238E27FC236}">
                <a16:creationId xmlns:a16="http://schemas.microsoft.com/office/drawing/2014/main" id="{7519F3E1-20A4-4B57-9458-B13654618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Tree>
    <p:extLst>
      <p:ext uri="{BB962C8B-B14F-4D97-AF65-F5344CB8AC3E}">
        <p14:creationId xmlns:p14="http://schemas.microsoft.com/office/powerpoint/2010/main" val="303175137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92FF267-D02E-4021-BC1A-BE3C6CBDDD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r>
              <a:rPr lang="de-DE" dirty="0"/>
              <a:t>Chronische Erkrankung / Behinderung</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020716672"/>
              </p:ext>
            </p:extLst>
          </p:nvPr>
        </p:nvGraphicFramePr>
        <p:xfrm>
          <a:off x="838200" y="2071688"/>
          <a:ext cx="10515600" cy="4164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776580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3ACC5B4-02F5-40F6-A033-B3C38CA2F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pPr>
              <a:lnSpc>
                <a:spcPct val="100000"/>
              </a:lnSpc>
            </a:pPr>
            <a:r>
              <a:rPr lang="de-DE" altLang="de-DE" dirty="0"/>
              <a:t>Diabetes mellitus Typ 1</a:t>
            </a:r>
          </a:p>
        </p:txBody>
      </p:sp>
      <p:sp>
        <p:nvSpPr>
          <p:cNvPr id="3" name="Inhaltsplatzhalter 2"/>
          <p:cNvSpPr>
            <a:spLocks noGrp="1"/>
          </p:cNvSpPr>
          <p:nvPr>
            <p:ph idx="1"/>
          </p:nvPr>
        </p:nvSpPr>
        <p:spPr/>
        <p:txBody>
          <a:bodyPr>
            <a:normAutofit/>
          </a:bodyPr>
          <a:lstStyle/>
          <a:p>
            <a:pPr marL="0" indent="0">
              <a:lnSpc>
                <a:spcPct val="100000"/>
              </a:lnSpc>
              <a:buNone/>
            </a:pPr>
            <a:r>
              <a:rPr lang="de-DE" altLang="de-DE" dirty="0"/>
              <a:t>Beginn in Kindheit und Jugend</a:t>
            </a:r>
          </a:p>
          <a:p>
            <a:pPr marL="0" indent="0">
              <a:lnSpc>
                <a:spcPct val="100000"/>
              </a:lnSpc>
              <a:buNone/>
            </a:pPr>
            <a:r>
              <a:rPr lang="de-DE" altLang="de-DE" dirty="0"/>
              <a:t>Zerstörung der insulinproduzierenden Zellen in der Bauchspeicheldrüse</a:t>
            </a:r>
          </a:p>
          <a:p>
            <a:pPr marL="0" indent="0">
              <a:lnSpc>
                <a:spcPct val="100000"/>
              </a:lnSpc>
              <a:buNone/>
            </a:pPr>
            <a:r>
              <a:rPr lang="de-DE" altLang="de-DE" dirty="0"/>
              <a:t>Unheilbar: Ohne Insulingabe zwangsläufig tödlicher Verlauf</a:t>
            </a:r>
          </a:p>
          <a:p>
            <a:pPr marL="0" indent="0">
              <a:lnSpc>
                <a:spcPct val="100000"/>
              </a:lnSpc>
              <a:buNone/>
            </a:pPr>
            <a:r>
              <a:rPr lang="de-DE" altLang="de-DE" dirty="0"/>
              <a:t>Komplexe, hochwirksame Therapieregimes</a:t>
            </a:r>
          </a:p>
        </p:txBody>
      </p:sp>
      <p:sp>
        <p:nvSpPr>
          <p:cNvPr id="5" name="Explosion: 8 Zacken 4">
            <a:extLst>
              <a:ext uri="{FF2B5EF4-FFF2-40B4-BE49-F238E27FC236}">
                <a16:creationId xmlns:a16="http://schemas.microsoft.com/office/drawing/2014/main" id="{E484FC44-954C-492C-7622-3CBBCDCD8671}"/>
              </a:ext>
            </a:extLst>
          </p:cNvPr>
          <p:cNvSpPr/>
          <p:nvPr/>
        </p:nvSpPr>
        <p:spPr>
          <a:xfrm>
            <a:off x="2874335" y="978195"/>
            <a:ext cx="6443330" cy="5057690"/>
          </a:xfrm>
          <a:prstGeom prst="irregularSeal1">
            <a:avLst/>
          </a:prstGeom>
          <a:solidFill>
            <a:srgbClr val="A2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800" dirty="0"/>
              <a:t>PUBERTÄT</a:t>
            </a:r>
          </a:p>
        </p:txBody>
      </p:sp>
    </p:spTree>
    <p:extLst>
      <p:ext uri="{BB962C8B-B14F-4D97-AF65-F5344CB8AC3E}">
        <p14:creationId xmlns:p14="http://schemas.microsoft.com/office/powerpoint/2010/main" val="2864266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CB67188-35A7-4048-B3F4-AB6C5FC627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pPr>
              <a:lnSpc>
                <a:spcPct val="100000"/>
              </a:lnSpc>
            </a:pPr>
            <a:r>
              <a:rPr lang="de-DE" altLang="de-DE" dirty="0"/>
              <a:t>Diabetes mellitus Typ 1</a:t>
            </a:r>
          </a:p>
        </p:txBody>
      </p:sp>
      <p:sp>
        <p:nvSpPr>
          <p:cNvPr id="3" name="Inhaltsplatzhalter 2"/>
          <p:cNvSpPr>
            <a:spLocks noGrp="1"/>
          </p:cNvSpPr>
          <p:nvPr>
            <p:ph idx="1"/>
          </p:nvPr>
        </p:nvSpPr>
        <p:spPr/>
        <p:txBody>
          <a:bodyPr>
            <a:normAutofit lnSpcReduction="10000"/>
          </a:bodyPr>
          <a:lstStyle/>
          <a:p>
            <a:pPr marL="0" indent="0">
              <a:lnSpc>
                <a:spcPct val="100000"/>
              </a:lnSpc>
              <a:buNone/>
            </a:pPr>
            <a:r>
              <a:rPr lang="de-DE" altLang="de-DE" dirty="0"/>
              <a:t>Kurzfristige Risiken: schwere Stoffwechselentgleisungen („Ketoazidose“)</a:t>
            </a:r>
          </a:p>
          <a:p>
            <a:pPr marL="0" indent="0">
              <a:lnSpc>
                <a:spcPct val="100000"/>
              </a:lnSpc>
              <a:buNone/>
            </a:pPr>
            <a:endParaRPr lang="de-DE" altLang="de-DE" dirty="0"/>
          </a:p>
          <a:p>
            <a:pPr marL="0" indent="0">
              <a:lnSpc>
                <a:spcPct val="100000"/>
              </a:lnSpc>
              <a:buNone/>
            </a:pPr>
            <a:r>
              <a:rPr lang="de-DE" altLang="de-DE" dirty="0"/>
              <a:t>Langfristige Risiken: Gefäßschäden, Risiko für gefäßbedingte Erkrankungen: Erblindung, Nierenschäden</a:t>
            </a:r>
            <a:br>
              <a:rPr lang="de-DE" altLang="de-DE" dirty="0"/>
            </a:br>
            <a:endParaRPr lang="de-DE" altLang="de-DE" dirty="0"/>
          </a:p>
          <a:p>
            <a:pPr marL="0" indent="0">
              <a:lnSpc>
                <a:spcPct val="100000"/>
              </a:lnSpc>
              <a:buNone/>
            </a:pPr>
            <a:r>
              <a:rPr lang="de-DE" altLang="de-DE" dirty="0"/>
              <a:t>Arbeitsgruppe für psychiatrische, psychotherapeutische und psychologische Aspekte der </a:t>
            </a:r>
            <a:r>
              <a:rPr lang="de-DE" altLang="de-DE" dirty="0" err="1"/>
              <a:t>Kinderdiabetologie</a:t>
            </a:r>
            <a:r>
              <a:rPr lang="de-DE" altLang="de-DE" dirty="0"/>
              <a:t>: </a:t>
            </a:r>
            <a:br>
              <a:rPr lang="de-DE" altLang="de-DE" dirty="0"/>
            </a:br>
            <a:r>
              <a:rPr lang="de-DE" altLang="de-DE" dirty="0"/>
              <a:t>ppag-kinderdiabetes.de</a:t>
            </a:r>
          </a:p>
        </p:txBody>
      </p:sp>
    </p:spTree>
    <p:extLst>
      <p:ext uri="{BB962C8B-B14F-4D97-AF65-F5344CB8AC3E}">
        <p14:creationId xmlns:p14="http://schemas.microsoft.com/office/powerpoint/2010/main" val="6849604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C463E21-ACCB-4F4D-9DB3-2F4B422562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r>
              <a:rPr lang="de-DE" dirty="0"/>
              <a:t>Schwerste, lebensverkürzende Erkrankungen</a:t>
            </a:r>
          </a:p>
        </p:txBody>
      </p:sp>
      <p:sp>
        <p:nvSpPr>
          <p:cNvPr id="3" name="Inhaltsplatzhalter 2"/>
          <p:cNvSpPr>
            <a:spLocks noGrp="1"/>
          </p:cNvSpPr>
          <p:nvPr>
            <p:ph idx="1"/>
          </p:nvPr>
        </p:nvSpPr>
        <p:spPr/>
        <p:txBody>
          <a:bodyPr/>
          <a:lstStyle/>
          <a:p>
            <a:pPr marL="0" indent="0">
              <a:buNone/>
            </a:pPr>
            <a:r>
              <a:rPr lang="de-DE" dirty="0"/>
              <a:t>Beispiel: künstliche Ernährung</a:t>
            </a:r>
          </a:p>
          <a:p>
            <a:pPr marL="0" indent="0">
              <a:buNone/>
            </a:pPr>
            <a:endParaRPr lang="de-DE" dirty="0"/>
          </a:p>
          <a:p>
            <a:pPr marL="0" indent="0">
              <a:buNone/>
            </a:pPr>
            <a:r>
              <a:rPr lang="de-DE" dirty="0"/>
              <a:t>„Eine künstliche Ernährung im ambulanten Bereich soll durchgeführt werden, wenn entweder Mangelernährung nachgewiesen ist bzw. droht oder die orale Nahrungsaufnahme relevant eingeschränkt ist (…).“</a:t>
            </a:r>
          </a:p>
        </p:txBody>
      </p:sp>
    </p:spTree>
    <p:extLst>
      <p:ext uri="{BB962C8B-B14F-4D97-AF65-F5344CB8AC3E}">
        <p14:creationId xmlns:p14="http://schemas.microsoft.com/office/powerpoint/2010/main" val="4382010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krank durch Vernachlässigung</a:t>
            </a:r>
          </a:p>
        </p:txBody>
      </p:sp>
      <p:sp>
        <p:nvSpPr>
          <p:cNvPr id="5" name="Textplatzhalter 4"/>
          <p:cNvSpPr>
            <a:spLocks noGrp="1"/>
          </p:cNvSpPr>
          <p:nvPr>
            <p:ph type="body" idx="1"/>
          </p:nvPr>
        </p:nvSpPr>
        <p:spPr/>
        <p:txBody>
          <a:bodyPr/>
          <a:lstStyle/>
          <a:p>
            <a:endParaRPr lang="de-DE" dirty="0"/>
          </a:p>
        </p:txBody>
      </p:sp>
      <p:pic>
        <p:nvPicPr>
          <p:cNvPr id="6" name="Grafik 5">
            <a:extLst>
              <a:ext uri="{FF2B5EF4-FFF2-40B4-BE49-F238E27FC236}">
                <a16:creationId xmlns:a16="http://schemas.microsoft.com/office/drawing/2014/main" id="{04425807-5144-401C-9CFC-814A9E1F22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Tree>
    <p:extLst>
      <p:ext uri="{BB962C8B-B14F-4D97-AF65-F5344CB8AC3E}">
        <p14:creationId xmlns:p14="http://schemas.microsoft.com/office/powerpoint/2010/main" val="1113690615"/>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5468E836-4B63-4437-A133-49ED054FD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r>
              <a:rPr lang="de-DE" dirty="0"/>
              <a:t>S.: Mädchen, 2,5 Jahre</a:t>
            </a:r>
          </a:p>
        </p:txBody>
      </p:sp>
      <p:sp>
        <p:nvSpPr>
          <p:cNvPr id="20" name="Inhaltsplatzhalter 19"/>
          <p:cNvSpPr>
            <a:spLocks noGrp="1"/>
          </p:cNvSpPr>
          <p:nvPr>
            <p:ph idx="1"/>
          </p:nvPr>
        </p:nvSpPr>
        <p:spPr/>
        <p:txBody>
          <a:bodyPr/>
          <a:lstStyle/>
          <a:p>
            <a:r>
              <a:rPr lang="de-DE" dirty="0"/>
              <a:t>Trennung der Eltern nach </a:t>
            </a:r>
            <a:r>
              <a:rPr lang="de-DE" dirty="0" err="1"/>
              <a:t>häusl</a:t>
            </a:r>
            <a:r>
              <a:rPr lang="de-DE" dirty="0"/>
              <a:t>. Gewalt</a:t>
            </a:r>
          </a:p>
          <a:p>
            <a:r>
              <a:rPr lang="de-DE" dirty="0"/>
              <a:t>Clearing zum Verbleib beim KV:</a:t>
            </a:r>
          </a:p>
          <a:p>
            <a:pPr lvl="1"/>
            <a:r>
              <a:rPr lang="de-DE" dirty="0"/>
              <a:t>Fernseher läuft &gt; 12 Std. tgl.</a:t>
            </a:r>
          </a:p>
          <a:p>
            <a:pPr lvl="1"/>
            <a:r>
              <a:rPr lang="de-DE" dirty="0"/>
              <a:t>S. spricht nicht</a:t>
            </a:r>
          </a:p>
          <a:p>
            <a:pPr lvl="1"/>
            <a:r>
              <a:rPr lang="de-DE" dirty="0"/>
              <a:t>KV spricht nicht mit S.</a:t>
            </a:r>
          </a:p>
          <a:p>
            <a:pPr lvl="1"/>
            <a:r>
              <a:rPr lang="de-DE" dirty="0"/>
              <a:t>S. äußert Hunger, Durst, sonst keine Interaktion mit KV</a:t>
            </a:r>
          </a:p>
          <a:p>
            <a:r>
              <a:rPr lang="de-DE" dirty="0"/>
              <a:t>Kinderärztin: „Spätentwickler“</a:t>
            </a:r>
          </a:p>
          <a:p>
            <a:r>
              <a:rPr lang="de-DE" dirty="0"/>
              <a:t>Kinderschutzambulanz: deutliche kombinierte Entwicklungsverzögerung</a:t>
            </a:r>
          </a:p>
          <a:p>
            <a:endParaRPr lang="de-DE" dirty="0"/>
          </a:p>
        </p:txBody>
      </p:sp>
      <p:sp>
        <p:nvSpPr>
          <p:cNvPr id="3" name="Legende: mit Pfeil nach rechts 2">
            <a:extLst>
              <a:ext uri="{FF2B5EF4-FFF2-40B4-BE49-F238E27FC236}">
                <a16:creationId xmlns:a16="http://schemas.microsoft.com/office/drawing/2014/main" id="{B20CA233-B2E2-43A7-A8A1-186F2D04DD2D}"/>
              </a:ext>
            </a:extLst>
          </p:cNvPr>
          <p:cNvSpPr/>
          <p:nvPr/>
        </p:nvSpPr>
        <p:spPr>
          <a:xfrm>
            <a:off x="1543792" y="3028208"/>
            <a:ext cx="7505205" cy="1638795"/>
          </a:xfrm>
          <a:prstGeom prst="rightArrowCallout">
            <a:avLst/>
          </a:prstGeom>
          <a:noFill/>
          <a:ln w="38100">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Legende: mit Pfeil nach rechts 3">
            <a:extLst>
              <a:ext uri="{FF2B5EF4-FFF2-40B4-BE49-F238E27FC236}">
                <a16:creationId xmlns:a16="http://schemas.microsoft.com/office/drawing/2014/main" id="{C4E44D85-4B79-835C-4308-661B459406BC}"/>
              </a:ext>
            </a:extLst>
          </p:cNvPr>
          <p:cNvSpPr/>
          <p:nvPr/>
        </p:nvSpPr>
        <p:spPr>
          <a:xfrm>
            <a:off x="1543791" y="4708297"/>
            <a:ext cx="7505205" cy="1383746"/>
          </a:xfrm>
          <a:prstGeom prst="rightArrowCallou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abgerundete Ecken 4">
            <a:extLst>
              <a:ext uri="{FF2B5EF4-FFF2-40B4-BE49-F238E27FC236}">
                <a16:creationId xmlns:a16="http://schemas.microsoft.com/office/drawing/2014/main" id="{EFB3AC0D-A63A-247D-CD73-0A2D91342616}"/>
              </a:ext>
            </a:extLst>
          </p:cNvPr>
          <p:cNvSpPr/>
          <p:nvPr/>
        </p:nvSpPr>
        <p:spPr>
          <a:xfrm>
            <a:off x="9369631" y="3277590"/>
            <a:ext cx="2291938" cy="1080654"/>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Vernachlässigung</a:t>
            </a:r>
            <a:endParaRPr lang="de-DE" b="1" dirty="0">
              <a:solidFill>
                <a:schemeClr val="tx1"/>
              </a:solidFill>
            </a:endParaRPr>
          </a:p>
        </p:txBody>
      </p:sp>
      <p:sp>
        <p:nvSpPr>
          <p:cNvPr id="6" name="Rechteck: abgerundete Ecken 5">
            <a:extLst>
              <a:ext uri="{FF2B5EF4-FFF2-40B4-BE49-F238E27FC236}">
                <a16:creationId xmlns:a16="http://schemas.microsoft.com/office/drawing/2014/main" id="{9A6DEC5D-9309-5B66-4A85-B36A3D4F1508}"/>
              </a:ext>
            </a:extLst>
          </p:cNvPr>
          <p:cNvSpPr/>
          <p:nvPr/>
        </p:nvSpPr>
        <p:spPr>
          <a:xfrm>
            <a:off x="9369631" y="4859843"/>
            <a:ext cx="2291938" cy="1080654"/>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tx1"/>
                </a:solidFill>
              </a:rPr>
              <a:t>Schaden</a:t>
            </a:r>
            <a:endParaRPr lang="de-DE" b="1" dirty="0">
              <a:solidFill>
                <a:schemeClr val="tx1"/>
              </a:solidFill>
            </a:endParaRPr>
          </a:p>
        </p:txBody>
      </p:sp>
      <p:sp>
        <p:nvSpPr>
          <p:cNvPr id="7" name="Pfeil: nach unten 6">
            <a:extLst>
              <a:ext uri="{FF2B5EF4-FFF2-40B4-BE49-F238E27FC236}">
                <a16:creationId xmlns:a16="http://schemas.microsoft.com/office/drawing/2014/main" id="{D6F6D7F1-468C-43D4-761F-4550A9CEF823}"/>
              </a:ext>
            </a:extLst>
          </p:cNvPr>
          <p:cNvSpPr/>
          <p:nvPr/>
        </p:nvSpPr>
        <p:spPr>
          <a:xfrm>
            <a:off x="10390909" y="4358244"/>
            <a:ext cx="380010" cy="5015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015141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502DDB6-7FD3-49DE-94A3-F9EAE51613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r>
              <a:rPr lang="de-DE" dirty="0"/>
              <a:t>Vernachlässigung vs. Deprivation: Ursache vs. Folge?</a:t>
            </a:r>
          </a:p>
        </p:txBody>
      </p:sp>
      <p:graphicFrame>
        <p:nvGraphicFramePr>
          <p:cNvPr id="4" name="Inhaltsplatzhalter 4"/>
          <p:cNvGraphicFramePr>
            <a:graphicFrameLocks noGrp="1"/>
          </p:cNvGraphicFramePr>
          <p:nvPr>
            <p:ph idx="1"/>
            <p:extLst>
              <p:ext uri="{D42A27DB-BD31-4B8C-83A1-F6EECF244321}">
                <p14:modId xmlns:p14="http://schemas.microsoft.com/office/powerpoint/2010/main" val="1407338111"/>
              </p:ext>
            </p:extLst>
          </p:nvPr>
        </p:nvGraphicFramePr>
        <p:xfrm>
          <a:off x="838200" y="2071688"/>
          <a:ext cx="10515600" cy="4164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84907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6D92ADA-43D2-4594-A207-550877549E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AB518DEC-AA02-4FF3-89D2-427F8CF1228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2A133C49-7246-4A25-AF75-A9A05D72953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A0609FB4-0E38-41AE-B7B2-3F0B4C75AD8B}"/>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D665E7EE-0012-4405-93C8-70193F89BD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92" b="66334"/>
          <a:stretch/>
        </p:blipFill>
        <p:spPr>
          <a:xfrm>
            <a:off x="1463234" y="2609036"/>
            <a:ext cx="3464689" cy="2141316"/>
          </a:xfrm>
        </p:spPr>
      </p:pic>
      <p:pic>
        <p:nvPicPr>
          <p:cNvPr id="5" name="Inhaltsplatzhalter 6">
            <a:extLst>
              <a:ext uri="{FF2B5EF4-FFF2-40B4-BE49-F238E27FC236}">
                <a16:creationId xmlns:a16="http://schemas.microsoft.com/office/drawing/2014/main" id="{3F9233BD-6E04-275E-47E3-9AA9C5DBE9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539"/>
          <a:stretch/>
        </p:blipFill>
        <p:spPr>
          <a:xfrm>
            <a:off x="8057247" y="1761001"/>
            <a:ext cx="3464689" cy="4175047"/>
          </a:xfrm>
          <a:prstGeom prst="rect">
            <a:avLst/>
          </a:prstGeom>
        </p:spPr>
      </p:pic>
      <p:sp>
        <p:nvSpPr>
          <p:cNvPr id="11" name="Textfeld 10"/>
          <p:cNvSpPr txBox="1"/>
          <p:nvPr/>
        </p:nvSpPr>
        <p:spPr>
          <a:xfrm>
            <a:off x="4700589" y="5755525"/>
            <a:ext cx="1678329" cy="369332"/>
          </a:xfrm>
          <a:prstGeom prst="rect">
            <a:avLst/>
          </a:prstGeom>
          <a:noFill/>
          <a:ln>
            <a:solidFill>
              <a:schemeClr val="tx1">
                <a:lumMod val="95000"/>
                <a:lumOff val="5000"/>
              </a:schemeClr>
            </a:solidFill>
          </a:ln>
        </p:spPr>
        <p:txBody>
          <a:bodyPr wrap="square" rtlCol="0">
            <a:spAutoFit/>
          </a:bodyPr>
          <a:lstStyle/>
          <a:p>
            <a:r>
              <a:rPr lang="de-DE" b="1" dirty="0"/>
              <a:t>Inobhutnahme</a:t>
            </a:r>
          </a:p>
        </p:txBody>
      </p:sp>
      <p:cxnSp>
        <p:nvCxnSpPr>
          <p:cNvPr id="13" name="Gerade Verbindung mit Pfeil 12"/>
          <p:cNvCxnSpPr>
            <a:cxnSpLocks/>
            <a:stCxn id="10" idx="1"/>
          </p:cNvCxnSpPr>
          <p:nvPr/>
        </p:nvCxnSpPr>
        <p:spPr>
          <a:xfrm flipH="1" flipV="1">
            <a:off x="2020727" y="3609975"/>
            <a:ext cx="2986590" cy="26317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cxnSpLocks/>
            <a:stCxn id="11" idx="1"/>
          </p:cNvCxnSpPr>
          <p:nvPr/>
        </p:nvCxnSpPr>
        <p:spPr>
          <a:xfrm flipH="1" flipV="1">
            <a:off x="1656089" y="4031067"/>
            <a:ext cx="3044500" cy="19091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a:cxnSpLocks/>
            <a:stCxn id="10" idx="3"/>
          </p:cNvCxnSpPr>
          <p:nvPr/>
        </p:nvCxnSpPr>
        <p:spPr>
          <a:xfrm>
            <a:off x="7750518" y="3873154"/>
            <a:ext cx="54575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cxnSpLocks/>
            <a:stCxn id="11" idx="3"/>
          </p:cNvCxnSpPr>
          <p:nvPr/>
        </p:nvCxnSpPr>
        <p:spPr>
          <a:xfrm flipV="1">
            <a:off x="6378918" y="4248150"/>
            <a:ext cx="1678329" cy="169204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96262070-9415-BB7C-5528-D213EF6A6662}"/>
              </a:ext>
            </a:extLst>
          </p:cNvPr>
          <p:cNvSpPr txBox="1"/>
          <p:nvPr/>
        </p:nvSpPr>
        <p:spPr>
          <a:xfrm>
            <a:off x="2062589" y="2085809"/>
            <a:ext cx="1678329" cy="369332"/>
          </a:xfrm>
          <a:prstGeom prst="rect">
            <a:avLst/>
          </a:prstGeom>
          <a:noFill/>
          <a:ln>
            <a:solidFill>
              <a:schemeClr val="tx1">
                <a:lumMod val="95000"/>
                <a:lumOff val="5000"/>
              </a:schemeClr>
            </a:solidFill>
          </a:ln>
        </p:spPr>
        <p:txBody>
          <a:bodyPr wrap="square" rtlCol="0">
            <a:spAutoFit/>
          </a:bodyPr>
          <a:lstStyle/>
          <a:p>
            <a:r>
              <a:rPr lang="de-DE" b="1" dirty="0"/>
              <a:t>Körperlänge</a:t>
            </a:r>
          </a:p>
        </p:txBody>
      </p:sp>
      <p:cxnSp>
        <p:nvCxnSpPr>
          <p:cNvPr id="15" name="Gerader Verbinder 14">
            <a:extLst>
              <a:ext uri="{FF2B5EF4-FFF2-40B4-BE49-F238E27FC236}">
                <a16:creationId xmlns:a16="http://schemas.microsoft.com/office/drawing/2014/main" id="{4B903C4B-A05C-6A7A-22B5-1D06DD9A3EA5}"/>
              </a:ext>
            </a:extLst>
          </p:cNvPr>
          <p:cNvCxnSpPr>
            <a:cxnSpLocks/>
          </p:cNvCxnSpPr>
          <p:nvPr/>
        </p:nvCxnSpPr>
        <p:spPr>
          <a:xfrm flipH="1">
            <a:off x="1188720" y="3702554"/>
            <a:ext cx="27451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6F4BB7D9-2688-8011-401C-9C906EB9EACC}"/>
              </a:ext>
            </a:extLst>
          </p:cNvPr>
          <p:cNvSpPr txBox="1"/>
          <p:nvPr/>
        </p:nvSpPr>
        <p:spPr>
          <a:xfrm>
            <a:off x="35669" y="3540748"/>
            <a:ext cx="1678329" cy="307777"/>
          </a:xfrm>
          <a:prstGeom prst="rect">
            <a:avLst/>
          </a:prstGeom>
          <a:noFill/>
          <a:ln>
            <a:noFill/>
          </a:ln>
        </p:spPr>
        <p:txBody>
          <a:bodyPr wrap="square" rtlCol="0">
            <a:spAutoFit/>
          </a:bodyPr>
          <a:lstStyle/>
          <a:p>
            <a:r>
              <a:rPr lang="de-DE" sz="1400" b="1" dirty="0"/>
              <a:t>50. Perzentile</a:t>
            </a:r>
          </a:p>
        </p:txBody>
      </p:sp>
      <p:sp>
        <p:nvSpPr>
          <p:cNvPr id="10" name="Textfeld 9"/>
          <p:cNvSpPr txBox="1"/>
          <p:nvPr/>
        </p:nvSpPr>
        <p:spPr>
          <a:xfrm>
            <a:off x="5007317" y="3688488"/>
            <a:ext cx="2743201" cy="369332"/>
          </a:xfrm>
          <a:prstGeom prst="rect">
            <a:avLst/>
          </a:prstGeom>
          <a:noFill/>
          <a:ln>
            <a:solidFill>
              <a:schemeClr val="tx1">
                <a:lumMod val="95000"/>
                <a:lumOff val="5000"/>
              </a:schemeClr>
            </a:solidFill>
          </a:ln>
        </p:spPr>
        <p:txBody>
          <a:bodyPr wrap="square" rtlCol="0">
            <a:spAutoFit/>
          </a:bodyPr>
          <a:lstStyle/>
          <a:p>
            <a:r>
              <a:rPr lang="de-DE" b="1" dirty="0"/>
              <a:t>6 Monate in Wohngruppe</a:t>
            </a:r>
          </a:p>
        </p:txBody>
      </p:sp>
      <p:pic>
        <p:nvPicPr>
          <p:cNvPr id="17" name="Grafik 16">
            <a:extLst>
              <a:ext uri="{FF2B5EF4-FFF2-40B4-BE49-F238E27FC236}">
                <a16:creationId xmlns:a16="http://schemas.microsoft.com/office/drawing/2014/main" id="{9E2B8687-BED4-4634-807D-7D304CF81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Tree>
    <p:extLst>
      <p:ext uri="{BB962C8B-B14F-4D97-AF65-F5344CB8AC3E}">
        <p14:creationId xmlns:p14="http://schemas.microsoft.com/office/powerpoint/2010/main" val="84933902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D781EA8-033E-48A9-9CD2-217E4144F7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4" name="Titel 3"/>
          <p:cNvSpPr>
            <a:spLocks noGrp="1"/>
          </p:cNvSpPr>
          <p:nvPr>
            <p:ph type="title"/>
          </p:nvPr>
        </p:nvSpPr>
        <p:spPr/>
        <p:txBody>
          <a:bodyPr/>
          <a:lstStyle/>
          <a:p>
            <a:r>
              <a:rPr lang="de-DE" dirty="0"/>
              <a:t>Dental </a:t>
            </a:r>
            <a:r>
              <a:rPr lang="de-DE" dirty="0" err="1"/>
              <a:t>neglect</a:t>
            </a:r>
            <a:endParaRPr lang="de-DE" dirty="0"/>
          </a:p>
        </p:txBody>
      </p:sp>
      <p:graphicFrame>
        <p:nvGraphicFramePr>
          <p:cNvPr id="2" name="Inhaltsplatzhalter 1"/>
          <p:cNvGraphicFramePr>
            <a:graphicFrameLocks noGrp="1"/>
          </p:cNvGraphicFramePr>
          <p:nvPr>
            <p:ph sz="half" idx="1"/>
            <p:extLst>
              <p:ext uri="{D42A27DB-BD31-4B8C-83A1-F6EECF244321}">
                <p14:modId xmlns:p14="http://schemas.microsoft.com/office/powerpoint/2010/main" val="3133785365"/>
              </p:ext>
            </p:extLst>
          </p:nvPr>
        </p:nvGraphicFramePr>
        <p:xfrm>
          <a:off x="838200" y="2217738"/>
          <a:ext cx="5181600" cy="39592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Inhaltsplatzhalter 2"/>
          <p:cNvSpPr>
            <a:spLocks noGrp="1"/>
          </p:cNvSpPr>
          <p:nvPr>
            <p:ph sz="half" idx="2"/>
          </p:nvPr>
        </p:nvSpPr>
        <p:spPr/>
        <p:txBody>
          <a:bodyPr/>
          <a:lstStyle/>
          <a:p>
            <a:r>
              <a:rPr lang="de-DE" dirty="0"/>
              <a:t>Erzieherische Anforderungen (Zähneputzen, Konsum zuckerhaltiger Lebensmittel)</a:t>
            </a:r>
          </a:p>
          <a:p>
            <a:r>
              <a:rPr lang="de-DE" dirty="0"/>
              <a:t>Alltagsorganisation (gesundes Essen, Vorbildfunktion, regelmäßige Arzttermine)</a:t>
            </a:r>
          </a:p>
          <a:p>
            <a:endParaRPr lang="de-DE" dirty="0"/>
          </a:p>
        </p:txBody>
      </p:sp>
    </p:spTree>
    <p:extLst>
      <p:ext uri="{BB962C8B-B14F-4D97-AF65-F5344CB8AC3E}">
        <p14:creationId xmlns:p14="http://schemas.microsoft.com/office/powerpoint/2010/main" val="221213003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242FDCD0-C33A-46C8-8B33-AEACA3265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5" name="Titel 4"/>
          <p:cNvSpPr>
            <a:spLocks noGrp="1"/>
          </p:cNvSpPr>
          <p:nvPr>
            <p:ph type="title"/>
          </p:nvPr>
        </p:nvSpPr>
        <p:spPr/>
        <p:txBody>
          <a:bodyPr/>
          <a:lstStyle/>
          <a:p>
            <a:r>
              <a:rPr lang="de-DE" dirty="0"/>
              <a:t>Folgen</a:t>
            </a:r>
          </a:p>
        </p:txBody>
      </p:sp>
      <p:sp>
        <p:nvSpPr>
          <p:cNvPr id="6" name="Inhaltsplatzhalter 5"/>
          <p:cNvSpPr>
            <a:spLocks noGrp="1"/>
          </p:cNvSpPr>
          <p:nvPr>
            <p:ph idx="1"/>
          </p:nvPr>
        </p:nvSpPr>
        <p:spPr/>
        <p:txBody>
          <a:bodyPr/>
          <a:lstStyle/>
          <a:p>
            <a:r>
              <a:rPr lang="de-DE" dirty="0"/>
              <a:t>Schmerzen</a:t>
            </a:r>
          </a:p>
          <a:p>
            <a:r>
              <a:rPr lang="de-DE" dirty="0"/>
              <a:t>Ernährungsprobleme (weiche Nahrung)</a:t>
            </a:r>
          </a:p>
          <a:p>
            <a:r>
              <a:rPr lang="de-DE" dirty="0"/>
              <a:t>Infektionsrisiko</a:t>
            </a:r>
          </a:p>
          <a:p>
            <a:r>
              <a:rPr lang="de-DE" dirty="0"/>
              <a:t>Soziale Teilhabe</a:t>
            </a:r>
          </a:p>
          <a:p>
            <a:endParaRPr lang="de-DE" dirty="0"/>
          </a:p>
        </p:txBody>
      </p:sp>
      <p:pic>
        <p:nvPicPr>
          <p:cNvPr id="4" name="Grafik 3"/>
          <p:cNvPicPr>
            <a:picLocks noChangeAspect="1"/>
          </p:cNvPicPr>
          <p:nvPr/>
        </p:nvPicPr>
        <p:blipFill>
          <a:blip r:embed="rId4"/>
          <a:stretch>
            <a:fillRect/>
          </a:stretch>
        </p:blipFill>
        <p:spPr>
          <a:xfrm>
            <a:off x="4380667" y="3230880"/>
            <a:ext cx="7479750" cy="2888198"/>
          </a:xfrm>
          <a:prstGeom prst="rect">
            <a:avLst/>
          </a:prstGeom>
          <a:ln>
            <a:noFill/>
          </a:ln>
          <a:effectLst>
            <a:softEdge rad="112500"/>
          </a:effectLst>
        </p:spPr>
      </p:pic>
      <p:sp>
        <p:nvSpPr>
          <p:cNvPr id="7" name="Textfeld 6"/>
          <p:cNvSpPr txBox="1"/>
          <p:nvPr/>
        </p:nvSpPr>
        <p:spPr>
          <a:xfrm>
            <a:off x="4380667" y="6056347"/>
            <a:ext cx="4499173" cy="369332"/>
          </a:xfrm>
          <a:prstGeom prst="rect">
            <a:avLst/>
          </a:prstGeom>
          <a:noFill/>
        </p:spPr>
        <p:txBody>
          <a:bodyPr wrap="square" rtlCol="0">
            <a:spAutoFit/>
          </a:bodyPr>
          <a:lstStyle/>
          <a:p>
            <a:r>
              <a:rPr lang="de-DE" dirty="0"/>
              <a:t>© </a:t>
            </a:r>
            <a:r>
              <a:rPr lang="de-DE" b="0" dirty="0"/>
              <a:t>Prof. Dr. </a:t>
            </a:r>
            <a:r>
              <a:rPr lang="de-DE" b="0" dirty="0" err="1"/>
              <a:t>Ch</a:t>
            </a:r>
            <a:r>
              <a:rPr lang="de-DE" b="0" dirty="0"/>
              <a:t>. </a:t>
            </a:r>
            <a:r>
              <a:rPr lang="de-DE" b="0" dirty="0" err="1"/>
              <a:t>Splieth</a:t>
            </a:r>
            <a:r>
              <a:rPr lang="de-DE" b="0" dirty="0"/>
              <a:t>/Universität Greifswald</a:t>
            </a:r>
            <a:endParaRPr lang="de-DE" dirty="0"/>
          </a:p>
        </p:txBody>
      </p:sp>
    </p:spTree>
    <p:extLst>
      <p:ext uri="{BB962C8B-B14F-4D97-AF65-F5344CB8AC3E}">
        <p14:creationId xmlns:p14="http://schemas.microsoft.com/office/powerpoint/2010/main" val="2165916843"/>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5F2D780-E5E9-48A8-8892-37B638E0DD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r>
              <a:rPr lang="de-DE" dirty="0"/>
              <a:t>Entwicklung Adipositas</a:t>
            </a:r>
          </a:p>
        </p:txBody>
      </p:sp>
      <p:pic>
        <p:nvPicPr>
          <p:cNvPr id="8" name="Inhaltsplatzhalter 7"/>
          <p:cNvPicPr>
            <a:picLocks noGrp="1" noChangeAspect="1"/>
          </p:cNvPicPr>
          <p:nvPr>
            <p:ph idx="1"/>
          </p:nvPr>
        </p:nvPicPr>
        <p:blipFill rotWithShape="1">
          <a:blip r:embed="rId4">
            <a:extLst>
              <a:ext uri="{28A0092B-C50C-407E-A947-70E740481C1C}">
                <a14:useLocalDpi xmlns:a14="http://schemas.microsoft.com/office/drawing/2010/main" val="0"/>
              </a:ext>
            </a:extLst>
          </a:blip>
          <a:srcRect t="47319"/>
          <a:stretch/>
        </p:blipFill>
        <p:spPr>
          <a:xfrm>
            <a:off x="3825085" y="1963881"/>
            <a:ext cx="7875080" cy="4362454"/>
          </a:xfrm>
        </p:spPr>
      </p:pic>
      <p:sp>
        <p:nvSpPr>
          <p:cNvPr id="9" name="Textfeld 8"/>
          <p:cNvSpPr txBox="1"/>
          <p:nvPr/>
        </p:nvSpPr>
        <p:spPr>
          <a:xfrm>
            <a:off x="571499" y="3751118"/>
            <a:ext cx="3117273" cy="2462213"/>
          </a:xfrm>
          <a:prstGeom prst="rect">
            <a:avLst/>
          </a:prstGeom>
          <a:noFill/>
        </p:spPr>
        <p:txBody>
          <a:bodyPr wrap="square" rtlCol="0">
            <a:spAutoFit/>
          </a:bodyPr>
          <a:lstStyle/>
          <a:p>
            <a:r>
              <a:rPr lang="en-US" sz="1400" dirty="0" err="1"/>
              <a:t>aus</a:t>
            </a:r>
            <a:r>
              <a:rPr lang="en-US" sz="1400" dirty="0"/>
              <a:t>:</a:t>
            </a:r>
          </a:p>
          <a:p>
            <a:r>
              <a:rPr lang="en-US" sz="1400" dirty="0" err="1"/>
              <a:t>Kurth</a:t>
            </a:r>
            <a:r>
              <a:rPr lang="en-US" sz="1400" dirty="0"/>
              <a:t>, B. M. and A. </a:t>
            </a:r>
            <a:r>
              <a:rPr lang="en-US" sz="1400" dirty="0" err="1"/>
              <a:t>Schaffrath</a:t>
            </a:r>
            <a:r>
              <a:rPr lang="en-US" sz="1400" dirty="0"/>
              <a:t> Rosario (2007). "[The prevalence of overweight and obese children and adolescents living in Germany. Results of the German Health Interview and Examination Survey for Children and Adolescents (</a:t>
            </a:r>
            <a:r>
              <a:rPr lang="en-US" sz="1400" dirty="0" err="1"/>
              <a:t>KiGGS</a:t>
            </a:r>
            <a:r>
              <a:rPr lang="en-US" sz="1400" dirty="0"/>
              <a:t>)]." </a:t>
            </a:r>
            <a:r>
              <a:rPr lang="en-US" sz="1400" u="sng" dirty="0" err="1"/>
              <a:t>Bundesgesundheitsblatt</a:t>
            </a:r>
            <a:r>
              <a:rPr lang="en-US" sz="1400" u="sng" dirty="0"/>
              <a:t> </a:t>
            </a:r>
            <a:r>
              <a:rPr lang="en-US" sz="1400" u="sng" dirty="0" err="1"/>
              <a:t>Gesundheitsforschung</a:t>
            </a:r>
            <a:r>
              <a:rPr lang="en-US" sz="1400" u="sng" dirty="0"/>
              <a:t> </a:t>
            </a:r>
            <a:r>
              <a:rPr lang="en-US" sz="1400" u="sng" dirty="0" err="1"/>
              <a:t>Gesundheitsschutz</a:t>
            </a:r>
            <a:r>
              <a:rPr lang="en-US" sz="1400" dirty="0"/>
              <a:t> </a:t>
            </a:r>
            <a:r>
              <a:rPr lang="en-US" sz="1400" b="1" dirty="0"/>
              <a:t>50</a:t>
            </a:r>
            <a:r>
              <a:rPr lang="en-US" sz="1400" dirty="0"/>
              <a:t>(5-6): 736-743.</a:t>
            </a:r>
          </a:p>
        </p:txBody>
      </p:sp>
    </p:spTree>
    <p:extLst>
      <p:ext uri="{BB962C8B-B14F-4D97-AF65-F5344CB8AC3E}">
        <p14:creationId xmlns:p14="http://schemas.microsoft.com/office/powerpoint/2010/main" val="384117787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726430" y="2766060"/>
            <a:ext cx="2640330" cy="243459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kindliche Adipositas</a:t>
            </a:r>
          </a:p>
        </p:txBody>
      </p:sp>
      <p:pic>
        <p:nvPicPr>
          <p:cNvPr id="3" name="Grafik 2">
            <a:extLst>
              <a:ext uri="{FF2B5EF4-FFF2-40B4-BE49-F238E27FC236}">
                <a16:creationId xmlns:a16="http://schemas.microsoft.com/office/drawing/2014/main" id="{FD5753EC-6D1F-4F9E-9376-BE8B28F01B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Tree>
    <p:extLst>
      <p:ext uri="{BB962C8B-B14F-4D97-AF65-F5344CB8AC3E}">
        <p14:creationId xmlns:p14="http://schemas.microsoft.com/office/powerpoint/2010/main" val="367001644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726430" y="2766060"/>
            <a:ext cx="2640330" cy="243459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kindliche Adipositas</a:t>
            </a:r>
          </a:p>
        </p:txBody>
      </p:sp>
      <p:sp>
        <p:nvSpPr>
          <p:cNvPr id="6" name="Abgerundetes Rechteck 5"/>
          <p:cNvSpPr/>
          <p:nvPr/>
        </p:nvSpPr>
        <p:spPr>
          <a:xfrm>
            <a:off x="3651885" y="1604963"/>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Mutter raucht</a:t>
            </a:r>
          </a:p>
        </p:txBody>
      </p:sp>
      <p:sp>
        <p:nvSpPr>
          <p:cNvPr id="8" name="Abgerundetes Rechteck 7"/>
          <p:cNvSpPr/>
          <p:nvPr/>
        </p:nvSpPr>
        <p:spPr>
          <a:xfrm>
            <a:off x="5783580" y="2281598"/>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Persönlichkeit / Intelligenz</a:t>
            </a:r>
          </a:p>
        </p:txBody>
      </p:sp>
      <p:sp>
        <p:nvSpPr>
          <p:cNvPr id="12" name="Abgerundetes Rechteck 11"/>
          <p:cNvSpPr/>
          <p:nvPr/>
        </p:nvSpPr>
        <p:spPr>
          <a:xfrm>
            <a:off x="7543800" y="1954416"/>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Geschlecht</a:t>
            </a:r>
          </a:p>
        </p:txBody>
      </p:sp>
      <p:sp>
        <p:nvSpPr>
          <p:cNvPr id="13" name="Abgerundetes Rechteck 12"/>
          <p:cNvSpPr/>
          <p:nvPr/>
        </p:nvSpPr>
        <p:spPr>
          <a:xfrm>
            <a:off x="3844290" y="2291240"/>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Mutter übergewichtig</a:t>
            </a:r>
          </a:p>
        </p:txBody>
      </p:sp>
      <p:sp>
        <p:nvSpPr>
          <p:cNvPr id="14" name="Abgerundetes Rechteck 13"/>
          <p:cNvSpPr/>
          <p:nvPr/>
        </p:nvSpPr>
        <p:spPr>
          <a:xfrm>
            <a:off x="5478780" y="1650208"/>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Bildung Mutter</a:t>
            </a:r>
          </a:p>
        </p:txBody>
      </p:sp>
      <p:sp>
        <p:nvSpPr>
          <p:cNvPr id="15" name="Abgerundetes Rechteck 14"/>
          <p:cNvSpPr/>
          <p:nvPr/>
        </p:nvSpPr>
        <p:spPr>
          <a:xfrm>
            <a:off x="3741420" y="2925725"/>
            <a:ext cx="18364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hohes Geburtsgewicht</a:t>
            </a:r>
          </a:p>
        </p:txBody>
      </p:sp>
      <p:pic>
        <p:nvPicPr>
          <p:cNvPr id="9" name="Grafik 8">
            <a:extLst>
              <a:ext uri="{FF2B5EF4-FFF2-40B4-BE49-F238E27FC236}">
                <a16:creationId xmlns:a16="http://schemas.microsoft.com/office/drawing/2014/main" id="{15882AAA-220B-4310-8B1A-2FC9D2AA13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Tree>
    <p:extLst>
      <p:ext uri="{BB962C8B-B14F-4D97-AF65-F5344CB8AC3E}">
        <p14:creationId xmlns:p14="http://schemas.microsoft.com/office/powerpoint/2010/main" val="212037720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726430" y="2766060"/>
            <a:ext cx="2640330" cy="243459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kindliche Adipositas</a:t>
            </a:r>
          </a:p>
        </p:txBody>
      </p:sp>
      <p:sp>
        <p:nvSpPr>
          <p:cNvPr id="6" name="Abgerundetes Rechteck 5"/>
          <p:cNvSpPr/>
          <p:nvPr/>
        </p:nvSpPr>
        <p:spPr>
          <a:xfrm>
            <a:off x="3651885" y="1604963"/>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Mutter raucht</a:t>
            </a:r>
          </a:p>
        </p:txBody>
      </p:sp>
      <p:sp>
        <p:nvSpPr>
          <p:cNvPr id="8" name="Abgerundetes Rechteck 7"/>
          <p:cNvSpPr/>
          <p:nvPr/>
        </p:nvSpPr>
        <p:spPr>
          <a:xfrm>
            <a:off x="5783580" y="2281598"/>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Persönlichkeit / Intelligenz</a:t>
            </a:r>
          </a:p>
        </p:txBody>
      </p:sp>
      <p:sp>
        <p:nvSpPr>
          <p:cNvPr id="11" name="Abgerundetes Rechteck 10"/>
          <p:cNvSpPr/>
          <p:nvPr/>
        </p:nvSpPr>
        <p:spPr>
          <a:xfrm>
            <a:off x="3627120" y="3619024"/>
            <a:ext cx="2065020" cy="53721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Sozioökonomischer Status</a:t>
            </a:r>
          </a:p>
        </p:txBody>
      </p:sp>
      <p:sp>
        <p:nvSpPr>
          <p:cNvPr id="12" name="Abgerundetes Rechteck 11"/>
          <p:cNvSpPr/>
          <p:nvPr/>
        </p:nvSpPr>
        <p:spPr>
          <a:xfrm>
            <a:off x="7543800" y="1954416"/>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Geschlecht</a:t>
            </a:r>
          </a:p>
        </p:txBody>
      </p:sp>
      <p:sp>
        <p:nvSpPr>
          <p:cNvPr id="13" name="Abgerundetes Rechteck 12"/>
          <p:cNvSpPr/>
          <p:nvPr/>
        </p:nvSpPr>
        <p:spPr>
          <a:xfrm>
            <a:off x="3844290" y="2291240"/>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Mutter übergewichtig</a:t>
            </a:r>
          </a:p>
        </p:txBody>
      </p:sp>
      <p:sp>
        <p:nvSpPr>
          <p:cNvPr id="14" name="Abgerundetes Rechteck 13"/>
          <p:cNvSpPr/>
          <p:nvPr/>
        </p:nvSpPr>
        <p:spPr>
          <a:xfrm>
            <a:off x="5478780" y="1650208"/>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Bildung Mutter</a:t>
            </a:r>
          </a:p>
        </p:txBody>
      </p:sp>
      <p:sp>
        <p:nvSpPr>
          <p:cNvPr id="15" name="Abgerundetes Rechteck 14"/>
          <p:cNvSpPr/>
          <p:nvPr/>
        </p:nvSpPr>
        <p:spPr>
          <a:xfrm>
            <a:off x="3741420" y="2925725"/>
            <a:ext cx="18364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hohes Geburtsgewicht</a:t>
            </a:r>
          </a:p>
        </p:txBody>
      </p:sp>
      <p:sp>
        <p:nvSpPr>
          <p:cNvPr id="19" name="Abgerundetes Rechteck 18"/>
          <p:cNvSpPr/>
          <p:nvPr/>
        </p:nvSpPr>
        <p:spPr>
          <a:xfrm>
            <a:off x="3619500" y="4318396"/>
            <a:ext cx="2095500" cy="68389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Einkommen</a:t>
            </a:r>
          </a:p>
        </p:txBody>
      </p:sp>
      <p:pic>
        <p:nvPicPr>
          <p:cNvPr id="16" name="Grafik 15">
            <a:extLst>
              <a:ext uri="{FF2B5EF4-FFF2-40B4-BE49-F238E27FC236}">
                <a16:creationId xmlns:a16="http://schemas.microsoft.com/office/drawing/2014/main" id="{3F1B27F2-7360-4DE5-A659-BED0F5B17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Tree>
    <p:extLst>
      <p:ext uri="{BB962C8B-B14F-4D97-AF65-F5344CB8AC3E}">
        <p14:creationId xmlns:p14="http://schemas.microsoft.com/office/powerpoint/2010/main" val="271106150"/>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726430" y="2766060"/>
            <a:ext cx="2640330" cy="243459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kindliche Adipositas</a:t>
            </a:r>
          </a:p>
        </p:txBody>
      </p:sp>
      <p:sp>
        <p:nvSpPr>
          <p:cNvPr id="6" name="Abgerundetes Rechteck 5"/>
          <p:cNvSpPr/>
          <p:nvPr/>
        </p:nvSpPr>
        <p:spPr>
          <a:xfrm>
            <a:off x="3651885" y="1604963"/>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Mutter raucht</a:t>
            </a:r>
          </a:p>
        </p:txBody>
      </p:sp>
      <p:sp>
        <p:nvSpPr>
          <p:cNvPr id="7" name="Abgerundetes Rechteck 6"/>
          <p:cNvSpPr/>
          <p:nvPr/>
        </p:nvSpPr>
        <p:spPr>
          <a:xfrm>
            <a:off x="8256270" y="4467222"/>
            <a:ext cx="1645920" cy="5372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Körperliche Bewegung</a:t>
            </a:r>
          </a:p>
        </p:txBody>
      </p:sp>
      <p:sp>
        <p:nvSpPr>
          <p:cNvPr id="8" name="Abgerundetes Rechteck 7"/>
          <p:cNvSpPr/>
          <p:nvPr/>
        </p:nvSpPr>
        <p:spPr>
          <a:xfrm>
            <a:off x="5783580" y="2281598"/>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Persönlichkeit / Intelligenz</a:t>
            </a:r>
          </a:p>
        </p:txBody>
      </p:sp>
      <p:sp>
        <p:nvSpPr>
          <p:cNvPr id="9" name="Abgerundetes Rechteck 8"/>
          <p:cNvSpPr/>
          <p:nvPr/>
        </p:nvSpPr>
        <p:spPr>
          <a:xfrm>
            <a:off x="4088130" y="5988128"/>
            <a:ext cx="1645920" cy="5372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Bildung</a:t>
            </a:r>
          </a:p>
        </p:txBody>
      </p:sp>
      <p:sp>
        <p:nvSpPr>
          <p:cNvPr id="10" name="Abgerundetes Rechteck 9"/>
          <p:cNvSpPr/>
          <p:nvPr/>
        </p:nvSpPr>
        <p:spPr>
          <a:xfrm>
            <a:off x="3844290" y="5256369"/>
            <a:ext cx="1645920" cy="5372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Ernährung</a:t>
            </a:r>
          </a:p>
        </p:txBody>
      </p:sp>
      <p:sp>
        <p:nvSpPr>
          <p:cNvPr id="11" name="Abgerundetes Rechteck 10"/>
          <p:cNvSpPr/>
          <p:nvPr/>
        </p:nvSpPr>
        <p:spPr>
          <a:xfrm>
            <a:off x="3627120" y="3619024"/>
            <a:ext cx="2065020" cy="53721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Sozioökonomischer Status</a:t>
            </a:r>
          </a:p>
        </p:txBody>
      </p:sp>
      <p:sp>
        <p:nvSpPr>
          <p:cNvPr id="12" name="Abgerundetes Rechteck 11"/>
          <p:cNvSpPr/>
          <p:nvPr/>
        </p:nvSpPr>
        <p:spPr>
          <a:xfrm>
            <a:off x="7543800" y="1954416"/>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Geschlecht</a:t>
            </a:r>
          </a:p>
        </p:txBody>
      </p:sp>
      <p:sp>
        <p:nvSpPr>
          <p:cNvPr id="13" name="Abgerundetes Rechteck 12"/>
          <p:cNvSpPr/>
          <p:nvPr/>
        </p:nvSpPr>
        <p:spPr>
          <a:xfrm>
            <a:off x="3844290" y="2291240"/>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Mutter übergewichtig</a:t>
            </a:r>
          </a:p>
        </p:txBody>
      </p:sp>
      <p:sp>
        <p:nvSpPr>
          <p:cNvPr id="14" name="Abgerundetes Rechteck 13"/>
          <p:cNvSpPr/>
          <p:nvPr/>
        </p:nvSpPr>
        <p:spPr>
          <a:xfrm>
            <a:off x="5478780" y="1650208"/>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Bildung Mutter</a:t>
            </a:r>
          </a:p>
        </p:txBody>
      </p:sp>
      <p:sp>
        <p:nvSpPr>
          <p:cNvPr id="15" name="Abgerundetes Rechteck 14"/>
          <p:cNvSpPr/>
          <p:nvPr/>
        </p:nvSpPr>
        <p:spPr>
          <a:xfrm>
            <a:off x="3741420" y="2925725"/>
            <a:ext cx="18364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hohes Geburtsgewicht</a:t>
            </a:r>
          </a:p>
        </p:txBody>
      </p:sp>
      <p:sp>
        <p:nvSpPr>
          <p:cNvPr id="16" name="Abgerundetes Rechteck 15"/>
          <p:cNvSpPr/>
          <p:nvPr/>
        </p:nvSpPr>
        <p:spPr>
          <a:xfrm>
            <a:off x="5855970" y="5992175"/>
            <a:ext cx="2381250" cy="683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Erziehungsverhalten / Essensregeln</a:t>
            </a:r>
          </a:p>
        </p:txBody>
      </p:sp>
      <p:sp>
        <p:nvSpPr>
          <p:cNvPr id="17" name="Abgerundetes Rechteck 16"/>
          <p:cNvSpPr/>
          <p:nvPr/>
        </p:nvSpPr>
        <p:spPr>
          <a:xfrm>
            <a:off x="7978140" y="5156356"/>
            <a:ext cx="2095500" cy="683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Schlafdauer</a:t>
            </a:r>
          </a:p>
        </p:txBody>
      </p:sp>
      <p:sp>
        <p:nvSpPr>
          <p:cNvPr id="18" name="Abgerundetes Rechteck 17"/>
          <p:cNvSpPr/>
          <p:nvPr/>
        </p:nvSpPr>
        <p:spPr>
          <a:xfrm>
            <a:off x="8366760" y="5992175"/>
            <a:ext cx="2095500" cy="683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Stressniveau</a:t>
            </a:r>
          </a:p>
        </p:txBody>
      </p:sp>
      <p:sp>
        <p:nvSpPr>
          <p:cNvPr id="19" name="Abgerundetes Rechteck 18"/>
          <p:cNvSpPr/>
          <p:nvPr/>
        </p:nvSpPr>
        <p:spPr>
          <a:xfrm>
            <a:off x="3619500" y="4318396"/>
            <a:ext cx="2095500" cy="68389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Einkommen</a:t>
            </a:r>
          </a:p>
        </p:txBody>
      </p:sp>
      <p:sp>
        <p:nvSpPr>
          <p:cNvPr id="20" name="Abgerundetes Rechteck 19"/>
          <p:cNvSpPr/>
          <p:nvPr/>
        </p:nvSpPr>
        <p:spPr>
          <a:xfrm>
            <a:off x="5623560" y="5134568"/>
            <a:ext cx="2251710" cy="7562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Trauma / psychische Gesundheit</a:t>
            </a:r>
          </a:p>
        </p:txBody>
      </p:sp>
      <p:pic>
        <p:nvPicPr>
          <p:cNvPr id="21" name="Grafik 20">
            <a:extLst>
              <a:ext uri="{FF2B5EF4-FFF2-40B4-BE49-F238E27FC236}">
                <a16:creationId xmlns:a16="http://schemas.microsoft.com/office/drawing/2014/main" id="{A4EBD6F4-2BC5-49B2-967F-8FBF79103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Tree>
    <p:extLst>
      <p:ext uri="{BB962C8B-B14F-4D97-AF65-F5344CB8AC3E}">
        <p14:creationId xmlns:p14="http://schemas.microsoft.com/office/powerpoint/2010/main" val="241287828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726430" y="2766060"/>
            <a:ext cx="2640330" cy="243459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kindliche Adipositas</a:t>
            </a:r>
          </a:p>
        </p:txBody>
      </p:sp>
      <p:sp>
        <p:nvSpPr>
          <p:cNvPr id="6" name="Abgerundetes Rechteck 5"/>
          <p:cNvSpPr/>
          <p:nvPr/>
        </p:nvSpPr>
        <p:spPr>
          <a:xfrm>
            <a:off x="3651885" y="1604963"/>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Mutter raucht</a:t>
            </a:r>
          </a:p>
        </p:txBody>
      </p:sp>
      <p:sp>
        <p:nvSpPr>
          <p:cNvPr id="7" name="Abgerundetes Rechteck 6"/>
          <p:cNvSpPr/>
          <p:nvPr/>
        </p:nvSpPr>
        <p:spPr>
          <a:xfrm>
            <a:off x="8256270" y="4467222"/>
            <a:ext cx="1645920" cy="5372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Körperliche Bewegung</a:t>
            </a:r>
          </a:p>
        </p:txBody>
      </p:sp>
      <p:sp>
        <p:nvSpPr>
          <p:cNvPr id="8" name="Abgerundetes Rechteck 7"/>
          <p:cNvSpPr/>
          <p:nvPr/>
        </p:nvSpPr>
        <p:spPr>
          <a:xfrm>
            <a:off x="5783580" y="2281598"/>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Persönlichkeit / Intelligenz</a:t>
            </a:r>
          </a:p>
        </p:txBody>
      </p:sp>
      <p:sp>
        <p:nvSpPr>
          <p:cNvPr id="9" name="Abgerundetes Rechteck 8"/>
          <p:cNvSpPr/>
          <p:nvPr/>
        </p:nvSpPr>
        <p:spPr>
          <a:xfrm>
            <a:off x="4088130" y="5988128"/>
            <a:ext cx="1645920" cy="5372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Bildung</a:t>
            </a:r>
          </a:p>
        </p:txBody>
      </p:sp>
      <p:sp>
        <p:nvSpPr>
          <p:cNvPr id="10" name="Abgerundetes Rechteck 9"/>
          <p:cNvSpPr/>
          <p:nvPr/>
        </p:nvSpPr>
        <p:spPr>
          <a:xfrm>
            <a:off x="3844290" y="5256369"/>
            <a:ext cx="1645920" cy="5372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Ernährung</a:t>
            </a:r>
          </a:p>
        </p:txBody>
      </p:sp>
      <p:sp>
        <p:nvSpPr>
          <p:cNvPr id="11" name="Abgerundetes Rechteck 10"/>
          <p:cNvSpPr/>
          <p:nvPr/>
        </p:nvSpPr>
        <p:spPr>
          <a:xfrm>
            <a:off x="3627120" y="3619024"/>
            <a:ext cx="2065020" cy="53721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Sozioökonomischer Status</a:t>
            </a:r>
          </a:p>
        </p:txBody>
      </p:sp>
      <p:sp>
        <p:nvSpPr>
          <p:cNvPr id="12" name="Abgerundetes Rechteck 11"/>
          <p:cNvSpPr/>
          <p:nvPr/>
        </p:nvSpPr>
        <p:spPr>
          <a:xfrm>
            <a:off x="7543800" y="1954416"/>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Geschlecht</a:t>
            </a:r>
          </a:p>
        </p:txBody>
      </p:sp>
      <p:sp>
        <p:nvSpPr>
          <p:cNvPr id="13" name="Abgerundetes Rechteck 12"/>
          <p:cNvSpPr/>
          <p:nvPr/>
        </p:nvSpPr>
        <p:spPr>
          <a:xfrm>
            <a:off x="3844290" y="2291240"/>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Mutter übergewichtig</a:t>
            </a:r>
          </a:p>
        </p:txBody>
      </p:sp>
      <p:sp>
        <p:nvSpPr>
          <p:cNvPr id="14" name="Abgerundetes Rechteck 13"/>
          <p:cNvSpPr/>
          <p:nvPr/>
        </p:nvSpPr>
        <p:spPr>
          <a:xfrm>
            <a:off x="5478780" y="1650208"/>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Bildung Mutter</a:t>
            </a:r>
          </a:p>
        </p:txBody>
      </p:sp>
      <p:sp>
        <p:nvSpPr>
          <p:cNvPr id="15" name="Abgerundetes Rechteck 14"/>
          <p:cNvSpPr/>
          <p:nvPr/>
        </p:nvSpPr>
        <p:spPr>
          <a:xfrm>
            <a:off x="3741420" y="2925725"/>
            <a:ext cx="18364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hohes Geburtsgewicht</a:t>
            </a:r>
          </a:p>
        </p:txBody>
      </p:sp>
      <p:sp>
        <p:nvSpPr>
          <p:cNvPr id="16" name="Abgerundetes Rechteck 15"/>
          <p:cNvSpPr/>
          <p:nvPr/>
        </p:nvSpPr>
        <p:spPr>
          <a:xfrm>
            <a:off x="5855970" y="5992175"/>
            <a:ext cx="2381250" cy="683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Erziehungsverhalten / Essensregeln</a:t>
            </a:r>
          </a:p>
        </p:txBody>
      </p:sp>
      <p:sp>
        <p:nvSpPr>
          <p:cNvPr id="17" name="Abgerundetes Rechteck 16"/>
          <p:cNvSpPr/>
          <p:nvPr/>
        </p:nvSpPr>
        <p:spPr>
          <a:xfrm>
            <a:off x="7978140" y="5156356"/>
            <a:ext cx="2095500" cy="683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Schlafdauer</a:t>
            </a:r>
          </a:p>
        </p:txBody>
      </p:sp>
      <p:sp>
        <p:nvSpPr>
          <p:cNvPr id="18" name="Abgerundetes Rechteck 17"/>
          <p:cNvSpPr/>
          <p:nvPr/>
        </p:nvSpPr>
        <p:spPr>
          <a:xfrm>
            <a:off x="8366760" y="5992175"/>
            <a:ext cx="2095500" cy="683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Stressniveau</a:t>
            </a:r>
          </a:p>
        </p:txBody>
      </p:sp>
      <p:sp>
        <p:nvSpPr>
          <p:cNvPr id="19" name="Abgerundetes Rechteck 18"/>
          <p:cNvSpPr/>
          <p:nvPr/>
        </p:nvSpPr>
        <p:spPr>
          <a:xfrm>
            <a:off x="3619500" y="4318396"/>
            <a:ext cx="2095500" cy="68389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Einkommen</a:t>
            </a:r>
          </a:p>
        </p:txBody>
      </p:sp>
      <p:sp>
        <p:nvSpPr>
          <p:cNvPr id="20" name="Abgerundetes Rechteck 19"/>
          <p:cNvSpPr/>
          <p:nvPr/>
        </p:nvSpPr>
        <p:spPr>
          <a:xfrm>
            <a:off x="5623560" y="5134568"/>
            <a:ext cx="2251710" cy="7562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Trauma / psychische Gesundheit</a:t>
            </a:r>
          </a:p>
        </p:txBody>
      </p:sp>
      <p:sp>
        <p:nvSpPr>
          <p:cNvPr id="22" name="Abgerundetes Rechteck 21"/>
          <p:cNvSpPr/>
          <p:nvPr/>
        </p:nvSpPr>
        <p:spPr>
          <a:xfrm>
            <a:off x="1223737" y="2511471"/>
            <a:ext cx="4973531" cy="30554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tx1"/>
                </a:solidFill>
              </a:rPr>
              <a:t>Gesellschaftliche Prioritätensetzung </a:t>
            </a:r>
            <a:r>
              <a:rPr lang="de-DE" sz="2800" b="1" dirty="0">
                <a:solidFill>
                  <a:schemeClr val="tx1"/>
                </a:solidFill>
                <a:sym typeface="Wingdings" panose="05000000000000000000" pitchFamily="2" charset="2"/>
              </a:rPr>
              <a:t>/ politische Entscheidungen / Gesellschaftsstruktur</a:t>
            </a:r>
            <a:endParaRPr lang="de-DE" sz="2800" b="1" dirty="0">
              <a:solidFill>
                <a:schemeClr val="tx1"/>
              </a:solidFill>
            </a:endParaRPr>
          </a:p>
        </p:txBody>
      </p:sp>
      <p:pic>
        <p:nvPicPr>
          <p:cNvPr id="21" name="Grafik 20">
            <a:extLst>
              <a:ext uri="{FF2B5EF4-FFF2-40B4-BE49-F238E27FC236}">
                <a16:creationId xmlns:a16="http://schemas.microsoft.com/office/drawing/2014/main" id="{8E673DDD-CA0D-46F8-AEC6-9627D04C89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pic>
        <p:nvPicPr>
          <p:cNvPr id="1026" name="Picture 2" descr="undefin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368" y="4636471"/>
            <a:ext cx="1053041" cy="177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1583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5726430" y="2766060"/>
            <a:ext cx="2640330" cy="243459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rgbClr val="FF0000"/>
                </a:solidFill>
              </a:rPr>
              <a:t>kindliche Adipositas</a:t>
            </a:r>
          </a:p>
        </p:txBody>
      </p:sp>
      <p:sp>
        <p:nvSpPr>
          <p:cNvPr id="6" name="Abgerundetes Rechteck 5"/>
          <p:cNvSpPr/>
          <p:nvPr/>
        </p:nvSpPr>
        <p:spPr>
          <a:xfrm>
            <a:off x="3651885" y="1604963"/>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Mutter raucht</a:t>
            </a:r>
          </a:p>
        </p:txBody>
      </p:sp>
      <p:sp>
        <p:nvSpPr>
          <p:cNvPr id="7" name="Abgerundetes Rechteck 6"/>
          <p:cNvSpPr/>
          <p:nvPr/>
        </p:nvSpPr>
        <p:spPr>
          <a:xfrm>
            <a:off x="8256270" y="4467222"/>
            <a:ext cx="1645920" cy="5372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Körperliche Bewegung</a:t>
            </a:r>
          </a:p>
        </p:txBody>
      </p:sp>
      <p:sp>
        <p:nvSpPr>
          <p:cNvPr id="8" name="Abgerundetes Rechteck 7"/>
          <p:cNvSpPr/>
          <p:nvPr/>
        </p:nvSpPr>
        <p:spPr>
          <a:xfrm>
            <a:off x="5783580" y="2281598"/>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Persönlichkeit / Intelligenz</a:t>
            </a:r>
          </a:p>
        </p:txBody>
      </p:sp>
      <p:sp>
        <p:nvSpPr>
          <p:cNvPr id="9" name="Abgerundetes Rechteck 8"/>
          <p:cNvSpPr/>
          <p:nvPr/>
        </p:nvSpPr>
        <p:spPr>
          <a:xfrm>
            <a:off x="4088130" y="5988128"/>
            <a:ext cx="1645920" cy="5372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Bildung</a:t>
            </a:r>
          </a:p>
        </p:txBody>
      </p:sp>
      <p:sp>
        <p:nvSpPr>
          <p:cNvPr id="10" name="Abgerundetes Rechteck 9"/>
          <p:cNvSpPr/>
          <p:nvPr/>
        </p:nvSpPr>
        <p:spPr>
          <a:xfrm>
            <a:off x="3844290" y="5256369"/>
            <a:ext cx="1645920" cy="53721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Ernährung</a:t>
            </a:r>
          </a:p>
        </p:txBody>
      </p:sp>
      <p:sp>
        <p:nvSpPr>
          <p:cNvPr id="11" name="Abgerundetes Rechteck 10"/>
          <p:cNvSpPr/>
          <p:nvPr/>
        </p:nvSpPr>
        <p:spPr>
          <a:xfrm>
            <a:off x="3627120" y="3619024"/>
            <a:ext cx="2065020" cy="53721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Sozioökonomischer Status</a:t>
            </a:r>
          </a:p>
        </p:txBody>
      </p:sp>
      <p:sp>
        <p:nvSpPr>
          <p:cNvPr id="12" name="Abgerundetes Rechteck 11"/>
          <p:cNvSpPr/>
          <p:nvPr/>
        </p:nvSpPr>
        <p:spPr>
          <a:xfrm>
            <a:off x="7543800" y="1954416"/>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Geschlecht</a:t>
            </a:r>
          </a:p>
        </p:txBody>
      </p:sp>
      <p:sp>
        <p:nvSpPr>
          <p:cNvPr id="13" name="Abgerundetes Rechteck 12"/>
          <p:cNvSpPr/>
          <p:nvPr/>
        </p:nvSpPr>
        <p:spPr>
          <a:xfrm>
            <a:off x="3844290" y="2291240"/>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Mutter übergewichtig</a:t>
            </a:r>
          </a:p>
        </p:txBody>
      </p:sp>
      <p:sp>
        <p:nvSpPr>
          <p:cNvPr id="14" name="Abgerundetes Rechteck 13"/>
          <p:cNvSpPr/>
          <p:nvPr/>
        </p:nvSpPr>
        <p:spPr>
          <a:xfrm>
            <a:off x="5478780" y="1650208"/>
            <a:ext cx="16459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Bildung Mutter</a:t>
            </a:r>
          </a:p>
        </p:txBody>
      </p:sp>
      <p:sp>
        <p:nvSpPr>
          <p:cNvPr id="15" name="Abgerundetes Rechteck 14"/>
          <p:cNvSpPr/>
          <p:nvPr/>
        </p:nvSpPr>
        <p:spPr>
          <a:xfrm>
            <a:off x="3741420" y="2925725"/>
            <a:ext cx="1836420" cy="5372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hohes Geburtsgewicht</a:t>
            </a:r>
          </a:p>
        </p:txBody>
      </p:sp>
      <p:sp>
        <p:nvSpPr>
          <p:cNvPr id="16" name="Abgerundetes Rechteck 15"/>
          <p:cNvSpPr/>
          <p:nvPr/>
        </p:nvSpPr>
        <p:spPr>
          <a:xfrm>
            <a:off x="5855970" y="5992175"/>
            <a:ext cx="2381250" cy="683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Erziehungsverhalten / Essensregeln</a:t>
            </a:r>
          </a:p>
        </p:txBody>
      </p:sp>
      <p:sp>
        <p:nvSpPr>
          <p:cNvPr id="17" name="Abgerundetes Rechteck 16"/>
          <p:cNvSpPr/>
          <p:nvPr/>
        </p:nvSpPr>
        <p:spPr>
          <a:xfrm>
            <a:off x="7978140" y="5156356"/>
            <a:ext cx="2095500" cy="683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Schlafdauer</a:t>
            </a:r>
          </a:p>
        </p:txBody>
      </p:sp>
      <p:sp>
        <p:nvSpPr>
          <p:cNvPr id="18" name="Abgerundetes Rechteck 17"/>
          <p:cNvSpPr/>
          <p:nvPr/>
        </p:nvSpPr>
        <p:spPr>
          <a:xfrm>
            <a:off x="8366760" y="5992175"/>
            <a:ext cx="2095500" cy="6838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Stressniveau</a:t>
            </a:r>
          </a:p>
        </p:txBody>
      </p:sp>
      <p:sp>
        <p:nvSpPr>
          <p:cNvPr id="19" name="Abgerundetes Rechteck 18"/>
          <p:cNvSpPr/>
          <p:nvPr/>
        </p:nvSpPr>
        <p:spPr>
          <a:xfrm>
            <a:off x="3619500" y="4318396"/>
            <a:ext cx="2095500" cy="68389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Einkommen</a:t>
            </a:r>
          </a:p>
        </p:txBody>
      </p:sp>
      <p:sp>
        <p:nvSpPr>
          <p:cNvPr id="20" name="Abgerundetes Rechteck 19"/>
          <p:cNvSpPr/>
          <p:nvPr/>
        </p:nvSpPr>
        <p:spPr>
          <a:xfrm>
            <a:off x="5623560" y="5134568"/>
            <a:ext cx="2251710" cy="7562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Trauma / psychische Gesundheit</a:t>
            </a:r>
          </a:p>
        </p:txBody>
      </p:sp>
      <p:pic>
        <p:nvPicPr>
          <p:cNvPr id="1026" name="Picture 2" descr="undefin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379" y="4951748"/>
            <a:ext cx="1053041" cy="1777006"/>
          </a:xfrm>
          <a:prstGeom prst="rect">
            <a:avLst/>
          </a:prstGeom>
          <a:noFill/>
          <a:extLst>
            <a:ext uri="{909E8E84-426E-40DD-AFC4-6F175D3DCCD1}">
              <a14:hiddenFill xmlns:a14="http://schemas.microsoft.com/office/drawing/2010/main">
                <a:solidFill>
                  <a:srgbClr val="FFFFFF"/>
                </a:solidFill>
              </a14:hiddenFill>
            </a:ext>
          </a:extLst>
        </p:spPr>
      </p:pic>
      <p:sp>
        <p:nvSpPr>
          <p:cNvPr id="21" name="Abgerundetes Rechteck 20"/>
          <p:cNvSpPr/>
          <p:nvPr/>
        </p:nvSpPr>
        <p:spPr>
          <a:xfrm>
            <a:off x="8892540" y="2651760"/>
            <a:ext cx="3074670" cy="166663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rPr>
              <a:t>Folgeerkrankungen</a:t>
            </a:r>
          </a:p>
          <a:p>
            <a:pPr algn="ctr"/>
            <a:r>
              <a:rPr lang="de-DE" sz="2400" dirty="0">
                <a:solidFill>
                  <a:schemeClr val="tx1"/>
                </a:solidFill>
              </a:rPr>
              <a:t>kürzere Lebenserwartung</a:t>
            </a:r>
          </a:p>
        </p:txBody>
      </p:sp>
      <p:sp>
        <p:nvSpPr>
          <p:cNvPr id="22" name="Abgerundetes Rechteck 21"/>
          <p:cNvSpPr/>
          <p:nvPr/>
        </p:nvSpPr>
        <p:spPr>
          <a:xfrm>
            <a:off x="390525" y="3260766"/>
            <a:ext cx="3230880" cy="15209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Gesellschaftliche Prioritätensetzung </a:t>
            </a:r>
            <a:r>
              <a:rPr lang="de-DE" dirty="0">
                <a:sym typeface="Wingdings" panose="05000000000000000000" pitchFamily="2" charset="2"/>
              </a:rPr>
              <a:t>/ politische Entscheidungen / Gesellschaftsstruktur</a:t>
            </a:r>
            <a:endParaRPr lang="de-DE" dirty="0"/>
          </a:p>
        </p:txBody>
      </p:sp>
      <p:pic>
        <p:nvPicPr>
          <p:cNvPr id="23" name="Grafik 22">
            <a:extLst>
              <a:ext uri="{FF2B5EF4-FFF2-40B4-BE49-F238E27FC236}">
                <a16:creationId xmlns:a16="http://schemas.microsoft.com/office/drawing/2014/main" id="{6812C82F-F2CB-493B-94C3-A01543A5E2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Tree>
    <p:extLst>
      <p:ext uri="{BB962C8B-B14F-4D97-AF65-F5344CB8AC3E}">
        <p14:creationId xmlns:p14="http://schemas.microsoft.com/office/powerpoint/2010/main" val="209667718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nSpc>
                <a:spcPct val="100000"/>
              </a:lnSpc>
            </a:pPr>
            <a:r>
              <a:rPr lang="de-DE" dirty="0"/>
              <a:t>Vernachlässigung in den Beratungsanliegen an die Medizinische Kinderschutzhotline</a:t>
            </a:r>
          </a:p>
        </p:txBody>
      </p:sp>
      <p:grpSp>
        <p:nvGrpSpPr>
          <p:cNvPr id="14" name="Gruppieren 13"/>
          <p:cNvGrpSpPr/>
          <p:nvPr/>
        </p:nvGrpSpPr>
        <p:grpSpPr>
          <a:xfrm>
            <a:off x="91440" y="2306320"/>
            <a:ext cx="6888480" cy="4003040"/>
            <a:chOff x="91440" y="2306320"/>
            <a:chExt cx="6888480" cy="4003040"/>
          </a:xfrm>
        </p:grpSpPr>
        <p:graphicFrame>
          <p:nvGraphicFramePr>
            <p:cNvPr id="7" name="Diagramm 6">
              <a:extLst>
                <a:ext uri="{FF2B5EF4-FFF2-40B4-BE49-F238E27FC236}">
                  <a16:creationId xmlns:a16="http://schemas.microsoft.com/office/drawing/2014/main" id="{E4FF829C-5625-45F4-A63D-25E5CF607BB8}"/>
                </a:ext>
              </a:extLst>
            </p:cNvPr>
            <p:cNvGraphicFramePr/>
            <p:nvPr>
              <p:extLst>
                <p:ext uri="{D42A27DB-BD31-4B8C-83A1-F6EECF244321}">
                  <p14:modId xmlns:p14="http://schemas.microsoft.com/office/powerpoint/2010/main" val="1318716135"/>
                </p:ext>
              </p:extLst>
            </p:nvPr>
          </p:nvGraphicFramePr>
          <p:xfrm>
            <a:off x="91440" y="2306320"/>
            <a:ext cx="6888480" cy="4003040"/>
          </p:xfrm>
          <a:graphic>
            <a:graphicData uri="http://schemas.openxmlformats.org/drawingml/2006/chart">
              <c:chart xmlns:c="http://schemas.openxmlformats.org/drawingml/2006/chart" xmlns:r="http://schemas.openxmlformats.org/officeDocument/2006/relationships" r:id="rId3"/>
            </a:graphicData>
          </a:graphic>
        </p:graphicFrame>
        <p:sp>
          <p:nvSpPr>
            <p:cNvPr id="8" name="Ellipse 7"/>
            <p:cNvSpPr/>
            <p:nvPr/>
          </p:nvSpPr>
          <p:spPr>
            <a:xfrm rot="5400000">
              <a:off x="4418800" y="5661491"/>
              <a:ext cx="457494" cy="7191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grpSp>
        <p:nvGrpSpPr>
          <p:cNvPr id="13" name="Gruppieren 12"/>
          <p:cNvGrpSpPr/>
          <p:nvPr/>
        </p:nvGrpSpPr>
        <p:grpSpPr>
          <a:xfrm>
            <a:off x="6452553" y="2014220"/>
            <a:ext cx="5739447" cy="4295140"/>
            <a:chOff x="6452553" y="2014220"/>
            <a:chExt cx="5739447" cy="4295140"/>
          </a:xfrm>
        </p:grpSpPr>
        <p:graphicFrame>
          <p:nvGraphicFramePr>
            <p:cNvPr id="9" name="Diagramm 8">
              <a:extLst>
                <a:ext uri="{FF2B5EF4-FFF2-40B4-BE49-F238E27FC236}">
                  <a16:creationId xmlns:a16="http://schemas.microsoft.com/office/drawing/2014/main" id="{66F5A1E7-B430-4A1F-11BC-A422F9D65417}"/>
                </a:ext>
              </a:extLst>
            </p:cNvPr>
            <p:cNvGraphicFramePr/>
            <p:nvPr>
              <p:extLst>
                <p:ext uri="{D42A27DB-BD31-4B8C-83A1-F6EECF244321}">
                  <p14:modId xmlns:p14="http://schemas.microsoft.com/office/powerpoint/2010/main" val="3511803420"/>
                </p:ext>
              </p:extLst>
            </p:nvPr>
          </p:nvGraphicFramePr>
          <p:xfrm>
            <a:off x="6452553" y="2014220"/>
            <a:ext cx="5739447" cy="4295140"/>
          </p:xfrm>
          <a:graphic>
            <a:graphicData uri="http://schemas.openxmlformats.org/drawingml/2006/chart">
              <c:chart xmlns:c="http://schemas.openxmlformats.org/drawingml/2006/chart" xmlns:r="http://schemas.openxmlformats.org/officeDocument/2006/relationships" r:id="rId4"/>
            </a:graphicData>
          </a:graphic>
        </p:graphicFrame>
        <p:sp>
          <p:nvSpPr>
            <p:cNvPr id="10" name="Ellipse 9"/>
            <p:cNvSpPr/>
            <p:nvPr/>
          </p:nvSpPr>
          <p:spPr>
            <a:xfrm>
              <a:off x="7848582" y="4161790"/>
              <a:ext cx="589280" cy="10566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11" name="Ellipse 10"/>
            <p:cNvSpPr/>
            <p:nvPr/>
          </p:nvSpPr>
          <p:spPr>
            <a:xfrm>
              <a:off x="9545302" y="4161790"/>
              <a:ext cx="589280" cy="10566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sp>
          <p:nvSpPr>
            <p:cNvPr id="12" name="Ellipse 11"/>
            <p:cNvSpPr/>
            <p:nvPr/>
          </p:nvSpPr>
          <p:spPr>
            <a:xfrm>
              <a:off x="11242022" y="4202430"/>
              <a:ext cx="589280" cy="10566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de-DE"/>
            </a:p>
          </p:txBody>
        </p:sp>
      </p:grpSp>
    </p:spTree>
    <p:extLst>
      <p:ext uri="{BB962C8B-B14F-4D97-AF65-F5344CB8AC3E}">
        <p14:creationId xmlns:p14="http://schemas.microsoft.com/office/powerpoint/2010/main" val="25723093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FFDD3-7C65-15D0-7F94-7AF1ED65AF18}"/>
              </a:ext>
            </a:extLst>
          </p:cNvPr>
          <p:cNvSpPr>
            <a:spLocks noGrp="1"/>
          </p:cNvSpPr>
          <p:nvPr>
            <p:ph type="title"/>
          </p:nvPr>
        </p:nvSpPr>
        <p:spPr/>
        <p:txBody>
          <a:bodyPr/>
          <a:lstStyle/>
          <a:p>
            <a:r>
              <a:rPr lang="de-DE" dirty="0"/>
              <a:t>Grenzen der Prognose</a:t>
            </a:r>
          </a:p>
        </p:txBody>
      </p:sp>
      <p:sp>
        <p:nvSpPr>
          <p:cNvPr id="3" name="Inhaltsplatzhalter 2">
            <a:extLst>
              <a:ext uri="{FF2B5EF4-FFF2-40B4-BE49-F238E27FC236}">
                <a16:creationId xmlns:a16="http://schemas.microsoft.com/office/drawing/2014/main" id="{006B6C30-C0F4-CCF9-ECBB-9399294BC0EA}"/>
              </a:ext>
            </a:extLst>
          </p:cNvPr>
          <p:cNvSpPr>
            <a:spLocks noGrp="1"/>
          </p:cNvSpPr>
          <p:nvPr>
            <p:ph idx="1"/>
          </p:nvPr>
        </p:nvSpPr>
        <p:spPr/>
        <p:txBody>
          <a:bodyPr>
            <a:normAutofit fontScale="85000" lnSpcReduction="20000"/>
          </a:bodyPr>
          <a:lstStyle/>
          <a:p>
            <a:pPr>
              <a:lnSpc>
                <a:spcPct val="110000"/>
              </a:lnSpc>
            </a:pPr>
            <a:r>
              <a:rPr lang="de-DE" dirty="0"/>
              <a:t>„Ab wann wird es kritisch?“</a:t>
            </a:r>
          </a:p>
          <a:p>
            <a:pPr>
              <a:lnSpc>
                <a:spcPct val="110000"/>
              </a:lnSpc>
            </a:pPr>
            <a:r>
              <a:rPr lang="de-DE" dirty="0"/>
              <a:t>„Wie schnell müssen wir handeln?“</a:t>
            </a:r>
          </a:p>
          <a:p>
            <a:pPr>
              <a:lnSpc>
                <a:spcPct val="110000"/>
              </a:lnSpc>
            </a:pPr>
            <a:r>
              <a:rPr lang="de-DE" dirty="0"/>
              <a:t>„Hat das Zeit bis Montag?“</a:t>
            </a:r>
          </a:p>
          <a:p>
            <a:pPr>
              <a:lnSpc>
                <a:spcPct val="110000"/>
              </a:lnSpc>
            </a:pPr>
            <a:endParaRPr lang="de-DE" dirty="0"/>
          </a:p>
          <a:p>
            <a:pPr>
              <a:lnSpc>
                <a:spcPct val="110000"/>
              </a:lnSpc>
            </a:pPr>
            <a:endParaRPr lang="de-DE" dirty="0"/>
          </a:p>
          <a:p>
            <a:pPr>
              <a:lnSpc>
                <a:spcPct val="110000"/>
              </a:lnSpc>
            </a:pPr>
            <a:r>
              <a:rPr lang="de-DE" dirty="0">
                <a:sym typeface="Wingdings" panose="05000000000000000000" pitchFamily="2" charset="2"/>
              </a:rPr>
              <a:t> Ziel: kritische Situationen vermeiden</a:t>
            </a:r>
          </a:p>
          <a:p>
            <a:pPr marL="457200" indent="-457200">
              <a:lnSpc>
                <a:spcPct val="110000"/>
              </a:lnSpc>
              <a:buFont typeface="Wingdings" panose="05000000000000000000" pitchFamily="2" charset="2"/>
              <a:buChar char="à"/>
            </a:pPr>
            <a:r>
              <a:rPr lang="de-DE" dirty="0">
                <a:sym typeface="Wingdings" panose="05000000000000000000" pitchFamily="2" charset="2"/>
              </a:rPr>
              <a:t>oft langfristige Schäden ohne akute Gefahr</a:t>
            </a:r>
          </a:p>
          <a:p>
            <a:pPr marL="457200" indent="-457200">
              <a:lnSpc>
                <a:spcPct val="110000"/>
              </a:lnSpc>
              <a:buFont typeface="Wingdings" panose="05000000000000000000" pitchFamily="2" charset="2"/>
              <a:buChar char="à"/>
            </a:pPr>
            <a:r>
              <a:rPr lang="de-DE" dirty="0">
                <a:sym typeface="Wingdings" panose="05000000000000000000" pitchFamily="2" charset="2"/>
              </a:rPr>
              <a:t>Individueller Verlauf oft auch trotz messbarer Parameter nicht exakt vorhersagbar</a:t>
            </a:r>
            <a:endParaRPr lang="de-DE" dirty="0"/>
          </a:p>
        </p:txBody>
      </p:sp>
    </p:spTree>
    <p:extLst>
      <p:ext uri="{BB962C8B-B14F-4D97-AF65-F5344CB8AC3E}">
        <p14:creationId xmlns:p14="http://schemas.microsoft.com/office/powerpoint/2010/main" val="30885585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C364405-BA13-4304-A673-9A196FCD03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r>
              <a:rPr lang="de-DE" dirty="0"/>
              <a:t>Zusammenfassung</a:t>
            </a:r>
          </a:p>
        </p:txBody>
      </p:sp>
      <p:sp>
        <p:nvSpPr>
          <p:cNvPr id="3" name="Inhaltsplatzhalter 2"/>
          <p:cNvSpPr>
            <a:spLocks noGrp="1"/>
          </p:cNvSpPr>
          <p:nvPr>
            <p:ph idx="1"/>
          </p:nvPr>
        </p:nvSpPr>
        <p:spPr/>
        <p:txBody>
          <a:bodyPr>
            <a:normAutofit/>
          </a:bodyPr>
          <a:lstStyle/>
          <a:p>
            <a:pPr>
              <a:lnSpc>
                <a:spcPct val="110000"/>
              </a:lnSpc>
            </a:pPr>
            <a:r>
              <a:rPr lang="de-DE" dirty="0"/>
              <a:t>Medizinische Beteiligung in Fällen von Vernachlässigung:</a:t>
            </a:r>
          </a:p>
          <a:p>
            <a:pPr lvl="1">
              <a:lnSpc>
                <a:spcPct val="110000"/>
              </a:lnSpc>
            </a:pPr>
            <a:r>
              <a:rPr lang="de-DE" dirty="0">
                <a:sym typeface="Wingdings" panose="05000000000000000000" pitchFamily="2" charset="2"/>
              </a:rPr>
              <a:t>Entwicklungsverzögerung / Gesundheitsstörung?</a:t>
            </a:r>
          </a:p>
          <a:p>
            <a:pPr lvl="1">
              <a:lnSpc>
                <a:spcPct val="110000"/>
              </a:lnSpc>
            </a:pPr>
            <a:r>
              <a:rPr lang="de-DE" dirty="0">
                <a:sym typeface="Wingdings" panose="05000000000000000000" pitchFamily="2" charset="2"/>
              </a:rPr>
              <a:t>Ursachen? Kann Vernachlässigung Ursache sein?</a:t>
            </a:r>
          </a:p>
          <a:p>
            <a:pPr lvl="1">
              <a:lnSpc>
                <a:spcPct val="110000"/>
              </a:lnSpc>
            </a:pPr>
            <a:r>
              <a:rPr lang="de-DE" dirty="0">
                <a:sym typeface="Wingdings" panose="05000000000000000000" pitchFamily="2" charset="2"/>
              </a:rPr>
              <a:t>Abschätzung Wahrscheinlichkeit und Erheblichkeit</a:t>
            </a:r>
          </a:p>
          <a:p>
            <a:pPr lvl="1">
              <a:lnSpc>
                <a:spcPct val="110000"/>
              </a:lnSpc>
            </a:pPr>
            <a:r>
              <a:rPr lang="de-DE" dirty="0">
                <a:sym typeface="Wingdings" panose="05000000000000000000" pitchFamily="2" charset="2"/>
              </a:rPr>
              <a:t>Prognose, notwendige Maßnahmen?</a:t>
            </a:r>
          </a:p>
        </p:txBody>
      </p:sp>
    </p:spTree>
    <p:extLst>
      <p:ext uri="{BB962C8B-B14F-4D97-AF65-F5344CB8AC3E}">
        <p14:creationId xmlns:p14="http://schemas.microsoft.com/office/powerpoint/2010/main" val="36455435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9FAA060D-53D9-4E17-B387-4783F3F48A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a:extLst>
              <a:ext uri="{FF2B5EF4-FFF2-40B4-BE49-F238E27FC236}">
                <a16:creationId xmlns:a16="http://schemas.microsoft.com/office/drawing/2014/main" id="{9DBA7B6D-9C88-C4C7-0124-AE73CBA17501}"/>
              </a:ext>
            </a:extLst>
          </p:cNvPr>
          <p:cNvSpPr>
            <a:spLocks noGrp="1"/>
          </p:cNvSpPr>
          <p:nvPr>
            <p:ph type="title"/>
          </p:nvPr>
        </p:nvSpPr>
        <p:spPr/>
        <p:txBody>
          <a:bodyPr/>
          <a:lstStyle/>
          <a:p>
            <a:r>
              <a:rPr lang="de-DE" dirty="0"/>
              <a:t>Leitfragen</a:t>
            </a:r>
          </a:p>
        </p:txBody>
      </p:sp>
      <p:sp>
        <p:nvSpPr>
          <p:cNvPr id="3" name="Inhaltsplatzhalter 2">
            <a:extLst>
              <a:ext uri="{FF2B5EF4-FFF2-40B4-BE49-F238E27FC236}">
                <a16:creationId xmlns:a16="http://schemas.microsoft.com/office/drawing/2014/main" id="{AAE97D0F-D2D7-B3AF-3ECE-AD51225815A1}"/>
              </a:ext>
            </a:extLst>
          </p:cNvPr>
          <p:cNvSpPr>
            <a:spLocks noGrp="1"/>
          </p:cNvSpPr>
          <p:nvPr>
            <p:ph sz="half" idx="1"/>
          </p:nvPr>
        </p:nvSpPr>
        <p:spPr/>
        <p:txBody>
          <a:bodyPr/>
          <a:lstStyle/>
          <a:p>
            <a:pPr marL="0" indent="0" algn="ctr">
              <a:buNone/>
            </a:pPr>
            <a:r>
              <a:rPr lang="de-DE" dirty="0"/>
              <a:t>Gegenwart </a:t>
            </a:r>
          </a:p>
          <a:p>
            <a:pPr marL="0" indent="0" algn="ctr">
              <a:buNone/>
            </a:pPr>
            <a:endParaRPr lang="de-DE" dirty="0"/>
          </a:p>
          <a:p>
            <a:pPr marL="0" indent="0">
              <a:buNone/>
            </a:pPr>
            <a:r>
              <a:rPr lang="de-DE" dirty="0"/>
              <a:t>Entwicklungs- und Gesundheitszustand? Ursache? </a:t>
            </a:r>
          </a:p>
        </p:txBody>
      </p:sp>
      <p:sp>
        <p:nvSpPr>
          <p:cNvPr id="4" name="Inhaltsplatzhalter 3">
            <a:extLst>
              <a:ext uri="{FF2B5EF4-FFF2-40B4-BE49-F238E27FC236}">
                <a16:creationId xmlns:a16="http://schemas.microsoft.com/office/drawing/2014/main" id="{74BEACD4-1977-D18E-171E-AC4C3D742EB0}"/>
              </a:ext>
            </a:extLst>
          </p:cNvPr>
          <p:cNvSpPr>
            <a:spLocks noGrp="1"/>
          </p:cNvSpPr>
          <p:nvPr>
            <p:ph sz="half" idx="2"/>
          </p:nvPr>
        </p:nvSpPr>
        <p:spPr/>
        <p:txBody>
          <a:bodyPr/>
          <a:lstStyle/>
          <a:p>
            <a:pPr marL="0" indent="0" algn="ctr">
              <a:buNone/>
            </a:pPr>
            <a:r>
              <a:rPr lang="de-DE" dirty="0"/>
              <a:t>Zukunft</a:t>
            </a:r>
          </a:p>
          <a:p>
            <a:pPr marL="0" indent="0" algn="ctr">
              <a:buNone/>
            </a:pPr>
            <a:endParaRPr lang="de-DE" dirty="0"/>
          </a:p>
          <a:p>
            <a:pPr marL="0" indent="0" algn="ctr">
              <a:buNone/>
            </a:pPr>
            <a:r>
              <a:rPr lang="de-DE" dirty="0"/>
              <a:t>Welcher Schaden droht? Mit welcher Wahrscheinlichkeit?</a:t>
            </a:r>
          </a:p>
        </p:txBody>
      </p:sp>
      <p:sp>
        <p:nvSpPr>
          <p:cNvPr id="5" name="Rechteck: abgerundete Ecken 4">
            <a:extLst>
              <a:ext uri="{FF2B5EF4-FFF2-40B4-BE49-F238E27FC236}">
                <a16:creationId xmlns:a16="http://schemas.microsoft.com/office/drawing/2014/main" id="{5E49CBAD-5EA5-0A5F-FB7F-B92719BB8C34}"/>
              </a:ext>
            </a:extLst>
          </p:cNvPr>
          <p:cNvSpPr/>
          <p:nvPr/>
        </p:nvSpPr>
        <p:spPr>
          <a:xfrm>
            <a:off x="2873829" y="5011387"/>
            <a:ext cx="5664529"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2800" dirty="0"/>
              <a:t>Erheblichkeit</a:t>
            </a:r>
          </a:p>
        </p:txBody>
      </p:sp>
    </p:spTree>
    <p:extLst>
      <p:ext uri="{BB962C8B-B14F-4D97-AF65-F5344CB8AC3E}">
        <p14:creationId xmlns:p14="http://schemas.microsoft.com/office/powerpoint/2010/main" val="284380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48F0D49C-A209-41E1-8F8F-29A7102A39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graphicFrame>
        <p:nvGraphicFramePr>
          <p:cNvPr id="2" name="Diagramm 1">
            <a:extLst>
              <a:ext uri="{FF2B5EF4-FFF2-40B4-BE49-F238E27FC236}">
                <a16:creationId xmlns:a16="http://schemas.microsoft.com/office/drawing/2014/main" id="{3B840EEE-BE85-6DDA-687F-74671429AEA4}"/>
              </a:ext>
            </a:extLst>
          </p:cNvPr>
          <p:cNvGraphicFramePr/>
          <p:nvPr>
            <p:extLst>
              <p:ext uri="{D42A27DB-BD31-4B8C-83A1-F6EECF244321}">
                <p14:modId xmlns:p14="http://schemas.microsoft.com/office/powerpoint/2010/main" val="180029372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47076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6D076B3D-5DD8-4F62-B310-20C6BD66F73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2CCDE513-C2C0-4794-80E5-FB43889774B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graphicEl>
                                              <a:dgm id="{9361A066-A166-4069-A37C-05E63FCBD92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5D52282E-044A-41E4-B665-2000BCC3448D}"/>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E53E42EF-560C-458C-9108-0D55C2DE6BA2}"/>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graphicEl>
                                              <a:dgm id="{ACADFF30-1891-41A7-96B6-E75C5A69D5E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328B74C2-E0CC-4CD0-9AF8-5328AFF00F0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de-DE" sz="5400" dirty="0"/>
              <a:t>Gesunde Kinder</a:t>
            </a:r>
          </a:p>
        </p:txBody>
      </p:sp>
      <p:sp>
        <p:nvSpPr>
          <p:cNvPr id="5" name="Textplatzhalter 4"/>
          <p:cNvSpPr>
            <a:spLocks noGrp="1"/>
          </p:cNvSpPr>
          <p:nvPr>
            <p:ph type="body" idx="1"/>
          </p:nvPr>
        </p:nvSpPr>
        <p:spPr/>
        <p:txBody>
          <a:bodyPr/>
          <a:lstStyle/>
          <a:p>
            <a:endParaRPr lang="de-DE"/>
          </a:p>
        </p:txBody>
      </p:sp>
      <p:pic>
        <p:nvPicPr>
          <p:cNvPr id="6" name="Grafik 5">
            <a:extLst>
              <a:ext uri="{FF2B5EF4-FFF2-40B4-BE49-F238E27FC236}">
                <a16:creationId xmlns:a16="http://schemas.microsoft.com/office/drawing/2014/main" id="{76CD9477-84A8-41F1-8191-E5D6F8968D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Tree>
    <p:extLst>
      <p:ext uri="{BB962C8B-B14F-4D97-AF65-F5344CB8AC3E}">
        <p14:creationId xmlns:p14="http://schemas.microsoft.com/office/powerpoint/2010/main" val="413970299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1BA388B-EB63-4191-A82E-DE6EBBBC0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4" name="Titel 3"/>
          <p:cNvSpPr>
            <a:spLocks noGrp="1"/>
          </p:cNvSpPr>
          <p:nvPr>
            <p:ph type="title"/>
          </p:nvPr>
        </p:nvSpPr>
        <p:spPr/>
        <p:txBody>
          <a:bodyPr/>
          <a:lstStyle/>
          <a:p>
            <a:r>
              <a:rPr lang="de-DE" dirty="0"/>
              <a:t>Unerheblich?</a:t>
            </a:r>
          </a:p>
        </p:txBody>
      </p:sp>
      <p:sp>
        <p:nvSpPr>
          <p:cNvPr id="5" name="Inhaltsplatzhalter 4"/>
          <p:cNvSpPr>
            <a:spLocks noGrp="1"/>
          </p:cNvSpPr>
          <p:nvPr>
            <p:ph idx="1"/>
          </p:nvPr>
        </p:nvSpPr>
        <p:spPr/>
        <p:txBody>
          <a:bodyPr/>
          <a:lstStyle/>
          <a:p>
            <a:r>
              <a:rPr lang="de-DE" dirty="0"/>
              <a:t>3-6 Jahre: 90% tragen Helm</a:t>
            </a:r>
          </a:p>
          <a:p>
            <a:r>
              <a:rPr lang="de-DE" dirty="0"/>
              <a:t>14-16 Jahre: 10% tragen Helm</a:t>
            </a:r>
          </a:p>
          <a:p>
            <a:r>
              <a:rPr lang="de-DE" dirty="0"/>
              <a:t>50% der Kopfverletzungen in allen</a:t>
            </a:r>
          </a:p>
          <a:p>
            <a:r>
              <a:rPr lang="de-DE" dirty="0"/>
              <a:t>Altersgruppen vermeidbar</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187" y="1089025"/>
            <a:ext cx="5351813" cy="5351813"/>
          </a:xfrm>
          <a:prstGeom prst="ellipse">
            <a:avLst/>
          </a:prstGeom>
          <a:ln>
            <a:noFill/>
          </a:ln>
          <a:effectLst>
            <a:softEdge rad="112500"/>
          </a:effectLst>
        </p:spPr>
      </p:pic>
      <p:pic>
        <p:nvPicPr>
          <p:cNvPr id="24578" name="Picture 2" descr="undefined">
            <a:extLst>
              <a:ext uri="{FF2B5EF4-FFF2-40B4-BE49-F238E27FC236}">
                <a16:creationId xmlns:a16="http://schemas.microsoft.com/office/drawing/2014/main" id="{E855616A-9229-46B5-BFF0-EB1988BC77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6430" y="3606800"/>
            <a:ext cx="3245179" cy="3251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5270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F4EB23D-4092-4455-94FD-22966D4554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r>
              <a:rPr lang="de-DE" dirty="0"/>
              <a:t>Erheblichkeit vs. Wahrscheinlichkeit</a:t>
            </a:r>
          </a:p>
        </p:txBody>
      </p:sp>
      <p:sp>
        <p:nvSpPr>
          <p:cNvPr id="3" name="Inhaltsplatzhalter 2"/>
          <p:cNvSpPr>
            <a:spLocks noGrp="1"/>
          </p:cNvSpPr>
          <p:nvPr>
            <p:ph idx="1"/>
          </p:nvPr>
        </p:nvSpPr>
        <p:spPr/>
        <p:txBody>
          <a:bodyPr>
            <a:normAutofit/>
          </a:bodyPr>
          <a:lstStyle/>
          <a:p>
            <a:pPr marL="0" indent="0">
              <a:lnSpc>
                <a:spcPct val="120000"/>
              </a:lnSpc>
              <a:buNone/>
            </a:pPr>
            <a:r>
              <a:rPr lang="de-DE" dirty="0"/>
              <a:t>Nichtteilnahme an Vorsorgeuntersuchungen</a:t>
            </a:r>
          </a:p>
          <a:p>
            <a:pPr>
              <a:lnSpc>
                <a:spcPct val="120000"/>
              </a:lnSpc>
            </a:pPr>
            <a:r>
              <a:rPr lang="de-DE" dirty="0"/>
              <a:t>U2: meist erster Kontakt mit </a:t>
            </a:r>
            <a:r>
              <a:rPr lang="de-DE" dirty="0" err="1"/>
              <a:t>Kinderärzt:in</a:t>
            </a:r>
            <a:r>
              <a:rPr lang="de-DE" dirty="0"/>
              <a:t>: </a:t>
            </a:r>
          </a:p>
          <a:p>
            <a:pPr lvl="1">
              <a:lnSpc>
                <a:spcPct val="120000"/>
              </a:lnSpc>
            </a:pPr>
            <a:r>
              <a:rPr lang="de-DE" dirty="0"/>
              <a:t>Geburtsverletzungen (Brüche), Fehlbildungen</a:t>
            </a:r>
          </a:p>
          <a:p>
            <a:pPr lvl="1">
              <a:lnSpc>
                <a:spcPct val="120000"/>
              </a:lnSpc>
            </a:pPr>
            <a:r>
              <a:rPr lang="de-DE" dirty="0"/>
              <a:t>schwere Erkrankungen (Infektion, Gelbsucht, </a:t>
            </a:r>
            <a:r>
              <a:rPr lang="de-DE" dirty="0" err="1"/>
              <a:t>Gallengangsfehlbildung</a:t>
            </a:r>
            <a:r>
              <a:rPr lang="de-DE" dirty="0"/>
              <a:t>)</a:t>
            </a:r>
          </a:p>
          <a:p>
            <a:pPr lvl="1">
              <a:lnSpc>
                <a:spcPct val="120000"/>
              </a:lnSpc>
            </a:pPr>
            <a:r>
              <a:rPr lang="de-DE" dirty="0"/>
              <a:t>Vitamin K zur Vermeidung schwerer Blutungen (Primärprophylaxe)</a:t>
            </a:r>
          </a:p>
          <a:p>
            <a:pPr lvl="1">
              <a:lnSpc>
                <a:spcPct val="120000"/>
              </a:lnSpc>
            </a:pPr>
            <a:r>
              <a:rPr lang="de-DE" dirty="0">
                <a:sym typeface="Wingdings" panose="05000000000000000000" pitchFamily="2" charset="2"/>
              </a:rPr>
              <a:t>Erkennung schwerer Herzfehler (Sekundärprophylaxe)</a:t>
            </a:r>
          </a:p>
          <a:p>
            <a:pPr lvl="1">
              <a:lnSpc>
                <a:spcPct val="120000"/>
              </a:lnSpc>
            </a:pPr>
            <a:r>
              <a:rPr lang="de-DE" dirty="0">
                <a:sym typeface="Wingdings" panose="05000000000000000000" pitchFamily="2" charset="2"/>
              </a:rPr>
              <a:t>Screening auf Stoffwechselerkrankungen (99,3% aller Kinder, ca. 1:1.000 positiv) (Sekundärprophylaxe)</a:t>
            </a:r>
            <a:endParaRPr lang="de-DE" dirty="0"/>
          </a:p>
        </p:txBody>
      </p:sp>
    </p:spTree>
    <p:extLst>
      <p:ext uri="{BB962C8B-B14F-4D97-AF65-F5344CB8AC3E}">
        <p14:creationId xmlns:p14="http://schemas.microsoft.com/office/powerpoint/2010/main" val="39206813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F71F975-DB4E-4DC5-8483-507A8903A6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3543" y="97219"/>
            <a:ext cx="2332112" cy="1457261"/>
          </a:xfrm>
          <a:prstGeom prst="rect">
            <a:avLst/>
          </a:prstGeom>
        </p:spPr>
      </p:pic>
      <p:sp>
        <p:nvSpPr>
          <p:cNvPr id="2" name="Titel 1"/>
          <p:cNvSpPr>
            <a:spLocks noGrp="1"/>
          </p:cNvSpPr>
          <p:nvPr>
            <p:ph type="title"/>
          </p:nvPr>
        </p:nvSpPr>
        <p:spPr/>
        <p:txBody>
          <a:bodyPr/>
          <a:lstStyle/>
          <a:p>
            <a:r>
              <a:rPr lang="de-DE" dirty="0"/>
              <a:t>Erheblichkeit vs. Wahrscheinlichkeit</a:t>
            </a:r>
          </a:p>
        </p:txBody>
      </p:sp>
      <p:sp>
        <p:nvSpPr>
          <p:cNvPr id="3" name="Inhaltsplatzhalter 2"/>
          <p:cNvSpPr>
            <a:spLocks noGrp="1"/>
          </p:cNvSpPr>
          <p:nvPr>
            <p:ph idx="1"/>
          </p:nvPr>
        </p:nvSpPr>
        <p:spPr/>
        <p:txBody>
          <a:bodyPr>
            <a:normAutofit fontScale="92500" lnSpcReduction="10000"/>
          </a:bodyPr>
          <a:lstStyle/>
          <a:p>
            <a:pPr marL="0" indent="0">
              <a:lnSpc>
                <a:spcPct val="120000"/>
              </a:lnSpc>
              <a:buNone/>
            </a:pPr>
            <a:r>
              <a:rPr lang="de-DE" dirty="0"/>
              <a:t>Nichtteilnahme an Vorsorgeuntersuchungen</a:t>
            </a:r>
          </a:p>
          <a:p>
            <a:pPr>
              <a:lnSpc>
                <a:spcPct val="120000"/>
              </a:lnSpc>
            </a:pPr>
            <a:r>
              <a:rPr lang="de-DE" dirty="0">
                <a:sym typeface="Wingdings" panose="05000000000000000000" pitchFamily="2" charset="2"/>
              </a:rPr>
              <a:t>U3: 4.-5. Lebenswoche</a:t>
            </a:r>
          </a:p>
          <a:p>
            <a:pPr lvl="1">
              <a:lnSpc>
                <a:spcPct val="120000"/>
              </a:lnSpc>
            </a:pPr>
            <a:r>
              <a:rPr lang="de-DE" dirty="0">
                <a:sym typeface="Wingdings" panose="05000000000000000000" pitchFamily="2" charset="2"/>
              </a:rPr>
              <a:t>Erkennung von Hüftfehlbildungen, Hörvermögen, Sehvermögen, Gewichtszunahme</a:t>
            </a:r>
          </a:p>
          <a:p>
            <a:pPr lvl="1">
              <a:lnSpc>
                <a:spcPct val="120000"/>
              </a:lnSpc>
            </a:pPr>
            <a:r>
              <a:rPr lang="de-DE" dirty="0">
                <a:sym typeface="Wingdings" panose="05000000000000000000" pitchFamily="2" charset="2"/>
              </a:rPr>
              <a:t>Beratung zu plötzlicher Kindstod, Unfallverhütung, Unterstützungsangebote</a:t>
            </a:r>
          </a:p>
          <a:p>
            <a:pPr>
              <a:lnSpc>
                <a:spcPct val="120000"/>
              </a:lnSpc>
            </a:pPr>
            <a:r>
              <a:rPr lang="de-DE" dirty="0"/>
              <a:t>U7: zwei Jahre</a:t>
            </a:r>
          </a:p>
          <a:p>
            <a:pPr lvl="1">
              <a:lnSpc>
                <a:spcPct val="120000"/>
              </a:lnSpc>
            </a:pPr>
            <a:r>
              <a:rPr lang="de-DE" dirty="0"/>
              <a:t>Sehvermögen</a:t>
            </a:r>
          </a:p>
          <a:p>
            <a:pPr lvl="1">
              <a:lnSpc>
                <a:spcPct val="120000"/>
              </a:lnSpc>
            </a:pPr>
            <a:r>
              <a:rPr lang="de-DE" dirty="0"/>
              <a:t>geistige Entwicklung</a:t>
            </a:r>
          </a:p>
          <a:p>
            <a:pPr lvl="1">
              <a:lnSpc>
                <a:spcPct val="120000"/>
              </a:lnSpc>
            </a:pPr>
            <a:r>
              <a:rPr lang="de-DE" dirty="0"/>
              <a:t>Sprache, Impfungen, Zahngesundheit</a:t>
            </a:r>
          </a:p>
        </p:txBody>
      </p:sp>
    </p:spTree>
    <p:extLst>
      <p:ext uri="{BB962C8B-B14F-4D97-AF65-F5344CB8AC3E}">
        <p14:creationId xmlns:p14="http://schemas.microsoft.com/office/powerpoint/2010/main" val="3582302202"/>
      </p:ext>
    </p:extLst>
  </p:cSld>
  <p:clrMapOvr>
    <a:masterClrMapping/>
  </p:clrMapOvr>
  <p:transition spd="slow">
    <p:wipe/>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5642</Words>
  <Application>Microsoft Office PowerPoint</Application>
  <PresentationFormat>Breitbild</PresentationFormat>
  <Paragraphs>626</Paragraphs>
  <Slides>31</Slides>
  <Notes>30</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31</vt:i4>
      </vt:variant>
    </vt:vector>
  </HeadingPairs>
  <TitlesOfParts>
    <vt:vector size="36" baseType="lpstr">
      <vt:lpstr>Arial</vt:lpstr>
      <vt:lpstr>Calibri</vt:lpstr>
      <vt:lpstr>Fira Sans</vt:lpstr>
      <vt:lpstr>Wingdings</vt:lpstr>
      <vt:lpstr>Office</vt:lpstr>
      <vt:lpstr>Somatische Folgen von Vernachlässigung</vt:lpstr>
      <vt:lpstr>Vernachlässigung vs. Deprivation: Ursache vs. Folge?</vt:lpstr>
      <vt:lpstr>Vernachlässigung in den Beratungsanliegen an die Medizinische Kinderschutzhotline</vt:lpstr>
      <vt:lpstr>Leitfragen</vt:lpstr>
      <vt:lpstr>PowerPoint-Präsentation</vt:lpstr>
      <vt:lpstr>Gesunde Kinder</vt:lpstr>
      <vt:lpstr>Unerheblich?</vt:lpstr>
      <vt:lpstr>Erheblichkeit vs. Wahrscheinlichkeit</vt:lpstr>
      <vt:lpstr>Erheblichkeit vs. Wahrscheinlichkeit</vt:lpstr>
      <vt:lpstr>Erheblichkeit vs. Wahrscheinlichkeit</vt:lpstr>
      <vt:lpstr>Konkrete Fälle</vt:lpstr>
      <vt:lpstr>Fallbeispiel 1</vt:lpstr>
      <vt:lpstr>(chronisch) kranke Kinder</vt:lpstr>
      <vt:lpstr>Chronische Erkrankung / Behinderung</vt:lpstr>
      <vt:lpstr>Diabetes mellitus Typ 1</vt:lpstr>
      <vt:lpstr>Diabetes mellitus Typ 1</vt:lpstr>
      <vt:lpstr>Schwerste, lebensverkürzende Erkrankungen</vt:lpstr>
      <vt:lpstr>krank durch Vernachlässigung</vt:lpstr>
      <vt:lpstr>S.: Mädchen, 2,5 Jahre</vt:lpstr>
      <vt:lpstr>PowerPoint-Präsentation</vt:lpstr>
      <vt:lpstr>Dental neglect</vt:lpstr>
      <vt:lpstr>Folgen</vt:lpstr>
      <vt:lpstr>Entwicklung Adipositas</vt:lpstr>
      <vt:lpstr>PowerPoint-Präsentation</vt:lpstr>
      <vt:lpstr>PowerPoint-Präsentation</vt:lpstr>
      <vt:lpstr>PowerPoint-Präsentation</vt:lpstr>
      <vt:lpstr>PowerPoint-Präsentation</vt:lpstr>
      <vt:lpstr>PowerPoint-Präsentation</vt:lpstr>
      <vt:lpstr>PowerPoint-Präsentation</vt:lpstr>
      <vt:lpstr>Grenzen der Prognose</vt:lpstr>
      <vt:lpstr>Zusammenfassung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Müller, Marie-Christin</dc:creator>
  <cp:lastModifiedBy>Oliver Berthold</cp:lastModifiedBy>
  <cp:revision>123</cp:revision>
  <cp:lastPrinted>2024-09-03T14:32:11Z</cp:lastPrinted>
  <dcterms:created xsi:type="dcterms:W3CDTF">2019-01-30T11:48:02Z</dcterms:created>
  <dcterms:modified xsi:type="dcterms:W3CDTF">2024-09-04T05:46:07Z</dcterms:modified>
</cp:coreProperties>
</file>