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7.xml" ContentType="application/vnd.openxmlformats-officedocument.themeOverride+xml"/>
  <Override PartName="/ppt/notesSlides/notesSlide1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9.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1"/>
  </p:sldMasterIdLst>
  <p:notesMasterIdLst>
    <p:notesMasterId r:id="rId80"/>
  </p:notesMasterIdLst>
  <p:sldIdLst>
    <p:sldId id="7400" r:id="rId2"/>
    <p:sldId id="2147474782" r:id="rId3"/>
    <p:sldId id="2147474786" r:id="rId4"/>
    <p:sldId id="710" r:id="rId5"/>
    <p:sldId id="751" r:id="rId6"/>
    <p:sldId id="2147474754" r:id="rId7"/>
    <p:sldId id="6892" r:id="rId8"/>
    <p:sldId id="387" r:id="rId9"/>
    <p:sldId id="2147474756" r:id="rId10"/>
    <p:sldId id="2147474757" r:id="rId11"/>
    <p:sldId id="2147474755" r:id="rId12"/>
    <p:sldId id="2147474760" r:id="rId13"/>
    <p:sldId id="2147474761" r:id="rId14"/>
    <p:sldId id="1744" r:id="rId15"/>
    <p:sldId id="6858" r:id="rId16"/>
    <p:sldId id="349" r:id="rId17"/>
    <p:sldId id="256" r:id="rId18"/>
    <p:sldId id="257" r:id="rId19"/>
    <p:sldId id="258" r:id="rId20"/>
    <p:sldId id="1891" r:id="rId21"/>
    <p:sldId id="2147474765" r:id="rId22"/>
    <p:sldId id="2147474752" r:id="rId23"/>
    <p:sldId id="2147474753" r:id="rId24"/>
    <p:sldId id="1129" r:id="rId25"/>
    <p:sldId id="1161" r:id="rId26"/>
    <p:sldId id="1162" r:id="rId27"/>
    <p:sldId id="6996" r:id="rId28"/>
    <p:sldId id="7000" r:id="rId29"/>
    <p:sldId id="6997" r:id="rId30"/>
    <p:sldId id="6998" r:id="rId31"/>
    <p:sldId id="2147474784" r:id="rId32"/>
    <p:sldId id="2147474796" r:id="rId33"/>
    <p:sldId id="2147474802" r:id="rId34"/>
    <p:sldId id="2147474797" r:id="rId35"/>
    <p:sldId id="2147474779" r:id="rId36"/>
    <p:sldId id="2147474785" r:id="rId37"/>
    <p:sldId id="2147474798" r:id="rId38"/>
    <p:sldId id="2147474780" r:id="rId39"/>
    <p:sldId id="2147474799" r:id="rId40"/>
    <p:sldId id="6881" r:id="rId41"/>
    <p:sldId id="6843" r:id="rId42"/>
    <p:sldId id="373" r:id="rId43"/>
    <p:sldId id="2147474800" r:id="rId44"/>
    <p:sldId id="2147474751" r:id="rId45"/>
    <p:sldId id="2147474781" r:id="rId46"/>
    <p:sldId id="326" r:id="rId47"/>
    <p:sldId id="6866" r:id="rId48"/>
    <p:sldId id="6868" r:id="rId49"/>
    <p:sldId id="294" r:id="rId50"/>
    <p:sldId id="6663" r:id="rId51"/>
    <p:sldId id="6839" r:id="rId52"/>
    <p:sldId id="2147474794" r:id="rId53"/>
    <p:sldId id="2147474795" r:id="rId54"/>
    <p:sldId id="2147474758" r:id="rId55"/>
    <p:sldId id="2147474769" r:id="rId56"/>
    <p:sldId id="7340" r:id="rId57"/>
    <p:sldId id="2147474770" r:id="rId58"/>
    <p:sldId id="2147474771" r:id="rId59"/>
    <p:sldId id="2147474773" r:id="rId60"/>
    <p:sldId id="305" r:id="rId61"/>
    <p:sldId id="306" r:id="rId62"/>
    <p:sldId id="7373" r:id="rId63"/>
    <p:sldId id="7387" r:id="rId64"/>
    <p:sldId id="7388" r:id="rId65"/>
    <p:sldId id="2147474777" r:id="rId66"/>
    <p:sldId id="2147474774" r:id="rId67"/>
    <p:sldId id="2147474775" r:id="rId68"/>
    <p:sldId id="296" r:id="rId69"/>
    <p:sldId id="2147474776" r:id="rId70"/>
    <p:sldId id="1123" r:id="rId71"/>
    <p:sldId id="1946" r:id="rId72"/>
    <p:sldId id="1127" r:id="rId73"/>
    <p:sldId id="6625" r:id="rId74"/>
    <p:sldId id="616" r:id="rId75"/>
    <p:sldId id="2147474783" r:id="rId76"/>
    <p:sldId id="2147474787" r:id="rId77"/>
    <p:sldId id="2147474788" r:id="rId78"/>
    <p:sldId id="1812" r:id="rId7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peter" initials="lp" lastIdx="5" clrIdx="0">
    <p:extLst>
      <p:ext uri="{19B8F6BF-5375-455C-9EA6-DF929625EA0E}">
        <p15:presenceInfo xmlns:p15="http://schemas.microsoft.com/office/powerpoint/2012/main" userId="91919f4d704f929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99A0"/>
    <a:srgbClr val="269FA4"/>
    <a:srgbClr val="4BD89D"/>
    <a:srgbClr val="64ACAF"/>
    <a:srgbClr val="A9D8A2"/>
    <a:srgbClr val="00ADA0"/>
    <a:srgbClr val="00ADC6"/>
    <a:srgbClr val="009DCA"/>
    <a:srgbClr val="00ADB1"/>
    <a:srgbClr val="61A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79"/>
  </p:normalViewPr>
  <p:slideViewPr>
    <p:cSldViewPr snapToGrid="0" snapToObjects="1">
      <p:cViewPr varScale="1">
        <p:scale>
          <a:sx n="74" d="100"/>
          <a:sy n="74" d="100"/>
        </p:scale>
        <p:origin x="856" y="88"/>
      </p:cViewPr>
      <p:guideLst/>
    </p:cSldViewPr>
  </p:slideViewPr>
  <p:notesTextViewPr>
    <p:cViewPr>
      <p:scale>
        <a:sx n="3" d="2"/>
        <a:sy n="3" d="2"/>
      </p:scale>
      <p:origin x="0" y="0"/>
    </p:cViewPr>
  </p:notesTextViewPr>
  <p:sorterViewPr>
    <p:cViewPr>
      <p:scale>
        <a:sx n="100" d="100"/>
        <a:sy n="100" d="100"/>
      </p:scale>
      <p:origin x="0" y="-111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E:\REPs\32\Chronicity\Altersverlauf.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E:\REPs\32\Chronicity\Altersverlauf.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E:\REPs\32\Chronicity\Altersverlauf.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E:\REPs\32\Chronicity\Altersverlauf.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E:\REPs\32\Chronicity\Altersverlauf.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E:\REPs\32\Chronicity\Mean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Abbildungen\Stoltenborgh%20Abbildung.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2.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4.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5.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ad.klinik.uni-ulm.de\fs\home\2\andreas.witt\Documents\Promotion\Vergleichsstudie\Mappe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ad.klinik.uni-ulm.de\fs\home\2\andreas.witt\Documents\Promotion\Vergleichsstudie\Mappe1.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ad.klinik.uni-ulm.de\fs\home\2\andreas.witt\Documents\Promotion\Vergleichsstudie\Mappe1.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Mappe2"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REPs\32\Chronicity\Altersverlauf.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REPs\32\Chronicity\Altersverlauf.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REPs\32\Chronicity\Altersverlauf.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465775735273926E-2"/>
          <c:y val="0.13753149606299211"/>
          <c:w val="0.92085344002667013"/>
          <c:h val="0.63492347440944885"/>
        </c:manualLayout>
      </c:layout>
      <c:lineChart>
        <c:grouping val="standard"/>
        <c:varyColors val="0"/>
        <c:ser>
          <c:idx val="0"/>
          <c:order val="0"/>
          <c:tx>
            <c:v>Gesamt</c:v>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strRef>
              <c:f>Routineüberblick!$C$4:$C$32</c:f>
              <c:strCache>
                <c:ptCount val="29"/>
                <c:pt idx="0">
                  <c:v>2. Quartal 2017</c:v>
                </c:pt>
                <c:pt idx="1">
                  <c:v>3. Quartal 2017</c:v>
                </c:pt>
                <c:pt idx="2">
                  <c:v>4. Quartal 2017</c:v>
                </c:pt>
                <c:pt idx="3">
                  <c:v>1. Quartal 2018</c:v>
                </c:pt>
                <c:pt idx="4">
                  <c:v>2. Quartal 2018</c:v>
                </c:pt>
                <c:pt idx="5">
                  <c:v>3. Quartal 2018</c:v>
                </c:pt>
                <c:pt idx="6">
                  <c:v>4. Quartal 2018</c:v>
                </c:pt>
                <c:pt idx="7">
                  <c:v>1. Quartal 2019</c:v>
                </c:pt>
                <c:pt idx="8">
                  <c:v>2. Quartal 2019</c:v>
                </c:pt>
                <c:pt idx="9">
                  <c:v>3. Quartal 2019</c:v>
                </c:pt>
                <c:pt idx="10">
                  <c:v>4. Quartal 2019</c:v>
                </c:pt>
                <c:pt idx="11">
                  <c:v>1. Quartal 2020</c:v>
                </c:pt>
                <c:pt idx="12">
                  <c:v>2. Quartal 2020</c:v>
                </c:pt>
                <c:pt idx="13">
                  <c:v>3. Quartal 2020</c:v>
                </c:pt>
                <c:pt idx="14">
                  <c:v>4. Quartal 2020</c:v>
                </c:pt>
                <c:pt idx="15">
                  <c:v>1. Quartal 2021</c:v>
                </c:pt>
                <c:pt idx="16">
                  <c:v>2. Quartal 2021</c:v>
                </c:pt>
                <c:pt idx="17">
                  <c:v>3. Quartal 2021</c:v>
                </c:pt>
                <c:pt idx="18">
                  <c:v>4. Quartal 2021</c:v>
                </c:pt>
                <c:pt idx="19">
                  <c:v>1. Quartal 2022</c:v>
                </c:pt>
                <c:pt idx="20">
                  <c:v>2. Quartal 2022</c:v>
                </c:pt>
                <c:pt idx="21">
                  <c:v>3. Quartal 2022</c:v>
                </c:pt>
                <c:pt idx="22">
                  <c:v>4. Quartal 2022</c:v>
                </c:pt>
                <c:pt idx="23">
                  <c:v>1. Quartal 2023</c:v>
                </c:pt>
                <c:pt idx="24">
                  <c:v>2. Quartal 2023</c:v>
                </c:pt>
                <c:pt idx="25">
                  <c:v>3. Quartal 2023</c:v>
                </c:pt>
                <c:pt idx="26">
                  <c:v>4. Quartal 2023</c:v>
                </c:pt>
                <c:pt idx="27">
                  <c:v>1. Quartal 2024</c:v>
                </c:pt>
                <c:pt idx="28">
                  <c:v>2. Quartal 2024</c:v>
                </c:pt>
              </c:strCache>
              <c:extLst/>
            </c:strRef>
          </c:cat>
          <c:val>
            <c:numRef>
              <c:f>Routineüberblick!$D$4:$D$32</c:f>
              <c:numCache>
                <c:formatCode>###0</c:formatCode>
                <c:ptCount val="29"/>
                <c:pt idx="0">
                  <c:v>3</c:v>
                </c:pt>
                <c:pt idx="1">
                  <c:v>85</c:v>
                </c:pt>
                <c:pt idx="2">
                  <c:v>186</c:v>
                </c:pt>
                <c:pt idx="3">
                  <c:v>165</c:v>
                </c:pt>
                <c:pt idx="4">
                  <c:v>160</c:v>
                </c:pt>
                <c:pt idx="5">
                  <c:v>186</c:v>
                </c:pt>
                <c:pt idx="6">
                  <c:v>214</c:v>
                </c:pt>
                <c:pt idx="7">
                  <c:v>201</c:v>
                </c:pt>
                <c:pt idx="8">
                  <c:v>285</c:v>
                </c:pt>
                <c:pt idx="9">
                  <c:v>260</c:v>
                </c:pt>
                <c:pt idx="10">
                  <c:v>276</c:v>
                </c:pt>
                <c:pt idx="11">
                  <c:v>278</c:v>
                </c:pt>
                <c:pt idx="12">
                  <c:v>248</c:v>
                </c:pt>
                <c:pt idx="13">
                  <c:v>305</c:v>
                </c:pt>
                <c:pt idx="14">
                  <c:v>202</c:v>
                </c:pt>
                <c:pt idx="15">
                  <c:v>296</c:v>
                </c:pt>
                <c:pt idx="16">
                  <c:v>216</c:v>
                </c:pt>
                <c:pt idx="17">
                  <c:v>315</c:v>
                </c:pt>
                <c:pt idx="18">
                  <c:v>271</c:v>
                </c:pt>
                <c:pt idx="19">
                  <c:v>278</c:v>
                </c:pt>
                <c:pt idx="20">
                  <c:v>388</c:v>
                </c:pt>
                <c:pt idx="21">
                  <c:v>383</c:v>
                </c:pt>
                <c:pt idx="22">
                  <c:v>386</c:v>
                </c:pt>
                <c:pt idx="23">
                  <c:v>430</c:v>
                </c:pt>
                <c:pt idx="24">
                  <c:v>536</c:v>
                </c:pt>
                <c:pt idx="25">
                  <c:v>497</c:v>
                </c:pt>
                <c:pt idx="26">
                  <c:v>468</c:v>
                </c:pt>
                <c:pt idx="27">
                  <c:v>600</c:v>
                </c:pt>
                <c:pt idx="28">
                  <c:v>606</c:v>
                </c:pt>
              </c:numCache>
              <c:extLst/>
            </c:numRef>
          </c:val>
          <c:smooth val="0"/>
          <c:extLst>
            <c:ext xmlns:c16="http://schemas.microsoft.com/office/drawing/2014/chart" uri="{C3380CC4-5D6E-409C-BE32-E72D297353CC}">
              <c16:uniqueId val="{00000001-9DEB-46C4-AC24-71C1FA884E46}"/>
            </c:ext>
          </c:extLst>
        </c:ser>
        <c:ser>
          <c:idx val="2"/>
          <c:order val="1"/>
          <c:tx>
            <c:v>Zielgruppe</c:v>
          </c:tx>
          <c:spPr>
            <a:ln w="28575" cap="rnd">
              <a:solidFill>
                <a:srgbClr val="FF0000"/>
              </a:solidFill>
              <a:round/>
            </a:ln>
            <a:effectLst/>
          </c:spPr>
          <c:marker>
            <c:symbol val="none"/>
          </c:marker>
          <c:trendline>
            <c:spPr>
              <a:ln w="19050" cap="rnd">
                <a:solidFill>
                  <a:srgbClr val="FF0000"/>
                </a:solidFill>
                <a:prstDash val="sysDot"/>
              </a:ln>
              <a:effectLst/>
            </c:spPr>
            <c:trendlineType val="linear"/>
            <c:dispRSqr val="0"/>
            <c:dispEq val="0"/>
          </c:trendline>
          <c:cat>
            <c:strRef>
              <c:f>Routineüberblick!$C$4:$C$32</c:f>
              <c:strCache>
                <c:ptCount val="29"/>
                <c:pt idx="0">
                  <c:v>2. Quartal 2017</c:v>
                </c:pt>
                <c:pt idx="1">
                  <c:v>3. Quartal 2017</c:v>
                </c:pt>
                <c:pt idx="2">
                  <c:v>4. Quartal 2017</c:v>
                </c:pt>
                <c:pt idx="3">
                  <c:v>1. Quartal 2018</c:v>
                </c:pt>
                <c:pt idx="4">
                  <c:v>2. Quartal 2018</c:v>
                </c:pt>
                <c:pt idx="5">
                  <c:v>3. Quartal 2018</c:v>
                </c:pt>
                <c:pt idx="6">
                  <c:v>4. Quartal 2018</c:v>
                </c:pt>
                <c:pt idx="7">
                  <c:v>1. Quartal 2019</c:v>
                </c:pt>
                <c:pt idx="8">
                  <c:v>2. Quartal 2019</c:v>
                </c:pt>
                <c:pt idx="9">
                  <c:v>3. Quartal 2019</c:v>
                </c:pt>
                <c:pt idx="10">
                  <c:v>4. Quartal 2019</c:v>
                </c:pt>
                <c:pt idx="11">
                  <c:v>1. Quartal 2020</c:v>
                </c:pt>
                <c:pt idx="12">
                  <c:v>2. Quartal 2020</c:v>
                </c:pt>
                <c:pt idx="13">
                  <c:v>3. Quartal 2020</c:v>
                </c:pt>
                <c:pt idx="14">
                  <c:v>4. Quartal 2020</c:v>
                </c:pt>
                <c:pt idx="15">
                  <c:v>1. Quartal 2021</c:v>
                </c:pt>
                <c:pt idx="16">
                  <c:v>2. Quartal 2021</c:v>
                </c:pt>
                <c:pt idx="17">
                  <c:v>3. Quartal 2021</c:v>
                </c:pt>
                <c:pt idx="18">
                  <c:v>4. Quartal 2021</c:v>
                </c:pt>
                <c:pt idx="19">
                  <c:v>1. Quartal 2022</c:v>
                </c:pt>
                <c:pt idx="20">
                  <c:v>2. Quartal 2022</c:v>
                </c:pt>
                <c:pt idx="21">
                  <c:v>3. Quartal 2022</c:v>
                </c:pt>
                <c:pt idx="22">
                  <c:v>4. Quartal 2022</c:v>
                </c:pt>
                <c:pt idx="23">
                  <c:v>1. Quartal 2023</c:v>
                </c:pt>
                <c:pt idx="24">
                  <c:v>2. Quartal 2023</c:v>
                </c:pt>
                <c:pt idx="25">
                  <c:v>3. Quartal 2023</c:v>
                </c:pt>
                <c:pt idx="26">
                  <c:v>4. Quartal 2023</c:v>
                </c:pt>
                <c:pt idx="27">
                  <c:v>1. Quartal 2024</c:v>
                </c:pt>
                <c:pt idx="28">
                  <c:v>2. Quartal 2024</c:v>
                </c:pt>
              </c:strCache>
              <c:extLst/>
            </c:strRef>
          </c:cat>
          <c:val>
            <c:numRef>
              <c:f>Routineüberblick!$E$4:$E$32</c:f>
              <c:numCache>
                <c:formatCode>###0</c:formatCode>
                <c:ptCount val="29"/>
                <c:pt idx="0">
                  <c:v>2</c:v>
                </c:pt>
                <c:pt idx="1">
                  <c:v>47</c:v>
                </c:pt>
                <c:pt idx="2">
                  <c:v>105</c:v>
                </c:pt>
                <c:pt idx="3">
                  <c:v>94</c:v>
                </c:pt>
                <c:pt idx="4">
                  <c:v>79</c:v>
                </c:pt>
                <c:pt idx="5">
                  <c:v>94</c:v>
                </c:pt>
                <c:pt idx="6">
                  <c:v>95</c:v>
                </c:pt>
                <c:pt idx="7">
                  <c:v>92</c:v>
                </c:pt>
                <c:pt idx="8">
                  <c:v>149</c:v>
                </c:pt>
                <c:pt idx="9">
                  <c:v>125</c:v>
                </c:pt>
                <c:pt idx="10">
                  <c:v>150</c:v>
                </c:pt>
                <c:pt idx="11">
                  <c:v>114</c:v>
                </c:pt>
                <c:pt idx="12">
                  <c:v>117</c:v>
                </c:pt>
                <c:pt idx="13">
                  <c:v>165</c:v>
                </c:pt>
                <c:pt idx="14">
                  <c:v>97</c:v>
                </c:pt>
                <c:pt idx="15">
                  <c:v>133</c:v>
                </c:pt>
                <c:pt idx="16">
                  <c:v>124</c:v>
                </c:pt>
                <c:pt idx="17">
                  <c:v>161</c:v>
                </c:pt>
                <c:pt idx="18">
                  <c:v>118</c:v>
                </c:pt>
                <c:pt idx="19">
                  <c:v>194</c:v>
                </c:pt>
                <c:pt idx="20">
                  <c:v>250</c:v>
                </c:pt>
                <c:pt idx="21">
                  <c:v>287</c:v>
                </c:pt>
                <c:pt idx="22">
                  <c:v>290</c:v>
                </c:pt>
                <c:pt idx="23">
                  <c:v>340</c:v>
                </c:pt>
                <c:pt idx="24">
                  <c:v>409</c:v>
                </c:pt>
                <c:pt idx="25">
                  <c:v>380</c:v>
                </c:pt>
                <c:pt idx="26">
                  <c:v>365</c:v>
                </c:pt>
                <c:pt idx="27">
                  <c:v>472</c:v>
                </c:pt>
                <c:pt idx="28">
                  <c:v>456</c:v>
                </c:pt>
              </c:numCache>
              <c:extLst/>
            </c:numRef>
          </c:val>
          <c:smooth val="0"/>
          <c:extLst>
            <c:ext xmlns:c16="http://schemas.microsoft.com/office/drawing/2014/chart" uri="{C3380CC4-5D6E-409C-BE32-E72D297353CC}">
              <c16:uniqueId val="{00000003-9DEB-46C4-AC24-71C1FA884E46}"/>
            </c:ext>
          </c:extLst>
        </c:ser>
        <c:dLbls>
          <c:showLegendKey val="0"/>
          <c:showVal val="0"/>
          <c:showCatName val="0"/>
          <c:showSerName val="0"/>
          <c:showPercent val="0"/>
          <c:showBubbleSize val="0"/>
        </c:dLbls>
        <c:smooth val="0"/>
        <c:axId val="466199016"/>
        <c:axId val="466200656"/>
      </c:lineChart>
      <c:catAx>
        <c:axId val="466199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Corbel" panose="020B0503020204020204" pitchFamily="34" charset="0"/>
                <a:ea typeface="+mn-ea"/>
                <a:cs typeface="+mn-cs"/>
              </a:defRPr>
            </a:pPr>
            <a:endParaRPr lang="de-DE"/>
          </a:p>
        </c:txPr>
        <c:crossAx val="466200656"/>
        <c:crosses val="autoZero"/>
        <c:auto val="1"/>
        <c:lblAlgn val="ctr"/>
        <c:lblOffset val="100"/>
        <c:noMultiLvlLbl val="0"/>
      </c:catAx>
      <c:valAx>
        <c:axId val="46620065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r>
                  <a:rPr lang="de-DE"/>
                  <a:t>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lumMod val="50000"/>
                  </a:schemeClr>
                </a:solidFill>
                <a:latin typeface="Corbel" panose="020B0503020204020204" pitchFamily="34" charset="0"/>
                <a:ea typeface="+mn-ea"/>
                <a:cs typeface="+mn-cs"/>
              </a:defRPr>
            </a:pPr>
            <a:endParaRPr lang="de-DE"/>
          </a:p>
        </c:txPr>
        <c:crossAx val="466199016"/>
        <c:crosses val="autoZero"/>
        <c:crossBetween val="between"/>
      </c:valAx>
      <c:spPr>
        <a:noFill/>
        <a:ln>
          <a:noFill/>
        </a:ln>
        <a:effectLst/>
      </c:spPr>
    </c:plotArea>
    <c:legend>
      <c:legendPos val="r"/>
      <c:layout>
        <c:manualLayout>
          <c:xMode val="edge"/>
          <c:yMode val="edge"/>
          <c:x val="0.14871820650882531"/>
          <c:y val="8.0785033521949379E-2"/>
          <c:w val="0.25768074292415943"/>
          <c:h val="0.3193169498845387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Corbel" panose="020B0503020204020204" pitchFamily="34" charset="0"/>
              <a:ea typeface="+mn-ea"/>
              <a:cs typeface="+mn-cs"/>
            </a:defRPr>
          </a:pPr>
          <a:endParaRPr lang="de-DE"/>
        </a:p>
      </c:txPr>
    </c:legend>
    <c:plotVisOnly val="1"/>
    <c:dispBlanksAs val="gap"/>
    <c:showDLblsOverMax val="0"/>
  </c:chart>
  <c:spPr>
    <a:noFill/>
    <a:ln>
      <a:noFill/>
    </a:ln>
    <a:effectLst/>
  </c:spPr>
  <c:txPr>
    <a:bodyPr/>
    <a:lstStyle/>
    <a:p>
      <a:pPr>
        <a:defRPr>
          <a:solidFill>
            <a:schemeClr val="tx1">
              <a:lumMod val="50000"/>
            </a:schemeClr>
          </a:solidFill>
        </a:defRPr>
      </a:pPr>
      <a:endParaRPr lang="de-D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Arial" panose="020B0604020202020204" pitchFamily="34" charset="0"/>
              </a:defRPr>
            </a:pPr>
            <a:r>
              <a:rPr lang="de-DE" dirty="0">
                <a:latin typeface="Corbel" panose="020B0503020204020204" pitchFamily="34" charset="0"/>
              </a:rPr>
              <a:t>Vernachlässigung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Arial" panose="020B0604020202020204" pitchFamily="34" charset="0"/>
            </a:defRPr>
          </a:pPr>
          <a:endParaRPr lang="de-DE"/>
        </a:p>
      </c:txPr>
    </c:title>
    <c:autoTitleDeleted val="0"/>
    <c:plotArea>
      <c:layout/>
      <c:lineChart>
        <c:grouping val="standard"/>
        <c:varyColors val="0"/>
        <c:ser>
          <c:idx val="0"/>
          <c:order val="0"/>
          <c:tx>
            <c:strRef>
              <c:f>Tabelle1!$D$28</c:f>
              <c:strCache>
                <c:ptCount val="1"/>
                <c:pt idx="0">
                  <c:v>male</c:v>
                </c:pt>
              </c:strCache>
            </c:strRef>
          </c:tx>
          <c:spPr>
            <a:ln w="28575" cap="rnd">
              <a:solidFill>
                <a:schemeClr val="accent1"/>
              </a:solidFill>
              <a:round/>
            </a:ln>
            <a:effectLst/>
          </c:spPr>
          <c:marker>
            <c:symbol val="none"/>
          </c:marker>
          <c:cat>
            <c:numRef>
              <c:f>Tabelle1!$C$29:$C$46</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Tabelle1!$D$29:$D$46</c:f>
              <c:numCache>
                <c:formatCode>General</c:formatCode>
                <c:ptCount val="18"/>
                <c:pt idx="0">
                  <c:v>2</c:v>
                </c:pt>
                <c:pt idx="1">
                  <c:v>4</c:v>
                </c:pt>
                <c:pt idx="2">
                  <c:v>10</c:v>
                </c:pt>
                <c:pt idx="3">
                  <c:v>20</c:v>
                </c:pt>
                <c:pt idx="4">
                  <c:v>31</c:v>
                </c:pt>
                <c:pt idx="5">
                  <c:v>58</c:v>
                </c:pt>
                <c:pt idx="6">
                  <c:v>64</c:v>
                </c:pt>
                <c:pt idx="7">
                  <c:v>78</c:v>
                </c:pt>
                <c:pt idx="8">
                  <c:v>79</c:v>
                </c:pt>
                <c:pt idx="9">
                  <c:v>79</c:v>
                </c:pt>
                <c:pt idx="10">
                  <c:v>53</c:v>
                </c:pt>
                <c:pt idx="11">
                  <c:v>62</c:v>
                </c:pt>
                <c:pt idx="12">
                  <c:v>46</c:v>
                </c:pt>
                <c:pt idx="13">
                  <c:v>37</c:v>
                </c:pt>
                <c:pt idx="14">
                  <c:v>33</c:v>
                </c:pt>
                <c:pt idx="15">
                  <c:v>22</c:v>
                </c:pt>
                <c:pt idx="16">
                  <c:v>20</c:v>
                </c:pt>
                <c:pt idx="17">
                  <c:v>13</c:v>
                </c:pt>
              </c:numCache>
            </c:numRef>
          </c:val>
          <c:smooth val="0"/>
          <c:extLst>
            <c:ext xmlns:c16="http://schemas.microsoft.com/office/drawing/2014/chart" uri="{C3380CC4-5D6E-409C-BE32-E72D297353CC}">
              <c16:uniqueId val="{00000000-2F5D-452C-AB8C-935123FBC144}"/>
            </c:ext>
          </c:extLst>
        </c:ser>
        <c:ser>
          <c:idx val="1"/>
          <c:order val="1"/>
          <c:tx>
            <c:strRef>
              <c:f>Tabelle1!$E$28</c:f>
              <c:strCache>
                <c:ptCount val="1"/>
                <c:pt idx="0">
                  <c:v>female </c:v>
                </c:pt>
              </c:strCache>
            </c:strRef>
          </c:tx>
          <c:spPr>
            <a:ln w="28575" cap="rnd">
              <a:solidFill>
                <a:srgbClr val="92D050"/>
              </a:solidFill>
              <a:round/>
            </a:ln>
            <a:effectLst/>
          </c:spPr>
          <c:marker>
            <c:symbol val="none"/>
          </c:marker>
          <c:cat>
            <c:numRef>
              <c:f>Tabelle1!$C$29:$C$46</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Tabelle1!$E$29:$E$46</c:f>
              <c:numCache>
                <c:formatCode>General</c:formatCode>
                <c:ptCount val="18"/>
                <c:pt idx="0">
                  <c:v>6</c:v>
                </c:pt>
                <c:pt idx="1">
                  <c:v>7</c:v>
                </c:pt>
                <c:pt idx="2">
                  <c:v>10</c:v>
                </c:pt>
                <c:pt idx="3">
                  <c:v>16</c:v>
                </c:pt>
                <c:pt idx="4">
                  <c:v>26</c:v>
                </c:pt>
                <c:pt idx="5">
                  <c:v>43</c:v>
                </c:pt>
                <c:pt idx="6">
                  <c:v>51</c:v>
                </c:pt>
                <c:pt idx="7">
                  <c:v>63</c:v>
                </c:pt>
                <c:pt idx="8">
                  <c:v>68</c:v>
                </c:pt>
                <c:pt idx="9">
                  <c:v>79</c:v>
                </c:pt>
                <c:pt idx="10">
                  <c:v>57</c:v>
                </c:pt>
                <c:pt idx="11">
                  <c:v>62</c:v>
                </c:pt>
                <c:pt idx="12">
                  <c:v>43</c:v>
                </c:pt>
                <c:pt idx="13">
                  <c:v>34</c:v>
                </c:pt>
                <c:pt idx="14">
                  <c:v>21</c:v>
                </c:pt>
                <c:pt idx="15">
                  <c:v>17</c:v>
                </c:pt>
                <c:pt idx="16">
                  <c:v>13</c:v>
                </c:pt>
                <c:pt idx="17">
                  <c:v>4</c:v>
                </c:pt>
              </c:numCache>
            </c:numRef>
          </c:val>
          <c:smooth val="0"/>
          <c:extLst>
            <c:ext xmlns:c16="http://schemas.microsoft.com/office/drawing/2014/chart" uri="{C3380CC4-5D6E-409C-BE32-E72D297353CC}">
              <c16:uniqueId val="{00000001-2F5D-452C-AB8C-935123FBC144}"/>
            </c:ext>
          </c:extLst>
        </c:ser>
        <c:dLbls>
          <c:showLegendKey val="0"/>
          <c:showVal val="0"/>
          <c:showCatName val="0"/>
          <c:showSerName val="0"/>
          <c:showPercent val="0"/>
          <c:showBubbleSize val="0"/>
        </c:dLbls>
        <c:smooth val="0"/>
        <c:axId val="437590288"/>
        <c:axId val="437591928"/>
      </c:lineChart>
      <c:catAx>
        <c:axId val="43759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437591928"/>
        <c:crosses val="autoZero"/>
        <c:auto val="1"/>
        <c:lblAlgn val="ctr"/>
        <c:lblOffset val="100"/>
        <c:noMultiLvlLbl val="0"/>
      </c:catAx>
      <c:valAx>
        <c:axId val="437591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437590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legend>
    <c:plotVisOnly val="1"/>
    <c:dispBlanksAs val="gap"/>
    <c:showDLblsOverMax val="0"/>
  </c:chart>
  <c:spPr>
    <a:noFill/>
    <a:ln>
      <a:solidFill>
        <a:schemeClr val="tx2"/>
      </a:solidFill>
    </a:ln>
    <a:effectLst/>
  </c:spPr>
  <c:txPr>
    <a:bodyPr/>
    <a:lstStyle/>
    <a:p>
      <a:pPr>
        <a:defRPr>
          <a:solidFill>
            <a:schemeClr val="tx1"/>
          </a:solidFill>
          <a:latin typeface="Arial" panose="020B0604020202020204" pitchFamily="34" charset="0"/>
          <a:cs typeface="Arial" panose="020B0604020202020204" pitchFamily="34" charset="0"/>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Arial" panose="020B0604020202020204" pitchFamily="34" charset="0"/>
              </a:defRPr>
            </a:pPr>
            <a:r>
              <a:rPr lang="de-DE" dirty="0">
                <a:solidFill>
                  <a:schemeClr val="tx1"/>
                </a:solidFill>
              </a:rPr>
              <a:t>Psychische Misshandlung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Arial" panose="020B0604020202020204" pitchFamily="34" charset="0"/>
            </a:defRPr>
          </a:pPr>
          <a:endParaRPr lang="de-DE"/>
        </a:p>
      </c:txPr>
    </c:title>
    <c:autoTitleDeleted val="0"/>
    <c:plotArea>
      <c:layout/>
      <c:barChart>
        <c:barDir val="col"/>
        <c:grouping val="clustered"/>
        <c:varyColors val="0"/>
        <c:ser>
          <c:idx val="0"/>
          <c:order val="0"/>
          <c:tx>
            <c:strRef>
              <c:f>'Age of Onset'!$D$23</c:f>
              <c:strCache>
                <c:ptCount val="1"/>
                <c:pt idx="0">
                  <c:v>male</c:v>
                </c:pt>
              </c:strCache>
            </c:strRef>
          </c:tx>
          <c:spPr>
            <a:solidFill>
              <a:schemeClr val="accent1"/>
            </a:solidFill>
            <a:ln>
              <a:noFill/>
            </a:ln>
            <a:effectLst/>
          </c:spPr>
          <c:invertIfNegative val="0"/>
          <c:cat>
            <c:numRef>
              <c:f>'Age of Onset'!$C$24:$C$41</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'Age of Onset'!$D$24:$D$41</c:f>
              <c:numCache>
                <c:formatCode>General</c:formatCode>
                <c:ptCount val="18"/>
                <c:pt idx="0">
                  <c:v>1</c:v>
                </c:pt>
                <c:pt idx="1">
                  <c:v>0</c:v>
                </c:pt>
                <c:pt idx="2">
                  <c:v>3</c:v>
                </c:pt>
                <c:pt idx="3">
                  <c:v>2</c:v>
                </c:pt>
                <c:pt idx="4">
                  <c:v>8</c:v>
                </c:pt>
                <c:pt idx="5">
                  <c:v>19</c:v>
                </c:pt>
                <c:pt idx="6">
                  <c:v>19</c:v>
                </c:pt>
                <c:pt idx="7">
                  <c:v>19</c:v>
                </c:pt>
                <c:pt idx="8">
                  <c:v>19</c:v>
                </c:pt>
                <c:pt idx="9">
                  <c:v>33</c:v>
                </c:pt>
                <c:pt idx="10">
                  <c:v>24</c:v>
                </c:pt>
                <c:pt idx="11">
                  <c:v>30</c:v>
                </c:pt>
                <c:pt idx="12">
                  <c:v>21</c:v>
                </c:pt>
                <c:pt idx="13">
                  <c:v>25</c:v>
                </c:pt>
                <c:pt idx="14">
                  <c:v>17</c:v>
                </c:pt>
                <c:pt idx="15">
                  <c:v>18</c:v>
                </c:pt>
                <c:pt idx="16">
                  <c:v>6</c:v>
                </c:pt>
                <c:pt idx="17">
                  <c:v>4</c:v>
                </c:pt>
              </c:numCache>
            </c:numRef>
          </c:val>
          <c:extLst>
            <c:ext xmlns:c16="http://schemas.microsoft.com/office/drawing/2014/chart" uri="{C3380CC4-5D6E-409C-BE32-E72D297353CC}">
              <c16:uniqueId val="{00000000-66E2-4B7A-97BE-9DB0C6EEA869}"/>
            </c:ext>
          </c:extLst>
        </c:ser>
        <c:ser>
          <c:idx val="1"/>
          <c:order val="1"/>
          <c:tx>
            <c:strRef>
              <c:f>'Age of Onset'!$E$23</c:f>
              <c:strCache>
                <c:ptCount val="1"/>
                <c:pt idx="0">
                  <c:v>female</c:v>
                </c:pt>
              </c:strCache>
            </c:strRef>
          </c:tx>
          <c:spPr>
            <a:solidFill>
              <a:srgbClr val="92D050"/>
            </a:solidFill>
            <a:ln>
              <a:solidFill>
                <a:srgbClr val="92D050"/>
              </a:solidFill>
            </a:ln>
            <a:effectLst/>
          </c:spPr>
          <c:invertIfNegative val="0"/>
          <c:cat>
            <c:numRef>
              <c:f>'Age of Onset'!$C$24:$C$41</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'Age of Onset'!$E$24:$E$41</c:f>
              <c:numCache>
                <c:formatCode>General</c:formatCode>
                <c:ptCount val="18"/>
                <c:pt idx="0">
                  <c:v>1</c:v>
                </c:pt>
                <c:pt idx="1">
                  <c:v>1</c:v>
                </c:pt>
                <c:pt idx="2">
                  <c:v>7</c:v>
                </c:pt>
                <c:pt idx="3">
                  <c:v>5</c:v>
                </c:pt>
                <c:pt idx="4">
                  <c:v>8</c:v>
                </c:pt>
                <c:pt idx="5">
                  <c:v>18</c:v>
                </c:pt>
                <c:pt idx="6">
                  <c:v>13</c:v>
                </c:pt>
                <c:pt idx="7">
                  <c:v>20</c:v>
                </c:pt>
                <c:pt idx="8">
                  <c:v>16</c:v>
                </c:pt>
                <c:pt idx="9">
                  <c:v>43</c:v>
                </c:pt>
                <c:pt idx="10">
                  <c:v>23</c:v>
                </c:pt>
                <c:pt idx="11">
                  <c:v>35</c:v>
                </c:pt>
                <c:pt idx="12">
                  <c:v>31</c:v>
                </c:pt>
                <c:pt idx="13">
                  <c:v>18</c:v>
                </c:pt>
                <c:pt idx="14">
                  <c:v>22</c:v>
                </c:pt>
                <c:pt idx="15">
                  <c:v>20</c:v>
                </c:pt>
                <c:pt idx="16">
                  <c:v>8</c:v>
                </c:pt>
                <c:pt idx="17">
                  <c:v>1</c:v>
                </c:pt>
              </c:numCache>
            </c:numRef>
          </c:val>
          <c:extLst>
            <c:ext xmlns:c16="http://schemas.microsoft.com/office/drawing/2014/chart" uri="{C3380CC4-5D6E-409C-BE32-E72D297353CC}">
              <c16:uniqueId val="{00000001-66E2-4B7A-97BE-9DB0C6EEA869}"/>
            </c:ext>
          </c:extLst>
        </c:ser>
        <c:dLbls>
          <c:showLegendKey val="0"/>
          <c:showVal val="0"/>
          <c:showCatName val="0"/>
          <c:showSerName val="0"/>
          <c:showPercent val="0"/>
          <c:showBubbleSize val="0"/>
        </c:dLbls>
        <c:gapWidth val="219"/>
        <c:overlap val="-27"/>
        <c:axId val="512202864"/>
        <c:axId val="512200568"/>
      </c:barChart>
      <c:catAx>
        <c:axId val="51220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512200568"/>
        <c:crosses val="autoZero"/>
        <c:auto val="1"/>
        <c:lblAlgn val="ctr"/>
        <c:lblOffset val="100"/>
        <c:noMultiLvlLbl val="0"/>
      </c:catAx>
      <c:valAx>
        <c:axId val="512200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51220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legend>
    <c:plotVisOnly val="1"/>
    <c:dispBlanksAs val="gap"/>
    <c:showDLblsOverMax val="0"/>
  </c:chart>
  <c:spPr>
    <a:noFill/>
    <a:ln>
      <a:solidFill>
        <a:schemeClr val="tx2"/>
      </a:solidFill>
    </a:ln>
    <a:effectLst/>
  </c:spPr>
  <c:txPr>
    <a:bodyPr/>
    <a:lstStyle/>
    <a:p>
      <a:pPr>
        <a:defRPr>
          <a:latin typeface="Corbel" panose="020B0503020204020204" pitchFamily="34" charset="0"/>
          <a:cs typeface="Arial" panose="020B0604020202020204" pitchFamily="34" charset="0"/>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orbel" panose="020B0503020204020204" pitchFamily="34" charset="0"/>
                <a:ea typeface="+mn-ea"/>
                <a:cs typeface="Arial" panose="020B0604020202020204" pitchFamily="34" charset="0"/>
              </a:defRPr>
            </a:pPr>
            <a:r>
              <a:rPr lang="de-DE" dirty="0">
                <a:solidFill>
                  <a:schemeClr val="tx1"/>
                </a:solidFill>
              </a:rPr>
              <a:t>Körperliche Misshandlung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orbel" panose="020B0503020204020204" pitchFamily="34" charset="0"/>
              <a:ea typeface="+mn-ea"/>
              <a:cs typeface="Arial" panose="020B0604020202020204" pitchFamily="34" charset="0"/>
            </a:defRPr>
          </a:pPr>
          <a:endParaRPr lang="de-DE"/>
        </a:p>
      </c:txPr>
    </c:title>
    <c:autoTitleDeleted val="0"/>
    <c:plotArea>
      <c:layout/>
      <c:barChart>
        <c:barDir val="col"/>
        <c:grouping val="clustered"/>
        <c:varyColors val="0"/>
        <c:ser>
          <c:idx val="0"/>
          <c:order val="0"/>
          <c:tx>
            <c:strRef>
              <c:f>'Age of Onset'!$J$2</c:f>
              <c:strCache>
                <c:ptCount val="1"/>
                <c:pt idx="0">
                  <c:v>male</c:v>
                </c:pt>
              </c:strCache>
            </c:strRef>
          </c:tx>
          <c:spPr>
            <a:solidFill>
              <a:schemeClr val="accent1"/>
            </a:solidFill>
            <a:ln>
              <a:noFill/>
            </a:ln>
            <a:effectLst/>
          </c:spPr>
          <c:invertIfNegative val="0"/>
          <c:cat>
            <c:numRef>
              <c:f>'Age of Onset'!$I$3:$I$20</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'Age of Onset'!$J$3:$J$20</c:f>
              <c:numCache>
                <c:formatCode>General</c:formatCode>
                <c:ptCount val="18"/>
                <c:pt idx="0">
                  <c:v>3</c:v>
                </c:pt>
                <c:pt idx="1">
                  <c:v>2</c:v>
                </c:pt>
                <c:pt idx="2">
                  <c:v>4</c:v>
                </c:pt>
                <c:pt idx="3">
                  <c:v>5</c:v>
                </c:pt>
                <c:pt idx="4">
                  <c:v>13</c:v>
                </c:pt>
                <c:pt idx="5">
                  <c:v>31</c:v>
                </c:pt>
                <c:pt idx="6">
                  <c:v>24</c:v>
                </c:pt>
                <c:pt idx="7">
                  <c:v>41</c:v>
                </c:pt>
                <c:pt idx="8">
                  <c:v>22</c:v>
                </c:pt>
                <c:pt idx="9">
                  <c:v>42</c:v>
                </c:pt>
                <c:pt idx="10">
                  <c:v>18</c:v>
                </c:pt>
                <c:pt idx="11">
                  <c:v>29</c:v>
                </c:pt>
                <c:pt idx="12">
                  <c:v>12</c:v>
                </c:pt>
                <c:pt idx="13">
                  <c:v>15</c:v>
                </c:pt>
                <c:pt idx="14">
                  <c:v>14</c:v>
                </c:pt>
                <c:pt idx="15">
                  <c:v>6</c:v>
                </c:pt>
                <c:pt idx="16">
                  <c:v>3</c:v>
                </c:pt>
                <c:pt idx="17">
                  <c:v>0</c:v>
                </c:pt>
              </c:numCache>
            </c:numRef>
          </c:val>
          <c:extLst>
            <c:ext xmlns:c16="http://schemas.microsoft.com/office/drawing/2014/chart" uri="{C3380CC4-5D6E-409C-BE32-E72D297353CC}">
              <c16:uniqueId val="{00000000-4924-490E-B47E-AE48ACAB511A}"/>
            </c:ext>
          </c:extLst>
        </c:ser>
        <c:ser>
          <c:idx val="1"/>
          <c:order val="1"/>
          <c:tx>
            <c:strRef>
              <c:f>'Age of Onset'!$K$2</c:f>
              <c:strCache>
                <c:ptCount val="1"/>
                <c:pt idx="0">
                  <c:v>female</c:v>
                </c:pt>
              </c:strCache>
            </c:strRef>
          </c:tx>
          <c:spPr>
            <a:solidFill>
              <a:srgbClr val="92D050"/>
            </a:solidFill>
            <a:ln>
              <a:solidFill>
                <a:srgbClr val="92D050"/>
              </a:solidFill>
            </a:ln>
            <a:effectLst/>
          </c:spPr>
          <c:invertIfNegative val="0"/>
          <c:cat>
            <c:numRef>
              <c:f>'Age of Onset'!$I$3:$I$20</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'Age of Onset'!$K$3:$K$20</c:f>
              <c:numCache>
                <c:formatCode>General</c:formatCode>
                <c:ptCount val="18"/>
                <c:pt idx="0">
                  <c:v>2</c:v>
                </c:pt>
                <c:pt idx="1">
                  <c:v>2</c:v>
                </c:pt>
                <c:pt idx="2">
                  <c:v>5</c:v>
                </c:pt>
                <c:pt idx="3">
                  <c:v>10</c:v>
                </c:pt>
                <c:pt idx="4">
                  <c:v>23</c:v>
                </c:pt>
                <c:pt idx="5">
                  <c:v>22</c:v>
                </c:pt>
                <c:pt idx="6">
                  <c:v>26</c:v>
                </c:pt>
                <c:pt idx="7">
                  <c:v>25</c:v>
                </c:pt>
                <c:pt idx="8">
                  <c:v>17</c:v>
                </c:pt>
                <c:pt idx="9">
                  <c:v>30</c:v>
                </c:pt>
                <c:pt idx="10">
                  <c:v>13</c:v>
                </c:pt>
                <c:pt idx="11">
                  <c:v>15</c:v>
                </c:pt>
                <c:pt idx="12">
                  <c:v>10</c:v>
                </c:pt>
                <c:pt idx="13">
                  <c:v>14</c:v>
                </c:pt>
                <c:pt idx="14">
                  <c:v>9</c:v>
                </c:pt>
                <c:pt idx="15">
                  <c:v>5</c:v>
                </c:pt>
                <c:pt idx="16">
                  <c:v>3</c:v>
                </c:pt>
                <c:pt idx="17">
                  <c:v>1</c:v>
                </c:pt>
              </c:numCache>
            </c:numRef>
          </c:val>
          <c:extLst>
            <c:ext xmlns:c16="http://schemas.microsoft.com/office/drawing/2014/chart" uri="{C3380CC4-5D6E-409C-BE32-E72D297353CC}">
              <c16:uniqueId val="{00000001-4924-490E-B47E-AE48ACAB511A}"/>
            </c:ext>
          </c:extLst>
        </c:ser>
        <c:dLbls>
          <c:showLegendKey val="0"/>
          <c:showVal val="0"/>
          <c:showCatName val="0"/>
          <c:showSerName val="0"/>
          <c:showPercent val="0"/>
          <c:showBubbleSize val="0"/>
        </c:dLbls>
        <c:gapWidth val="219"/>
        <c:overlap val="-27"/>
        <c:axId val="509308216"/>
        <c:axId val="509308544"/>
      </c:barChart>
      <c:catAx>
        <c:axId val="50930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509308544"/>
        <c:crosses val="autoZero"/>
        <c:auto val="1"/>
        <c:lblAlgn val="ctr"/>
        <c:lblOffset val="100"/>
        <c:noMultiLvlLbl val="0"/>
      </c:catAx>
      <c:valAx>
        <c:axId val="509308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509308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legend>
    <c:plotVisOnly val="1"/>
    <c:dispBlanksAs val="gap"/>
    <c:showDLblsOverMax val="0"/>
  </c:chart>
  <c:spPr>
    <a:noFill/>
    <a:ln>
      <a:solidFill>
        <a:schemeClr val="tx2"/>
      </a:solidFill>
    </a:ln>
    <a:effectLst/>
  </c:spPr>
  <c:txPr>
    <a:bodyPr/>
    <a:lstStyle/>
    <a:p>
      <a:pPr>
        <a:defRPr>
          <a:latin typeface="Corbel" panose="020B0503020204020204" pitchFamily="34" charset="0"/>
          <a:cs typeface="Arial" panose="020B0604020202020204" pitchFamily="34" charset="0"/>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Arial" panose="020B0604020202020204" pitchFamily="34" charset="0"/>
              </a:defRPr>
            </a:pPr>
            <a:r>
              <a:rPr lang="de-DE" sz="1400" b="0" dirty="0">
                <a:solidFill>
                  <a:schemeClr val="tx1"/>
                </a:solidFill>
                <a:latin typeface="Corbel" panose="020B0503020204020204" pitchFamily="34" charset="0"/>
              </a:rPr>
              <a:t>Sexueller Missbrauch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Arial" panose="020B0604020202020204" pitchFamily="34" charset="0"/>
            </a:defRPr>
          </a:pPr>
          <a:endParaRPr lang="de-DE"/>
        </a:p>
      </c:txPr>
    </c:title>
    <c:autoTitleDeleted val="0"/>
    <c:plotArea>
      <c:layout/>
      <c:barChart>
        <c:barDir val="col"/>
        <c:grouping val="clustered"/>
        <c:varyColors val="0"/>
        <c:ser>
          <c:idx val="0"/>
          <c:order val="0"/>
          <c:tx>
            <c:strRef>
              <c:f>'Age of Onset'!$L$23</c:f>
              <c:strCache>
                <c:ptCount val="1"/>
                <c:pt idx="0">
                  <c:v>male</c:v>
                </c:pt>
              </c:strCache>
            </c:strRef>
          </c:tx>
          <c:spPr>
            <a:solidFill>
              <a:schemeClr val="accent1"/>
            </a:solidFill>
            <a:ln>
              <a:noFill/>
            </a:ln>
            <a:effectLst/>
          </c:spPr>
          <c:invertIfNegative val="0"/>
          <c:cat>
            <c:numRef>
              <c:f>'Age of Onset'!$K$24:$K$41</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'Age of Onset'!$L$24:$L$41</c:f>
              <c:numCache>
                <c:formatCode>General</c:formatCode>
                <c:ptCount val="18"/>
                <c:pt idx="0">
                  <c:v>0</c:v>
                </c:pt>
                <c:pt idx="1">
                  <c:v>0</c:v>
                </c:pt>
                <c:pt idx="2">
                  <c:v>0</c:v>
                </c:pt>
                <c:pt idx="3">
                  <c:v>2</c:v>
                </c:pt>
                <c:pt idx="4">
                  <c:v>2</c:v>
                </c:pt>
                <c:pt idx="5">
                  <c:v>1</c:v>
                </c:pt>
                <c:pt idx="6">
                  <c:v>1</c:v>
                </c:pt>
                <c:pt idx="7">
                  <c:v>1</c:v>
                </c:pt>
                <c:pt idx="8">
                  <c:v>2</c:v>
                </c:pt>
                <c:pt idx="9">
                  <c:v>5</c:v>
                </c:pt>
                <c:pt idx="10">
                  <c:v>5</c:v>
                </c:pt>
                <c:pt idx="11">
                  <c:v>6</c:v>
                </c:pt>
                <c:pt idx="12">
                  <c:v>9</c:v>
                </c:pt>
                <c:pt idx="13">
                  <c:v>5</c:v>
                </c:pt>
                <c:pt idx="14">
                  <c:v>6</c:v>
                </c:pt>
                <c:pt idx="15">
                  <c:v>4</c:v>
                </c:pt>
                <c:pt idx="16">
                  <c:v>6</c:v>
                </c:pt>
                <c:pt idx="17">
                  <c:v>17</c:v>
                </c:pt>
              </c:numCache>
            </c:numRef>
          </c:val>
          <c:extLst>
            <c:ext xmlns:c16="http://schemas.microsoft.com/office/drawing/2014/chart" uri="{C3380CC4-5D6E-409C-BE32-E72D297353CC}">
              <c16:uniqueId val="{00000000-E109-43DF-9A4E-BEFB625218B6}"/>
            </c:ext>
          </c:extLst>
        </c:ser>
        <c:ser>
          <c:idx val="1"/>
          <c:order val="1"/>
          <c:tx>
            <c:strRef>
              <c:f>'Age of Onset'!$M$23</c:f>
              <c:strCache>
                <c:ptCount val="1"/>
                <c:pt idx="0">
                  <c:v>female</c:v>
                </c:pt>
              </c:strCache>
            </c:strRef>
          </c:tx>
          <c:spPr>
            <a:solidFill>
              <a:srgbClr val="92D050"/>
            </a:solidFill>
            <a:ln>
              <a:solidFill>
                <a:srgbClr val="92D050"/>
              </a:solidFill>
            </a:ln>
            <a:effectLst/>
          </c:spPr>
          <c:invertIfNegative val="0"/>
          <c:cat>
            <c:numRef>
              <c:f>'Age of Onset'!$K$24:$K$41</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'Age of Onset'!$M$24:$M$41</c:f>
              <c:numCache>
                <c:formatCode>General</c:formatCode>
                <c:ptCount val="18"/>
                <c:pt idx="0">
                  <c:v>0</c:v>
                </c:pt>
                <c:pt idx="1">
                  <c:v>0</c:v>
                </c:pt>
                <c:pt idx="2">
                  <c:v>2</c:v>
                </c:pt>
                <c:pt idx="3">
                  <c:v>2</c:v>
                </c:pt>
                <c:pt idx="4">
                  <c:v>0</c:v>
                </c:pt>
                <c:pt idx="5">
                  <c:v>4</c:v>
                </c:pt>
                <c:pt idx="6">
                  <c:v>1</c:v>
                </c:pt>
                <c:pt idx="7">
                  <c:v>1</c:v>
                </c:pt>
                <c:pt idx="8">
                  <c:v>3</c:v>
                </c:pt>
                <c:pt idx="9">
                  <c:v>5</c:v>
                </c:pt>
                <c:pt idx="10">
                  <c:v>12</c:v>
                </c:pt>
                <c:pt idx="11">
                  <c:v>14</c:v>
                </c:pt>
                <c:pt idx="12">
                  <c:v>13</c:v>
                </c:pt>
                <c:pt idx="13">
                  <c:v>26</c:v>
                </c:pt>
                <c:pt idx="14">
                  <c:v>20</c:v>
                </c:pt>
                <c:pt idx="15">
                  <c:v>28</c:v>
                </c:pt>
                <c:pt idx="16">
                  <c:v>19</c:v>
                </c:pt>
                <c:pt idx="17">
                  <c:v>13</c:v>
                </c:pt>
              </c:numCache>
            </c:numRef>
          </c:val>
          <c:extLst>
            <c:ext xmlns:c16="http://schemas.microsoft.com/office/drawing/2014/chart" uri="{C3380CC4-5D6E-409C-BE32-E72D297353CC}">
              <c16:uniqueId val="{00000001-E109-43DF-9A4E-BEFB625218B6}"/>
            </c:ext>
          </c:extLst>
        </c:ser>
        <c:dLbls>
          <c:showLegendKey val="0"/>
          <c:showVal val="0"/>
          <c:showCatName val="0"/>
          <c:showSerName val="0"/>
          <c:showPercent val="0"/>
          <c:showBubbleSize val="0"/>
        </c:dLbls>
        <c:gapWidth val="219"/>
        <c:overlap val="-27"/>
        <c:axId val="331935424"/>
        <c:axId val="331929192"/>
      </c:barChart>
      <c:catAx>
        <c:axId val="33193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331929192"/>
        <c:crosses val="autoZero"/>
        <c:auto val="1"/>
        <c:lblAlgn val="ctr"/>
        <c:lblOffset val="100"/>
        <c:noMultiLvlLbl val="0"/>
      </c:catAx>
      <c:valAx>
        <c:axId val="331929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33193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legend>
    <c:plotVisOnly val="1"/>
    <c:dispBlanksAs val="gap"/>
    <c:showDLblsOverMax val="0"/>
  </c:chart>
  <c:spPr>
    <a:noFill/>
    <a:ln>
      <a:solidFill>
        <a:schemeClr val="tx2"/>
      </a:solid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Arial" panose="020B0604020202020204" pitchFamily="34" charset="0"/>
              </a:defRPr>
            </a:pPr>
            <a:r>
              <a:rPr lang="de-DE" dirty="0"/>
              <a:t>Vernachlässigung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Arial" panose="020B0604020202020204" pitchFamily="34" charset="0"/>
            </a:defRPr>
          </a:pPr>
          <a:endParaRPr lang="de-DE"/>
        </a:p>
      </c:txPr>
    </c:title>
    <c:autoTitleDeleted val="0"/>
    <c:plotArea>
      <c:layout/>
      <c:barChart>
        <c:barDir val="col"/>
        <c:grouping val="clustered"/>
        <c:varyColors val="0"/>
        <c:ser>
          <c:idx val="0"/>
          <c:order val="0"/>
          <c:tx>
            <c:strRef>
              <c:f>'Age of Onset'!$D$2</c:f>
              <c:strCache>
                <c:ptCount val="1"/>
                <c:pt idx="0">
                  <c:v>male</c:v>
                </c:pt>
              </c:strCache>
            </c:strRef>
          </c:tx>
          <c:spPr>
            <a:solidFill>
              <a:schemeClr val="accent1"/>
            </a:solidFill>
            <a:ln>
              <a:noFill/>
            </a:ln>
            <a:effectLst/>
          </c:spPr>
          <c:invertIfNegative val="0"/>
          <c:cat>
            <c:numRef>
              <c:f>'Age of Onset'!$C$3:$C$20</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'Age of Onset'!$D$3:$D$20</c:f>
              <c:numCache>
                <c:formatCode>General</c:formatCode>
                <c:ptCount val="18"/>
                <c:pt idx="0">
                  <c:v>2</c:v>
                </c:pt>
                <c:pt idx="1">
                  <c:v>2</c:v>
                </c:pt>
                <c:pt idx="2">
                  <c:v>6</c:v>
                </c:pt>
                <c:pt idx="3">
                  <c:v>10</c:v>
                </c:pt>
                <c:pt idx="4">
                  <c:v>14</c:v>
                </c:pt>
                <c:pt idx="5">
                  <c:v>34</c:v>
                </c:pt>
                <c:pt idx="6">
                  <c:v>24</c:v>
                </c:pt>
                <c:pt idx="7">
                  <c:v>24</c:v>
                </c:pt>
                <c:pt idx="8">
                  <c:v>25</c:v>
                </c:pt>
                <c:pt idx="9">
                  <c:v>23</c:v>
                </c:pt>
                <c:pt idx="10">
                  <c:v>7</c:v>
                </c:pt>
                <c:pt idx="11">
                  <c:v>10</c:v>
                </c:pt>
                <c:pt idx="12">
                  <c:v>4</c:v>
                </c:pt>
                <c:pt idx="13">
                  <c:v>4</c:v>
                </c:pt>
                <c:pt idx="14">
                  <c:v>6</c:v>
                </c:pt>
                <c:pt idx="15">
                  <c:v>2</c:v>
                </c:pt>
                <c:pt idx="16">
                  <c:v>1</c:v>
                </c:pt>
                <c:pt idx="17">
                  <c:v>0</c:v>
                </c:pt>
              </c:numCache>
            </c:numRef>
          </c:val>
          <c:extLst>
            <c:ext xmlns:c16="http://schemas.microsoft.com/office/drawing/2014/chart" uri="{C3380CC4-5D6E-409C-BE32-E72D297353CC}">
              <c16:uniqueId val="{00000000-B934-4344-A1F3-A09B26FED083}"/>
            </c:ext>
          </c:extLst>
        </c:ser>
        <c:ser>
          <c:idx val="1"/>
          <c:order val="1"/>
          <c:tx>
            <c:strRef>
              <c:f>'Age of Onset'!$E$2</c:f>
              <c:strCache>
                <c:ptCount val="1"/>
                <c:pt idx="0">
                  <c:v>female</c:v>
                </c:pt>
              </c:strCache>
            </c:strRef>
          </c:tx>
          <c:spPr>
            <a:solidFill>
              <a:srgbClr val="92D050"/>
            </a:solidFill>
            <a:ln>
              <a:solidFill>
                <a:srgbClr val="92D050"/>
              </a:solidFill>
            </a:ln>
            <a:effectLst/>
          </c:spPr>
          <c:invertIfNegative val="0"/>
          <c:cat>
            <c:numRef>
              <c:f>'Age of Onset'!$C$3:$C$20</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'Age of Onset'!$E$3:$E$20</c:f>
              <c:numCache>
                <c:formatCode>General</c:formatCode>
                <c:ptCount val="18"/>
                <c:pt idx="0">
                  <c:v>6</c:v>
                </c:pt>
                <c:pt idx="1">
                  <c:v>2</c:v>
                </c:pt>
                <c:pt idx="2">
                  <c:v>2</c:v>
                </c:pt>
                <c:pt idx="3">
                  <c:v>8</c:v>
                </c:pt>
                <c:pt idx="4">
                  <c:v>17</c:v>
                </c:pt>
                <c:pt idx="5">
                  <c:v>24</c:v>
                </c:pt>
                <c:pt idx="6">
                  <c:v>21</c:v>
                </c:pt>
                <c:pt idx="7">
                  <c:v>23</c:v>
                </c:pt>
                <c:pt idx="8">
                  <c:v>23</c:v>
                </c:pt>
                <c:pt idx="9">
                  <c:v>29</c:v>
                </c:pt>
                <c:pt idx="10">
                  <c:v>7</c:v>
                </c:pt>
                <c:pt idx="11">
                  <c:v>9</c:v>
                </c:pt>
                <c:pt idx="12">
                  <c:v>3</c:v>
                </c:pt>
                <c:pt idx="13">
                  <c:v>2</c:v>
                </c:pt>
                <c:pt idx="14">
                  <c:v>2</c:v>
                </c:pt>
                <c:pt idx="15">
                  <c:v>1</c:v>
                </c:pt>
                <c:pt idx="16">
                  <c:v>0</c:v>
                </c:pt>
                <c:pt idx="17">
                  <c:v>1</c:v>
                </c:pt>
              </c:numCache>
            </c:numRef>
          </c:val>
          <c:extLst>
            <c:ext xmlns:c16="http://schemas.microsoft.com/office/drawing/2014/chart" uri="{C3380CC4-5D6E-409C-BE32-E72D297353CC}">
              <c16:uniqueId val="{00000001-B934-4344-A1F3-A09B26FED083}"/>
            </c:ext>
          </c:extLst>
        </c:ser>
        <c:dLbls>
          <c:showLegendKey val="0"/>
          <c:showVal val="0"/>
          <c:showCatName val="0"/>
          <c:showSerName val="0"/>
          <c:showPercent val="0"/>
          <c:showBubbleSize val="0"/>
        </c:dLbls>
        <c:gapWidth val="219"/>
        <c:overlap val="-27"/>
        <c:axId val="428059008"/>
        <c:axId val="428057368"/>
      </c:barChart>
      <c:catAx>
        <c:axId val="42805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428057368"/>
        <c:crosses val="autoZero"/>
        <c:auto val="1"/>
        <c:lblAlgn val="ctr"/>
        <c:lblOffset val="100"/>
        <c:noMultiLvlLbl val="0"/>
      </c:catAx>
      <c:valAx>
        <c:axId val="428057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42805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legend>
    <c:plotVisOnly val="1"/>
    <c:dispBlanksAs val="gap"/>
    <c:showDLblsOverMax val="0"/>
  </c:chart>
  <c:spPr>
    <a:noFill/>
    <a:ln>
      <a:solidFill>
        <a:schemeClr val="tx2"/>
      </a:solidFill>
    </a:ln>
    <a:effectLst/>
  </c:spPr>
  <c:txPr>
    <a:bodyPr/>
    <a:lstStyle/>
    <a:p>
      <a:pPr>
        <a:defRPr>
          <a:solidFill>
            <a:schemeClr val="tx1"/>
          </a:solidFill>
          <a:latin typeface="Corbel" panose="020B0503020204020204" pitchFamily="34" charset="0"/>
          <a:cs typeface="Arial" panose="020B0604020202020204" pitchFamily="34" charset="0"/>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mn-cs"/>
              </a:defRPr>
            </a:pPr>
            <a:r>
              <a:rPr lang="en-US" dirty="0" err="1">
                <a:solidFill>
                  <a:schemeClr val="tx1"/>
                </a:solidFill>
                <a:latin typeface="Corbel" panose="020B0503020204020204" pitchFamily="34" charset="0"/>
              </a:rPr>
              <a:t>Durchschnittlicher</a:t>
            </a:r>
            <a:r>
              <a:rPr lang="en-US" baseline="0" dirty="0">
                <a:solidFill>
                  <a:schemeClr val="tx1"/>
                </a:solidFill>
                <a:latin typeface="Corbel" panose="020B0503020204020204" pitchFamily="34" charset="0"/>
              </a:rPr>
              <a:t> </a:t>
            </a:r>
            <a:r>
              <a:rPr lang="en-US" baseline="0" dirty="0" err="1">
                <a:solidFill>
                  <a:schemeClr val="tx1"/>
                </a:solidFill>
                <a:latin typeface="Corbel" panose="020B0503020204020204" pitchFamily="34" charset="0"/>
              </a:rPr>
              <a:t>Beginn</a:t>
            </a:r>
            <a:r>
              <a:rPr lang="en-US" baseline="0" dirty="0">
                <a:solidFill>
                  <a:schemeClr val="tx1"/>
                </a:solidFill>
                <a:latin typeface="Corbel" panose="020B0503020204020204" pitchFamily="34" charset="0"/>
              </a:rPr>
              <a:t> (</a:t>
            </a:r>
            <a:r>
              <a:rPr lang="en-US" baseline="0" dirty="0" err="1">
                <a:solidFill>
                  <a:schemeClr val="tx1"/>
                </a:solidFill>
                <a:latin typeface="Corbel" panose="020B0503020204020204" pitchFamily="34" charset="0"/>
              </a:rPr>
              <a:t>Mittelwert</a:t>
            </a:r>
            <a:r>
              <a:rPr lang="en-US" baseline="0" dirty="0">
                <a:solidFill>
                  <a:schemeClr val="tx1"/>
                </a:solidFill>
                <a:latin typeface="Corbel" panose="020B0503020204020204" pitchFamily="34" charset="0"/>
              </a:rPr>
              <a:t>)</a:t>
            </a:r>
            <a:r>
              <a:rPr lang="en-US" dirty="0">
                <a:solidFill>
                  <a:schemeClr val="tx1"/>
                </a:solidFill>
                <a:latin typeface="Corbel" panose="020B0503020204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mn-cs"/>
            </a:defRPr>
          </a:pPr>
          <a:endParaRPr lang="de-DE"/>
        </a:p>
      </c:txPr>
    </c:title>
    <c:autoTitleDeleted val="0"/>
    <c:plotArea>
      <c:layout/>
      <c:barChart>
        <c:barDir val="col"/>
        <c:grouping val="clustered"/>
        <c:varyColors val="0"/>
        <c:ser>
          <c:idx val="0"/>
          <c:order val="0"/>
          <c:tx>
            <c:strRef>
              <c:f>Tabelle2!$E$3</c:f>
              <c:strCache>
                <c:ptCount val="1"/>
                <c:pt idx="0">
                  <c:v>Age of onset</c:v>
                </c:pt>
              </c:strCache>
            </c:strRef>
          </c:tx>
          <c:spPr>
            <a:solidFill>
              <a:schemeClr val="accent1"/>
            </a:solidFill>
            <a:ln>
              <a:noFill/>
            </a:ln>
            <a:effectLst/>
          </c:spPr>
          <c:invertIfNegative val="0"/>
          <c:dPt>
            <c:idx val="1"/>
            <c:invertIfNegative val="0"/>
            <c:bubble3D val="0"/>
            <c:spPr>
              <a:solidFill>
                <a:srgbClr val="92D050"/>
              </a:solidFill>
              <a:ln>
                <a:solidFill>
                  <a:srgbClr val="92D050"/>
                </a:solidFill>
              </a:ln>
              <a:effectLst/>
            </c:spPr>
            <c:extLst>
              <c:ext xmlns:c16="http://schemas.microsoft.com/office/drawing/2014/chart" uri="{C3380CC4-5D6E-409C-BE32-E72D297353CC}">
                <c16:uniqueId val="{00000001-CBD6-4916-83A4-12C0EA35F721}"/>
              </c:ext>
            </c:extLst>
          </c:dPt>
          <c:dPt>
            <c:idx val="4"/>
            <c:invertIfNegative val="0"/>
            <c:bubble3D val="0"/>
            <c:spPr>
              <a:solidFill>
                <a:srgbClr val="92D050"/>
              </a:solidFill>
              <a:ln>
                <a:solidFill>
                  <a:srgbClr val="92D050"/>
                </a:solidFill>
              </a:ln>
              <a:effectLst/>
            </c:spPr>
            <c:extLst>
              <c:ext xmlns:c16="http://schemas.microsoft.com/office/drawing/2014/chart" uri="{C3380CC4-5D6E-409C-BE32-E72D297353CC}">
                <c16:uniqueId val="{00000003-CBD6-4916-83A4-12C0EA35F721}"/>
              </c:ext>
            </c:extLst>
          </c:dPt>
          <c:dPt>
            <c:idx val="7"/>
            <c:invertIfNegative val="0"/>
            <c:bubble3D val="0"/>
            <c:spPr>
              <a:solidFill>
                <a:srgbClr val="92D050"/>
              </a:solidFill>
              <a:ln>
                <a:solidFill>
                  <a:srgbClr val="92D050"/>
                </a:solidFill>
              </a:ln>
              <a:effectLst/>
            </c:spPr>
            <c:extLst>
              <c:ext xmlns:c16="http://schemas.microsoft.com/office/drawing/2014/chart" uri="{C3380CC4-5D6E-409C-BE32-E72D297353CC}">
                <c16:uniqueId val="{00000005-CBD6-4916-83A4-12C0EA35F721}"/>
              </c:ext>
            </c:extLst>
          </c:dPt>
          <c:dPt>
            <c:idx val="10"/>
            <c:invertIfNegative val="0"/>
            <c:bubble3D val="0"/>
            <c:spPr>
              <a:solidFill>
                <a:srgbClr val="92D050"/>
              </a:solidFill>
              <a:ln>
                <a:noFill/>
              </a:ln>
              <a:effectLst/>
            </c:spPr>
            <c:extLst>
              <c:ext xmlns:c16="http://schemas.microsoft.com/office/drawing/2014/chart" uri="{C3380CC4-5D6E-409C-BE32-E72D297353CC}">
                <c16:uniqueId val="{00000007-CBD6-4916-83A4-12C0EA35F721}"/>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Corbel" panose="020B0503020204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Tabelle2!$C$4:$D$14</c:f>
              <c:multiLvlStrCache>
                <c:ptCount val="11"/>
                <c:lvl>
                  <c:pt idx="0">
                    <c:v>Male</c:v>
                  </c:pt>
                  <c:pt idx="1">
                    <c:v>Female</c:v>
                  </c:pt>
                  <c:pt idx="3">
                    <c:v>Male</c:v>
                  </c:pt>
                  <c:pt idx="4">
                    <c:v>Female</c:v>
                  </c:pt>
                  <c:pt idx="6">
                    <c:v>Male</c:v>
                  </c:pt>
                  <c:pt idx="7">
                    <c:v>Female</c:v>
                  </c:pt>
                  <c:pt idx="9">
                    <c:v>Male</c:v>
                  </c:pt>
                  <c:pt idx="10">
                    <c:v>Female</c:v>
                  </c:pt>
                </c:lvl>
                <c:lvl>
                  <c:pt idx="0">
                    <c:v>Physical Abuse</c:v>
                  </c:pt>
                  <c:pt idx="3">
                    <c:v>Emotional Abuse</c:v>
                  </c:pt>
                  <c:pt idx="6">
                    <c:v>Sexual Abuse</c:v>
                  </c:pt>
                  <c:pt idx="9">
                    <c:v>Neglect</c:v>
                  </c:pt>
                </c:lvl>
              </c:multiLvlStrCache>
            </c:multiLvlStrRef>
          </c:cat>
          <c:val>
            <c:numRef>
              <c:f>Tabelle2!$E$4:$E$14</c:f>
              <c:numCache>
                <c:formatCode>0.0</c:formatCode>
                <c:ptCount val="11"/>
                <c:pt idx="0">
                  <c:v>9.41</c:v>
                </c:pt>
                <c:pt idx="1">
                  <c:v>8.9499999999999993</c:v>
                </c:pt>
                <c:pt idx="3">
                  <c:v>10.9</c:v>
                </c:pt>
                <c:pt idx="4">
                  <c:v>10.86</c:v>
                </c:pt>
                <c:pt idx="6">
                  <c:v>13.65</c:v>
                </c:pt>
                <c:pt idx="7">
                  <c:v>13.91</c:v>
                </c:pt>
                <c:pt idx="9">
                  <c:v>8.07</c:v>
                </c:pt>
                <c:pt idx="10">
                  <c:v>7.9</c:v>
                </c:pt>
              </c:numCache>
            </c:numRef>
          </c:val>
          <c:extLst>
            <c:ext xmlns:c16="http://schemas.microsoft.com/office/drawing/2014/chart" uri="{C3380CC4-5D6E-409C-BE32-E72D297353CC}">
              <c16:uniqueId val="{00000008-CBD6-4916-83A4-12C0EA35F721}"/>
            </c:ext>
          </c:extLst>
        </c:ser>
        <c:dLbls>
          <c:dLblPos val="outEnd"/>
          <c:showLegendKey val="0"/>
          <c:showVal val="1"/>
          <c:showCatName val="0"/>
          <c:showSerName val="0"/>
          <c:showPercent val="0"/>
          <c:showBubbleSize val="0"/>
        </c:dLbls>
        <c:gapWidth val="219"/>
        <c:overlap val="-27"/>
        <c:axId val="403530840"/>
        <c:axId val="403530184"/>
      </c:barChart>
      <c:catAx>
        <c:axId val="40353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de-DE"/>
          </a:p>
        </c:txPr>
        <c:crossAx val="403530184"/>
        <c:crosses val="autoZero"/>
        <c:auto val="1"/>
        <c:lblAlgn val="ctr"/>
        <c:lblOffset val="100"/>
        <c:noMultiLvlLbl val="0"/>
      </c:catAx>
      <c:valAx>
        <c:axId val="4035301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de-DE"/>
          </a:p>
        </c:txPr>
        <c:crossAx val="403530840"/>
        <c:crosses val="autoZero"/>
        <c:crossBetween val="between"/>
      </c:valAx>
      <c:spPr>
        <a:noFill/>
        <a:ln>
          <a:noFill/>
        </a:ln>
        <a:effectLst/>
      </c:spPr>
    </c:plotArea>
    <c:plotVisOnly val="1"/>
    <c:dispBlanksAs val="gap"/>
    <c:showDLblsOverMax val="0"/>
  </c:chart>
  <c:spPr>
    <a:noFill/>
    <a:ln>
      <a:solidFill>
        <a:schemeClr val="tx2"/>
      </a:solidFill>
    </a:ln>
    <a:effectLst/>
  </c:spPr>
  <c:txPr>
    <a:bodyPr/>
    <a:lstStyle/>
    <a:p>
      <a:pPr>
        <a:defRPr/>
      </a:pPr>
      <a:endParaRPr lang="de-D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mn-cs"/>
              </a:defRPr>
            </a:pPr>
            <a:r>
              <a:rPr lang="en-US" dirty="0">
                <a:solidFill>
                  <a:schemeClr val="tx1"/>
                </a:solidFill>
                <a:latin typeface="Corbel" panose="020B0503020204020204" pitchFamily="34" charset="0"/>
              </a:rPr>
              <a:t>Dauer</a:t>
            </a:r>
            <a:r>
              <a:rPr lang="en-US" baseline="0" dirty="0">
                <a:solidFill>
                  <a:schemeClr val="tx1"/>
                </a:solidFill>
                <a:latin typeface="Corbel" panose="020B0503020204020204" pitchFamily="34" charset="0"/>
              </a:rPr>
              <a:t> in Jahren (</a:t>
            </a:r>
            <a:r>
              <a:rPr lang="en-US" baseline="0" dirty="0" err="1">
                <a:solidFill>
                  <a:schemeClr val="tx1"/>
                </a:solidFill>
                <a:latin typeface="Corbel" panose="020B0503020204020204" pitchFamily="34" charset="0"/>
              </a:rPr>
              <a:t>Mittelwert</a:t>
            </a:r>
            <a:r>
              <a:rPr lang="en-US" baseline="0" dirty="0">
                <a:solidFill>
                  <a:schemeClr val="tx1"/>
                </a:solidFill>
                <a:latin typeface="Corbel" panose="020B0503020204020204" pitchFamily="34" charset="0"/>
              </a:rPr>
              <a:t>)</a:t>
            </a:r>
            <a:endParaRPr lang="en-US" dirty="0">
              <a:solidFill>
                <a:schemeClr val="tx1"/>
              </a:solidFill>
              <a:latin typeface="Corbel" panose="020B0503020204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mn-cs"/>
            </a:defRPr>
          </a:pPr>
          <a:endParaRPr lang="de-DE"/>
        </a:p>
      </c:txPr>
    </c:title>
    <c:autoTitleDeleted val="0"/>
    <c:plotArea>
      <c:layout/>
      <c:barChart>
        <c:barDir val="col"/>
        <c:grouping val="clustered"/>
        <c:varyColors val="0"/>
        <c:ser>
          <c:idx val="0"/>
          <c:order val="0"/>
          <c:tx>
            <c:strRef>
              <c:f>[Means.xlsx]Tabelle2!$H$3</c:f>
              <c:strCache>
                <c:ptCount val="1"/>
                <c:pt idx="0">
                  <c:v>Duration in years (mean)</c:v>
                </c:pt>
              </c:strCache>
            </c:strRef>
          </c:tx>
          <c:spPr>
            <a:solidFill>
              <a:schemeClr val="accent1"/>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1-21DA-4A0B-ACC0-9528C35C7A9D}"/>
              </c:ext>
            </c:extLst>
          </c:dPt>
          <c:dPt>
            <c:idx val="4"/>
            <c:invertIfNegative val="0"/>
            <c:bubble3D val="0"/>
            <c:spPr>
              <a:solidFill>
                <a:srgbClr val="92D050"/>
              </a:solidFill>
              <a:ln>
                <a:noFill/>
              </a:ln>
              <a:effectLst/>
            </c:spPr>
            <c:extLst>
              <c:ext xmlns:c16="http://schemas.microsoft.com/office/drawing/2014/chart" uri="{C3380CC4-5D6E-409C-BE32-E72D297353CC}">
                <c16:uniqueId val="{00000003-21DA-4A0B-ACC0-9528C35C7A9D}"/>
              </c:ext>
            </c:extLst>
          </c:dPt>
          <c:dPt>
            <c:idx val="7"/>
            <c:invertIfNegative val="0"/>
            <c:bubble3D val="0"/>
            <c:spPr>
              <a:solidFill>
                <a:srgbClr val="92D050"/>
              </a:solidFill>
              <a:ln>
                <a:noFill/>
              </a:ln>
              <a:effectLst/>
            </c:spPr>
            <c:extLst>
              <c:ext xmlns:c16="http://schemas.microsoft.com/office/drawing/2014/chart" uri="{C3380CC4-5D6E-409C-BE32-E72D297353CC}">
                <c16:uniqueId val="{00000005-21DA-4A0B-ACC0-9528C35C7A9D}"/>
              </c:ext>
            </c:extLst>
          </c:dPt>
          <c:dPt>
            <c:idx val="10"/>
            <c:invertIfNegative val="0"/>
            <c:bubble3D val="0"/>
            <c:spPr>
              <a:solidFill>
                <a:srgbClr val="92D050"/>
              </a:solidFill>
              <a:ln>
                <a:noFill/>
              </a:ln>
              <a:effectLst/>
            </c:spPr>
            <c:extLst>
              <c:ext xmlns:c16="http://schemas.microsoft.com/office/drawing/2014/chart" uri="{C3380CC4-5D6E-409C-BE32-E72D297353CC}">
                <c16:uniqueId val="{00000007-21DA-4A0B-ACC0-9528C35C7A9D}"/>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Corbel" panose="020B0503020204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[Means.xlsx]Tabelle2!$F$4:$G$14</c:f>
              <c:multiLvlStrCache>
                <c:ptCount val="11"/>
                <c:lvl>
                  <c:pt idx="0">
                    <c:v>Male</c:v>
                  </c:pt>
                  <c:pt idx="1">
                    <c:v>Female</c:v>
                  </c:pt>
                  <c:pt idx="3">
                    <c:v>Male</c:v>
                  </c:pt>
                  <c:pt idx="4">
                    <c:v>Female</c:v>
                  </c:pt>
                  <c:pt idx="6">
                    <c:v>Male</c:v>
                  </c:pt>
                  <c:pt idx="7">
                    <c:v>Female</c:v>
                  </c:pt>
                  <c:pt idx="9">
                    <c:v>Male</c:v>
                  </c:pt>
                  <c:pt idx="10">
                    <c:v>Female</c:v>
                  </c:pt>
                </c:lvl>
                <c:lvl>
                  <c:pt idx="0">
                    <c:v>Physical Abuse</c:v>
                  </c:pt>
                  <c:pt idx="3">
                    <c:v>Emotional Abuse</c:v>
                  </c:pt>
                  <c:pt idx="6">
                    <c:v>Sexual Abuse</c:v>
                  </c:pt>
                  <c:pt idx="9">
                    <c:v>Neglect</c:v>
                  </c:pt>
                </c:lvl>
              </c:multiLvlStrCache>
            </c:multiLvlStrRef>
          </c:cat>
          <c:val>
            <c:numRef>
              <c:f>[Means.xlsx]Tabelle2!$H$4:$H$14</c:f>
              <c:numCache>
                <c:formatCode>0.0</c:formatCode>
                <c:ptCount val="11"/>
                <c:pt idx="0">
                  <c:v>3.72</c:v>
                </c:pt>
                <c:pt idx="1">
                  <c:v>3.9</c:v>
                </c:pt>
                <c:pt idx="3">
                  <c:v>4</c:v>
                </c:pt>
                <c:pt idx="4">
                  <c:v>4.21</c:v>
                </c:pt>
                <c:pt idx="6">
                  <c:v>2.21</c:v>
                </c:pt>
                <c:pt idx="7">
                  <c:v>2.35</c:v>
                </c:pt>
                <c:pt idx="9">
                  <c:v>3.3</c:v>
                </c:pt>
                <c:pt idx="10">
                  <c:v>3.07</c:v>
                </c:pt>
              </c:numCache>
            </c:numRef>
          </c:val>
          <c:extLst>
            <c:ext xmlns:c16="http://schemas.microsoft.com/office/drawing/2014/chart" uri="{C3380CC4-5D6E-409C-BE32-E72D297353CC}">
              <c16:uniqueId val="{00000008-21DA-4A0B-ACC0-9528C35C7A9D}"/>
            </c:ext>
          </c:extLst>
        </c:ser>
        <c:dLbls>
          <c:dLblPos val="outEnd"/>
          <c:showLegendKey val="0"/>
          <c:showVal val="1"/>
          <c:showCatName val="0"/>
          <c:showSerName val="0"/>
          <c:showPercent val="0"/>
          <c:showBubbleSize val="0"/>
        </c:dLbls>
        <c:gapWidth val="219"/>
        <c:overlap val="-27"/>
        <c:axId val="305892616"/>
        <c:axId val="305889336"/>
      </c:barChart>
      <c:catAx>
        <c:axId val="305892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de-DE"/>
          </a:p>
        </c:txPr>
        <c:crossAx val="305889336"/>
        <c:crosses val="autoZero"/>
        <c:auto val="1"/>
        <c:lblAlgn val="ctr"/>
        <c:lblOffset val="100"/>
        <c:noMultiLvlLbl val="0"/>
      </c:catAx>
      <c:valAx>
        <c:axId val="3058893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de-DE"/>
          </a:p>
        </c:txPr>
        <c:crossAx val="305892616"/>
        <c:crosses val="autoZero"/>
        <c:crossBetween val="between"/>
      </c:valAx>
      <c:spPr>
        <a:noFill/>
        <a:ln>
          <a:noFill/>
        </a:ln>
        <a:effectLst/>
      </c:spPr>
    </c:plotArea>
    <c:plotVisOnly val="1"/>
    <c:dispBlanksAs val="gap"/>
    <c:showDLblsOverMax val="0"/>
  </c:chart>
  <c:spPr>
    <a:noFill/>
    <a:ln>
      <a:solidFill>
        <a:schemeClr val="tx2"/>
      </a:solidFill>
    </a:ln>
    <a:effectLst/>
  </c:spPr>
  <c:txPr>
    <a:bodyPr/>
    <a:lstStyle/>
    <a:p>
      <a:pPr>
        <a:defRPr/>
      </a:pPr>
      <a:endParaRPr lang="de-D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Tabelle1!$AA$39</c:f>
              <c:strCache>
                <c:ptCount val="1"/>
                <c:pt idx="0">
                  <c:v>Witt et al.</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4.2173665791776026E-2"/>
                  <c:y val="5.3275371828521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90-4CD7-A4FB-FA219CCABF8F}"/>
                </c:ext>
              </c:extLst>
            </c:dLbl>
            <c:dLbl>
              <c:idx val="1"/>
              <c:layout>
                <c:manualLayout>
                  <c:x val="-3.9395888013998251E-2"/>
                  <c:y val="5.7905001458151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90-4CD7-A4FB-FA219CCABF8F}"/>
                </c:ext>
              </c:extLst>
            </c:dLbl>
            <c:dLbl>
              <c:idx val="2"/>
              <c:layout>
                <c:manualLayout>
                  <c:x val="-3.9395888013998251E-2"/>
                  <c:y val="3.93864829396324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90-4CD7-A4FB-FA219CCABF8F}"/>
                </c:ext>
              </c:extLst>
            </c:dLbl>
            <c:dLbl>
              <c:idx val="3"/>
              <c:layout>
                <c:manualLayout>
                  <c:x val="-4.5729221347331581E-2"/>
                  <c:y val="7.1793890347039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90-4CD7-A4FB-FA219CCABF8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Corbel" panose="020B0503020204020204" pitchFamily="34" charset="0"/>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Tabelle1!$AB$38:$AF$38</c:f>
              <c:strCache>
                <c:ptCount val="5"/>
                <c:pt idx="0">
                  <c:v>Emotionale Misshandlung</c:v>
                </c:pt>
                <c:pt idx="1">
                  <c:v>Körperliche Misshandlung</c:v>
                </c:pt>
                <c:pt idx="2">
                  <c:v>Sexueller Missbrauch</c:v>
                </c:pt>
                <c:pt idx="3">
                  <c:v>Emotionale Vernachlässigung</c:v>
                </c:pt>
                <c:pt idx="4">
                  <c:v>Körperliche Vernachlässigung</c:v>
                </c:pt>
              </c:strCache>
            </c:strRef>
          </c:xVal>
          <c:yVal>
            <c:numRef>
              <c:f>Tabelle1!$AB$39:$AF$39</c:f>
              <c:numCache>
                <c:formatCode>General</c:formatCode>
                <c:ptCount val="5"/>
                <c:pt idx="0">
                  <c:v>6.5</c:v>
                </c:pt>
                <c:pt idx="1">
                  <c:v>6.7</c:v>
                </c:pt>
                <c:pt idx="2">
                  <c:v>7.6</c:v>
                </c:pt>
                <c:pt idx="3">
                  <c:v>13.3</c:v>
                </c:pt>
                <c:pt idx="4">
                  <c:v>22.5</c:v>
                </c:pt>
              </c:numCache>
            </c:numRef>
          </c:yVal>
          <c:smooth val="0"/>
          <c:extLst>
            <c:ext xmlns:c16="http://schemas.microsoft.com/office/drawing/2014/chart" uri="{C3380CC4-5D6E-409C-BE32-E72D297353CC}">
              <c16:uniqueId val="{00000004-AA90-4CD7-A4FB-FA219CCABF8F}"/>
            </c:ext>
          </c:extLst>
        </c:ser>
        <c:ser>
          <c:idx val="1"/>
          <c:order val="1"/>
          <c:tx>
            <c:strRef>
              <c:f>Tabelle1!$AA$40</c:f>
              <c:strCache>
                <c:ptCount val="1"/>
                <c:pt idx="0">
                  <c:v>Stoltenbourgh et al.</c:v>
                </c:pt>
              </c:strCache>
            </c:strRef>
          </c:tx>
          <c:spPr>
            <a:ln w="19050" cap="rnd">
              <a:noFill/>
              <a:round/>
            </a:ln>
            <a:effectLst/>
          </c:spPr>
          <c:marker>
            <c:symbol val="circle"/>
            <c:size val="5"/>
            <c:spPr>
              <a:solidFill>
                <a:schemeClr val="accent2"/>
              </a:solidFill>
              <a:ln w="9525">
                <a:solidFill>
                  <a:schemeClr val="accent2"/>
                </a:solidFill>
              </a:ln>
              <a:effectLst/>
            </c:spPr>
          </c:marker>
          <c:dLbls>
            <c:dLbl>
              <c:idx val="0"/>
              <c:layout>
                <c:manualLayout>
                  <c:x val="-1.28477690288719E-3"/>
                  <c:y val="-6.24653689122193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90-4CD7-A4FB-FA219CCABF8F}"/>
                </c:ext>
              </c:extLst>
            </c:dLbl>
            <c:dLbl>
              <c:idx val="1"/>
              <c:layout>
                <c:manualLayout>
                  <c:x val="-4.2951443569553854E-2"/>
                  <c:y val="-8.09838874307378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90-4CD7-A4FB-FA219CCABF8F}"/>
                </c:ext>
              </c:extLst>
            </c:dLbl>
            <c:dLbl>
              <c:idx val="3"/>
              <c:layout>
                <c:manualLayout>
                  <c:x val="4.2707786526684161E-3"/>
                  <c:y val="-4.394685039370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90-4CD7-A4FB-FA219CCABF8F}"/>
                </c:ext>
              </c:extLst>
            </c:dLbl>
            <c:dLbl>
              <c:idx val="4"/>
              <c:layout>
                <c:manualLayout>
                  <c:x val="7.0485564304461944E-3"/>
                  <c:y val="-2.54283318751822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90-4CD7-A4FB-FA219CCABF8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Corbel" panose="020B0503020204020204" pitchFamily="34" charset="0"/>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Dir val="y"/>
            <c:errBarType val="both"/>
            <c:errValType val="cust"/>
            <c:noEndCap val="0"/>
            <c:plus>
              <c:numRef>
                <c:f>Tabelle1!$AB$41:$AF$41</c:f>
                <c:numCache>
                  <c:formatCode>General</c:formatCode>
                  <c:ptCount val="5"/>
                  <c:pt idx="0">
                    <c:v>8.1999999999999957</c:v>
                  </c:pt>
                  <c:pt idx="1">
                    <c:v>3</c:v>
                  </c:pt>
                  <c:pt idx="2">
                    <c:v>2</c:v>
                  </c:pt>
                  <c:pt idx="3">
                    <c:v>5.3999999999999986</c:v>
                  </c:pt>
                  <c:pt idx="4">
                    <c:v>5.3999999999999986</c:v>
                  </c:pt>
                </c:numCache>
              </c:numRef>
            </c:plus>
            <c:minus>
              <c:numRef>
                <c:f>Tabelle1!$AB$42:$AF$42</c:f>
                <c:numCache>
                  <c:formatCode>General</c:formatCode>
                  <c:ptCount val="5"/>
                  <c:pt idx="0">
                    <c:v>9.1000000000000014</c:v>
                  </c:pt>
                  <c:pt idx="1">
                    <c:v>3.5</c:v>
                  </c:pt>
                  <c:pt idx="2">
                    <c:v>2.3000000000000007</c:v>
                  </c:pt>
                  <c:pt idx="3">
                    <c:v>7</c:v>
                  </c:pt>
                  <c:pt idx="4">
                    <c:v>7</c:v>
                  </c:pt>
                </c:numCache>
              </c:numRef>
            </c:minus>
            <c:spPr>
              <a:noFill/>
              <a:ln w="9525" cap="flat" cmpd="sng" algn="ctr">
                <a:solidFill>
                  <a:schemeClr val="tx1">
                    <a:lumMod val="65000"/>
                    <a:lumOff val="35000"/>
                  </a:schemeClr>
                </a:solidFill>
                <a:round/>
              </a:ln>
              <a:effectLst/>
            </c:spPr>
          </c:errBars>
          <c:xVal>
            <c:strRef>
              <c:f>Tabelle1!$AB$38:$AF$38</c:f>
              <c:strCache>
                <c:ptCount val="5"/>
                <c:pt idx="0">
                  <c:v>Emotionale Misshandlung</c:v>
                </c:pt>
                <c:pt idx="1">
                  <c:v>Körperliche Misshandlung</c:v>
                </c:pt>
                <c:pt idx="2">
                  <c:v>Sexueller Missbrauch</c:v>
                </c:pt>
                <c:pt idx="3">
                  <c:v>Emotionale Vernachlässigung</c:v>
                </c:pt>
                <c:pt idx="4">
                  <c:v>Körperliche Vernachlässigung</c:v>
                </c:pt>
              </c:strCache>
            </c:strRef>
          </c:xVal>
          <c:yVal>
            <c:numRef>
              <c:f>Tabelle1!$AB$40:$AF$40</c:f>
              <c:numCache>
                <c:formatCode>General</c:formatCode>
                <c:ptCount val="5"/>
                <c:pt idx="0">
                  <c:v>36.299999999999997</c:v>
                </c:pt>
                <c:pt idx="1">
                  <c:v>22.6</c:v>
                </c:pt>
                <c:pt idx="2">
                  <c:v>12.7</c:v>
                </c:pt>
                <c:pt idx="3">
                  <c:v>18.399999999999999</c:v>
                </c:pt>
                <c:pt idx="4">
                  <c:v>16.3</c:v>
                </c:pt>
              </c:numCache>
            </c:numRef>
          </c:yVal>
          <c:smooth val="0"/>
          <c:extLst>
            <c:ext xmlns:c16="http://schemas.microsoft.com/office/drawing/2014/chart" uri="{C3380CC4-5D6E-409C-BE32-E72D297353CC}">
              <c16:uniqueId val="{00000009-AA90-4CD7-A4FB-FA219CCABF8F}"/>
            </c:ext>
          </c:extLst>
        </c:ser>
        <c:dLbls>
          <c:dLblPos val="t"/>
          <c:showLegendKey val="0"/>
          <c:showVal val="1"/>
          <c:showCatName val="0"/>
          <c:showSerName val="0"/>
          <c:showPercent val="0"/>
          <c:showBubbleSize val="0"/>
        </c:dLbls>
        <c:axId val="302444784"/>
        <c:axId val="302442824"/>
      </c:scatterChart>
      <c:valAx>
        <c:axId val="302444784"/>
        <c:scaling>
          <c:orientation val="minMax"/>
        </c:scaling>
        <c:delete val="0"/>
        <c:axPos val="b"/>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de-DE"/>
          </a:p>
        </c:txPr>
        <c:crossAx val="302442824"/>
        <c:crosses val="autoZero"/>
        <c:crossBetween val="midCat"/>
      </c:valAx>
      <c:valAx>
        <c:axId val="302442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50000"/>
                      </a:schemeClr>
                    </a:solidFill>
                    <a:latin typeface="Corbel" panose="020B0503020204020204" pitchFamily="34" charset="0"/>
                    <a:ea typeface="+mn-ea"/>
                    <a:cs typeface="+mn-cs"/>
                  </a:defRPr>
                </a:pPr>
                <a:r>
                  <a:rPr lang="de-DE" dirty="0">
                    <a:latin typeface="Corbel" panose="020B0503020204020204" pitchFamily="34" charset="0"/>
                  </a:rPr>
                  <a:t>Häufigkeit in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50000"/>
                    </a:schemeClr>
                  </a:solidFill>
                  <a:latin typeface="Corbel" panose="020B0503020204020204" pitchFamily="34" charset="0"/>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Corbel" panose="020B0503020204020204" pitchFamily="34" charset="0"/>
                <a:ea typeface="+mn-ea"/>
                <a:cs typeface="+mn-cs"/>
              </a:defRPr>
            </a:pPr>
            <a:endParaRPr lang="de-DE"/>
          </a:p>
        </c:txPr>
        <c:crossAx val="3024447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Corbel" panose="020B0503020204020204" pitchFamily="34" charset="0"/>
              <a:ea typeface="+mn-ea"/>
              <a:cs typeface="+mn-cs"/>
            </a:defRPr>
          </a:pPr>
          <a:endParaRPr lang="de-DE"/>
        </a:p>
      </c:txPr>
    </c:legend>
    <c:plotVisOnly val="1"/>
    <c:dispBlanksAs val="gap"/>
    <c:showDLblsOverMax val="0"/>
  </c:chart>
  <c:spPr>
    <a:noFill/>
    <a:ln>
      <a:noFill/>
    </a:ln>
    <a:effectLst/>
  </c:spPr>
  <c:txPr>
    <a:bodyPr/>
    <a:lstStyle/>
    <a:p>
      <a:pPr>
        <a:defRPr sz="1600">
          <a:solidFill>
            <a:schemeClr val="tx1">
              <a:lumMod val="50000"/>
            </a:schemeClr>
          </a:solidFill>
        </a:defRPr>
      </a:pPr>
      <a:endParaRPr lang="de-D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'Meldungen gesamt'!$A$2</c:f>
              <c:strCache>
                <c:ptCount val="1"/>
                <c:pt idx="0">
                  <c:v>Meldungen KWG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'Meldungen gesamt'!$B$1:$L$1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'Meldungen gesamt'!$B$2:$L$2</c:f>
              <c:numCache>
                <c:formatCode>#,##0</c:formatCode>
                <c:ptCount val="11"/>
                <c:pt idx="0">
                  <c:v>109428</c:v>
                </c:pt>
                <c:pt idx="1">
                  <c:v>115687</c:v>
                </c:pt>
                <c:pt idx="2">
                  <c:v>124213</c:v>
                </c:pt>
                <c:pt idx="3">
                  <c:v>129485</c:v>
                </c:pt>
                <c:pt idx="4">
                  <c:v>136925</c:v>
                </c:pt>
                <c:pt idx="5">
                  <c:v>143275</c:v>
                </c:pt>
                <c:pt idx="6">
                  <c:v>157271</c:v>
                </c:pt>
                <c:pt idx="7">
                  <c:v>173029</c:v>
                </c:pt>
                <c:pt idx="8">
                  <c:v>194475</c:v>
                </c:pt>
                <c:pt idx="9">
                  <c:v>197759</c:v>
                </c:pt>
                <c:pt idx="10">
                  <c:v>203717</c:v>
                </c:pt>
              </c:numCache>
            </c:numRef>
          </c:val>
          <c:extLst>
            <c:ext xmlns:c16="http://schemas.microsoft.com/office/drawing/2014/chart" uri="{C3380CC4-5D6E-409C-BE32-E72D297353CC}">
              <c16:uniqueId val="{00000000-470E-4BF2-93CA-A724119A62E9}"/>
            </c:ext>
          </c:extLst>
        </c:ser>
        <c:ser>
          <c:idx val="1"/>
          <c:order val="1"/>
          <c:tx>
            <c:strRef>
              <c:f>'Meldungen gesamt'!$A$3</c:f>
              <c:strCache>
                <c:ptCount val="1"/>
                <c:pt idx="0">
                  <c:v>Festgestellte KWG</c:v>
                </c:pt>
              </c:strCache>
            </c:strRef>
          </c:tx>
          <c:spPr>
            <a:solidFill>
              <a:schemeClr val="accent2"/>
            </a:solidFill>
            <a:ln>
              <a:noFill/>
            </a:ln>
            <a:effectLst/>
          </c:spPr>
          <c:invertIfNegative val="0"/>
          <c:dLbls>
            <c:dLbl>
              <c:idx val="0"/>
              <c:layout>
                <c:manualLayout>
                  <c:x val="1.449037576624993E-2"/>
                  <c:y val="-1.62369659460536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0E-4BF2-93CA-A724119A62E9}"/>
                </c:ext>
              </c:extLst>
            </c:dLbl>
            <c:dLbl>
              <c:idx val="1"/>
              <c:layout>
                <c:manualLayout>
                  <c:x val="1.883748849612488E-2"/>
                  <c:y val="-8.11848297302682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0E-4BF2-93CA-A724119A62E9}"/>
                </c:ext>
              </c:extLst>
            </c:dLbl>
            <c:dLbl>
              <c:idx val="2"/>
              <c:layout>
                <c:manualLayout>
                  <c:x val="2.0286526072749902E-2"/>
                  <c:y val="-5.41232198201787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0E-4BF2-93CA-A724119A62E9}"/>
                </c:ext>
              </c:extLst>
            </c:dLbl>
            <c:dLbl>
              <c:idx val="3"/>
              <c:layout>
                <c:manualLayout>
                  <c:x val="2.0286526072749902E-2"/>
                  <c:y val="-1.08246439640357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0E-4BF2-93CA-A724119A62E9}"/>
                </c:ext>
              </c:extLst>
            </c:dLbl>
            <c:dLbl>
              <c:idx val="4"/>
              <c:layout>
                <c:manualLayout>
                  <c:x val="1.7388450919499917E-2"/>
                  <c:y val="-5.41232198201797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0E-4BF2-93CA-A724119A62E9}"/>
                </c:ext>
              </c:extLst>
            </c:dLbl>
            <c:dLbl>
              <c:idx val="5"/>
              <c:layout>
                <c:manualLayout>
                  <c:x val="2.0286526072749902E-2"/>
                  <c:y val="-1.08246439640357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0E-4BF2-93CA-A724119A62E9}"/>
                </c:ext>
              </c:extLst>
            </c:dLbl>
            <c:dLbl>
              <c:idx val="6"/>
              <c:layout>
                <c:manualLayout>
                  <c:x val="1.8837488496124908E-2"/>
                  <c:y val="-2.70616099100903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0E-4BF2-93CA-A724119A62E9}"/>
                </c:ext>
              </c:extLst>
            </c:dLbl>
            <c:dLbl>
              <c:idx val="7"/>
              <c:layout>
                <c:manualLayout>
                  <c:x val="1.449037576624993E-2"/>
                  <c:y val="-9.922475675080396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0E-4BF2-93CA-A724119A62E9}"/>
                </c:ext>
              </c:extLst>
            </c:dLbl>
            <c:dLbl>
              <c:idx val="8"/>
              <c:layout>
                <c:manualLayout>
                  <c:x val="1.7388450919499809E-2"/>
                  <c:y val="-5.41232198201787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0E-4BF2-93CA-A724119A62E9}"/>
                </c:ext>
              </c:extLst>
            </c:dLbl>
            <c:dLbl>
              <c:idx val="9"/>
              <c:layout>
                <c:manualLayout>
                  <c:x val="1.7388450919499917E-2"/>
                  <c:y val="-5.41232198201797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0E-4BF2-93CA-A724119A62E9}"/>
                </c:ext>
              </c:extLst>
            </c:dLbl>
            <c:dLbl>
              <c:idx val="10"/>
              <c:layout>
                <c:manualLayout>
                  <c:x val="1.4490375766249824E-2"/>
                  <c:y val="-8.11848297302682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0E-4BF2-93CA-A724119A62E9}"/>
                </c:ext>
              </c:extLst>
            </c:dLbl>
            <c:spPr>
              <a:noFill/>
              <a:ln>
                <a:noFill/>
              </a:ln>
              <a:effectLst/>
            </c:spPr>
            <c:txPr>
              <a:bodyPr rot="0" spcFirstLastPara="1" vertOverflow="ellipsis" vert="horz" wrap="square" lIns="38100" tIns="19050" rIns="38100" bIns="19050" anchor="ctr" anchorCtr="0">
                <a:spAutoFit/>
              </a:bodyPr>
              <a:lstStyle/>
              <a:p>
                <a:pPr>
                  <a:defRPr sz="9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'Meldungen gesamt'!$B$1:$L$1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'Meldungen gesamt'!$B$3:$L$3</c:f>
              <c:numCache>
                <c:formatCode>#,##0</c:formatCode>
                <c:ptCount val="11"/>
                <c:pt idx="0">
                  <c:v>38424</c:v>
                </c:pt>
                <c:pt idx="1">
                  <c:v>38622</c:v>
                </c:pt>
                <c:pt idx="2">
                  <c:v>41029</c:v>
                </c:pt>
                <c:pt idx="3">
                  <c:v>44994</c:v>
                </c:pt>
                <c:pt idx="4">
                  <c:v>45777</c:v>
                </c:pt>
                <c:pt idx="5">
                  <c:v>45748</c:v>
                </c:pt>
                <c:pt idx="6">
                  <c:v>50412</c:v>
                </c:pt>
                <c:pt idx="7">
                  <c:v>55527</c:v>
                </c:pt>
                <c:pt idx="8">
                  <c:v>60551</c:v>
                </c:pt>
                <c:pt idx="9">
                  <c:v>59948</c:v>
                </c:pt>
                <c:pt idx="10">
                  <c:v>62279</c:v>
                </c:pt>
              </c:numCache>
            </c:numRef>
          </c:val>
          <c:extLst>
            <c:ext xmlns:c16="http://schemas.microsoft.com/office/drawing/2014/chart" uri="{C3380CC4-5D6E-409C-BE32-E72D297353CC}">
              <c16:uniqueId val="{00000001-470E-4BF2-93CA-A724119A62E9}"/>
            </c:ext>
          </c:extLst>
        </c:ser>
        <c:dLbls>
          <c:dLblPos val="outEnd"/>
          <c:showLegendKey val="0"/>
          <c:showVal val="1"/>
          <c:showCatName val="0"/>
          <c:showSerName val="0"/>
          <c:showPercent val="0"/>
          <c:showBubbleSize val="0"/>
        </c:dLbls>
        <c:gapWidth val="219"/>
        <c:overlap val="-27"/>
        <c:axId val="530226768"/>
        <c:axId val="530230048"/>
      </c:barChart>
      <c:catAx>
        <c:axId val="5302267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orbel" panose="020B0503020204020204" pitchFamily="34" charset="0"/>
                    <a:ea typeface="+mn-ea"/>
                    <a:cs typeface="+mn-cs"/>
                  </a:defRPr>
                </a:pPr>
                <a:r>
                  <a:rPr lang="de-DE">
                    <a:latin typeface="Corbel" panose="020B0503020204020204" pitchFamily="34" charset="0"/>
                  </a:rPr>
                  <a:t>2012</a:t>
                </a:r>
                <a:r>
                  <a:rPr lang="de-DE" baseline="0">
                    <a:latin typeface="Corbel" panose="020B0503020204020204" pitchFamily="34" charset="0"/>
                  </a:rPr>
                  <a:t> ohne Hamburg</a:t>
                </a:r>
                <a:endParaRPr lang="de-DE">
                  <a:latin typeface="Corbel" panose="020B0503020204020204" pitchFamily="34" charset="0"/>
                </a:endParaRPr>
              </a:p>
            </c:rich>
          </c:tx>
          <c:layout>
            <c:manualLayout>
              <c:xMode val="edge"/>
              <c:yMode val="edge"/>
              <c:x val="0.8198267251991731"/>
              <c:y val="0.911611107170356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crossAx val="530230048"/>
        <c:crosses val="autoZero"/>
        <c:auto val="1"/>
        <c:lblAlgn val="ctr"/>
        <c:lblOffset val="100"/>
        <c:noMultiLvlLbl val="0"/>
      </c:catAx>
      <c:valAx>
        <c:axId val="53023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Anzahl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crossAx val="53022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'Meldungen gesamt'!$V$2</c:f>
              <c:strCache>
                <c:ptCount val="1"/>
                <c:pt idx="0">
                  <c:v>Meldungen KWG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'Meldungen gesamt'!$W$1:$Z$1</c:f>
              <c:numCache>
                <c:formatCode>General</c:formatCode>
                <c:ptCount val="4"/>
                <c:pt idx="0">
                  <c:v>2019</c:v>
                </c:pt>
                <c:pt idx="1">
                  <c:v>2020</c:v>
                </c:pt>
                <c:pt idx="2">
                  <c:v>2021</c:v>
                </c:pt>
                <c:pt idx="3">
                  <c:v>2022</c:v>
                </c:pt>
              </c:numCache>
            </c:numRef>
          </c:cat>
          <c:val>
            <c:numRef>
              <c:f>'Meldungen gesamt'!$W$2:$Z$2</c:f>
              <c:numCache>
                <c:formatCode>#,##0</c:formatCode>
                <c:ptCount val="4"/>
                <c:pt idx="0">
                  <c:v>173029</c:v>
                </c:pt>
                <c:pt idx="1">
                  <c:v>194475</c:v>
                </c:pt>
                <c:pt idx="2">
                  <c:v>197759</c:v>
                </c:pt>
                <c:pt idx="3">
                  <c:v>203717</c:v>
                </c:pt>
              </c:numCache>
            </c:numRef>
          </c:val>
          <c:extLst>
            <c:ext xmlns:c16="http://schemas.microsoft.com/office/drawing/2014/chart" uri="{C3380CC4-5D6E-409C-BE32-E72D297353CC}">
              <c16:uniqueId val="{00000000-5E22-48B3-9A3D-6B7A9251B596}"/>
            </c:ext>
          </c:extLst>
        </c:ser>
        <c:ser>
          <c:idx val="1"/>
          <c:order val="1"/>
          <c:tx>
            <c:strRef>
              <c:f>'Meldungen gesamt'!$V$3</c:f>
              <c:strCache>
                <c:ptCount val="1"/>
                <c:pt idx="0">
                  <c:v>Festgestellte KWG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'Meldungen gesamt'!$W$1:$Z$1</c:f>
              <c:numCache>
                <c:formatCode>General</c:formatCode>
                <c:ptCount val="4"/>
                <c:pt idx="0">
                  <c:v>2019</c:v>
                </c:pt>
                <c:pt idx="1">
                  <c:v>2020</c:v>
                </c:pt>
                <c:pt idx="2">
                  <c:v>2021</c:v>
                </c:pt>
                <c:pt idx="3">
                  <c:v>2022</c:v>
                </c:pt>
              </c:numCache>
            </c:numRef>
          </c:cat>
          <c:val>
            <c:numRef>
              <c:f>'Meldungen gesamt'!$W$3:$Z$3</c:f>
              <c:numCache>
                <c:formatCode>#,##0</c:formatCode>
                <c:ptCount val="4"/>
                <c:pt idx="0">
                  <c:v>55527</c:v>
                </c:pt>
                <c:pt idx="1">
                  <c:v>60551</c:v>
                </c:pt>
                <c:pt idx="2">
                  <c:v>59948</c:v>
                </c:pt>
                <c:pt idx="3">
                  <c:v>62279</c:v>
                </c:pt>
              </c:numCache>
            </c:numRef>
          </c:val>
          <c:extLst>
            <c:ext xmlns:c16="http://schemas.microsoft.com/office/drawing/2014/chart" uri="{C3380CC4-5D6E-409C-BE32-E72D297353CC}">
              <c16:uniqueId val="{00000001-5E22-48B3-9A3D-6B7A9251B596}"/>
            </c:ext>
          </c:extLst>
        </c:ser>
        <c:dLbls>
          <c:showLegendKey val="0"/>
          <c:showVal val="0"/>
          <c:showCatName val="0"/>
          <c:showSerName val="0"/>
          <c:showPercent val="0"/>
          <c:showBubbleSize val="0"/>
        </c:dLbls>
        <c:gapWidth val="219"/>
        <c:overlap val="-27"/>
        <c:axId val="545271448"/>
        <c:axId val="545271120"/>
      </c:barChart>
      <c:catAx>
        <c:axId val="54527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crossAx val="545271120"/>
        <c:crosses val="autoZero"/>
        <c:auto val="1"/>
        <c:lblAlgn val="ctr"/>
        <c:lblOffset val="100"/>
        <c:noMultiLvlLbl val="0"/>
      </c:catAx>
      <c:valAx>
        <c:axId val="545271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orbel" panose="020B0503020204020204" pitchFamily="34" charset="0"/>
                    <a:ea typeface="+mn-ea"/>
                    <a:cs typeface="+mn-cs"/>
                  </a:defRPr>
                </a:pPr>
                <a:r>
                  <a:rPr lang="de-DE">
                    <a:latin typeface="Corbel" panose="020B0503020204020204" pitchFamily="34" charset="0"/>
                  </a:rPr>
                  <a:t>Anzahl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crossAx val="545271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Tabelle1!$B$1</c:f>
              <c:strCache>
                <c:ptCount val="1"/>
                <c:pt idx="0">
                  <c:v>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orbel" panose="020B0503020204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Sonstiges (z.B. Medizinische Kindesmisshandlung)</c:v>
                </c:pt>
                <c:pt idx="1">
                  <c:v>Psychische Misshandlung</c:v>
                </c:pt>
                <c:pt idx="2">
                  <c:v>Sexueller Missbrauch</c:v>
                </c:pt>
                <c:pt idx="3">
                  <c:v>Körperliche Misshandlung</c:v>
                </c:pt>
                <c:pt idx="4">
                  <c:v>Vernachlässigung</c:v>
                </c:pt>
              </c:strCache>
            </c:strRef>
          </c:cat>
          <c:val>
            <c:numRef>
              <c:f>Tabelle1!$B$2:$B$6</c:f>
              <c:numCache>
                <c:formatCode>General</c:formatCode>
                <c:ptCount val="5"/>
                <c:pt idx="0">
                  <c:v>322</c:v>
                </c:pt>
                <c:pt idx="1">
                  <c:v>955</c:v>
                </c:pt>
                <c:pt idx="2" formatCode="#,##0">
                  <c:v>1530</c:v>
                </c:pt>
                <c:pt idx="3" formatCode="#,##0">
                  <c:v>1757</c:v>
                </c:pt>
                <c:pt idx="4" formatCode="#,##0">
                  <c:v>1964</c:v>
                </c:pt>
              </c:numCache>
            </c:numRef>
          </c:val>
          <c:extLst>
            <c:ext xmlns:c16="http://schemas.microsoft.com/office/drawing/2014/chart" uri="{C3380CC4-5D6E-409C-BE32-E72D297353CC}">
              <c16:uniqueId val="{00000000-039A-4249-9A23-3E38AA556697}"/>
            </c:ext>
          </c:extLst>
        </c:ser>
        <c:dLbls>
          <c:dLblPos val="ctr"/>
          <c:showLegendKey val="0"/>
          <c:showVal val="1"/>
          <c:showCatName val="0"/>
          <c:showSerName val="0"/>
          <c:showPercent val="0"/>
          <c:showBubbleSize val="0"/>
        </c:dLbls>
        <c:gapWidth val="150"/>
        <c:overlap val="100"/>
        <c:axId val="440080200"/>
        <c:axId val="440087744"/>
      </c:barChart>
      <c:catAx>
        <c:axId val="440080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crossAx val="440087744"/>
        <c:crosses val="autoZero"/>
        <c:auto val="1"/>
        <c:lblAlgn val="ctr"/>
        <c:lblOffset val="100"/>
        <c:noMultiLvlLbl val="0"/>
      </c:catAx>
      <c:valAx>
        <c:axId val="4400877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crossAx val="44008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Misshandlungsform!$A$12</c:f>
              <c:strCache>
                <c:ptCount val="1"/>
                <c:pt idx="0">
                  <c:v>Vernachlässigung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Misshandlungsform!$B$11:$E$11</c:f>
              <c:numCache>
                <c:formatCode>General</c:formatCode>
                <c:ptCount val="4"/>
                <c:pt idx="0">
                  <c:v>2019</c:v>
                </c:pt>
                <c:pt idx="1">
                  <c:v>2020</c:v>
                </c:pt>
                <c:pt idx="2">
                  <c:v>2021</c:v>
                </c:pt>
                <c:pt idx="3">
                  <c:v>2022</c:v>
                </c:pt>
              </c:numCache>
            </c:numRef>
          </c:cat>
          <c:val>
            <c:numRef>
              <c:f>Misshandlungsform!$B$12:$E$12</c:f>
              <c:numCache>
                <c:formatCode>#,##0</c:formatCode>
                <c:ptCount val="4"/>
                <c:pt idx="0">
                  <c:v>32476</c:v>
                </c:pt>
                <c:pt idx="1">
                  <c:v>35110</c:v>
                </c:pt>
                <c:pt idx="2">
                  <c:v>35267</c:v>
                </c:pt>
                <c:pt idx="3">
                  <c:v>36736</c:v>
                </c:pt>
              </c:numCache>
            </c:numRef>
          </c:val>
          <c:extLst>
            <c:ext xmlns:c16="http://schemas.microsoft.com/office/drawing/2014/chart" uri="{C3380CC4-5D6E-409C-BE32-E72D297353CC}">
              <c16:uniqueId val="{00000000-2B06-489E-9DC8-2D8232321B50}"/>
            </c:ext>
          </c:extLst>
        </c:ser>
        <c:ser>
          <c:idx val="1"/>
          <c:order val="1"/>
          <c:tx>
            <c:strRef>
              <c:f>Misshandlungsform!$A$13</c:f>
              <c:strCache>
                <c:ptCount val="1"/>
                <c:pt idx="0">
                  <c:v>Psychische Misshandlung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Misshandlungsform!$B$11:$E$11</c:f>
              <c:numCache>
                <c:formatCode>General</c:formatCode>
                <c:ptCount val="4"/>
                <c:pt idx="0">
                  <c:v>2019</c:v>
                </c:pt>
                <c:pt idx="1">
                  <c:v>2020</c:v>
                </c:pt>
                <c:pt idx="2">
                  <c:v>2021</c:v>
                </c:pt>
                <c:pt idx="3">
                  <c:v>2022</c:v>
                </c:pt>
              </c:numCache>
            </c:numRef>
          </c:cat>
          <c:val>
            <c:numRef>
              <c:f>Misshandlungsform!$B$13:$E$13</c:f>
              <c:numCache>
                <c:formatCode>#,##0</c:formatCode>
                <c:ptCount val="4"/>
                <c:pt idx="0">
                  <c:v>17793</c:v>
                </c:pt>
                <c:pt idx="1">
                  <c:v>20887</c:v>
                </c:pt>
                <c:pt idx="2">
                  <c:v>20735</c:v>
                </c:pt>
                <c:pt idx="3">
                  <c:v>21943</c:v>
                </c:pt>
              </c:numCache>
            </c:numRef>
          </c:val>
          <c:extLst>
            <c:ext xmlns:c16="http://schemas.microsoft.com/office/drawing/2014/chart" uri="{C3380CC4-5D6E-409C-BE32-E72D297353CC}">
              <c16:uniqueId val="{00000001-2B06-489E-9DC8-2D8232321B50}"/>
            </c:ext>
          </c:extLst>
        </c:ser>
        <c:ser>
          <c:idx val="2"/>
          <c:order val="2"/>
          <c:tx>
            <c:strRef>
              <c:f>Misshandlungsform!$A$14</c:f>
              <c:strCache>
                <c:ptCount val="1"/>
                <c:pt idx="0">
                  <c:v>Körperliche Misshandlung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Misshandlungsform!$B$11:$E$11</c:f>
              <c:numCache>
                <c:formatCode>General</c:formatCode>
                <c:ptCount val="4"/>
                <c:pt idx="0">
                  <c:v>2019</c:v>
                </c:pt>
                <c:pt idx="1">
                  <c:v>2020</c:v>
                </c:pt>
                <c:pt idx="2">
                  <c:v>2021</c:v>
                </c:pt>
                <c:pt idx="3">
                  <c:v>2022</c:v>
                </c:pt>
              </c:numCache>
            </c:numRef>
          </c:cat>
          <c:val>
            <c:numRef>
              <c:f>Misshandlungsform!$B$14:$E$14</c:f>
              <c:numCache>
                <c:formatCode>#,##0</c:formatCode>
                <c:ptCount val="4"/>
                <c:pt idx="0">
                  <c:v>15063</c:v>
                </c:pt>
                <c:pt idx="1">
                  <c:v>15943</c:v>
                </c:pt>
                <c:pt idx="2">
                  <c:v>15418</c:v>
                </c:pt>
                <c:pt idx="3">
                  <c:v>16555</c:v>
                </c:pt>
              </c:numCache>
            </c:numRef>
          </c:val>
          <c:extLst>
            <c:ext xmlns:c16="http://schemas.microsoft.com/office/drawing/2014/chart" uri="{C3380CC4-5D6E-409C-BE32-E72D297353CC}">
              <c16:uniqueId val="{00000002-2B06-489E-9DC8-2D8232321B50}"/>
            </c:ext>
          </c:extLst>
        </c:ser>
        <c:ser>
          <c:idx val="3"/>
          <c:order val="3"/>
          <c:tx>
            <c:strRef>
              <c:f>Misshandlungsform!$A$15</c:f>
              <c:strCache>
                <c:ptCount val="1"/>
                <c:pt idx="0">
                  <c:v>Sexueller Missbrauch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Misshandlungsform!$B$11:$E$11</c:f>
              <c:numCache>
                <c:formatCode>General</c:formatCode>
                <c:ptCount val="4"/>
                <c:pt idx="0">
                  <c:v>2019</c:v>
                </c:pt>
                <c:pt idx="1">
                  <c:v>2020</c:v>
                </c:pt>
                <c:pt idx="2">
                  <c:v>2021</c:v>
                </c:pt>
                <c:pt idx="3">
                  <c:v>2022</c:v>
                </c:pt>
              </c:numCache>
            </c:numRef>
          </c:cat>
          <c:val>
            <c:numRef>
              <c:f>Misshandlungsform!$B$15:$E$15</c:f>
              <c:numCache>
                <c:formatCode>#,##0</c:formatCode>
                <c:ptCount val="4"/>
                <c:pt idx="0">
                  <c:v>2990</c:v>
                </c:pt>
                <c:pt idx="1">
                  <c:v>3223</c:v>
                </c:pt>
                <c:pt idx="2">
                  <c:v>3256</c:v>
                </c:pt>
                <c:pt idx="3">
                  <c:v>3386</c:v>
                </c:pt>
              </c:numCache>
            </c:numRef>
          </c:val>
          <c:extLst>
            <c:ext xmlns:c16="http://schemas.microsoft.com/office/drawing/2014/chart" uri="{C3380CC4-5D6E-409C-BE32-E72D297353CC}">
              <c16:uniqueId val="{00000003-2B06-489E-9DC8-2D8232321B50}"/>
            </c:ext>
          </c:extLst>
        </c:ser>
        <c:dLbls>
          <c:dLblPos val="outEnd"/>
          <c:showLegendKey val="0"/>
          <c:showVal val="1"/>
          <c:showCatName val="0"/>
          <c:showSerName val="0"/>
          <c:showPercent val="0"/>
          <c:showBubbleSize val="0"/>
        </c:dLbls>
        <c:gapWidth val="219"/>
        <c:overlap val="-27"/>
        <c:axId val="544301832"/>
        <c:axId val="544305768"/>
      </c:barChart>
      <c:catAx>
        <c:axId val="544301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crossAx val="544305768"/>
        <c:crosses val="autoZero"/>
        <c:auto val="1"/>
        <c:lblAlgn val="ctr"/>
        <c:lblOffset val="100"/>
        <c:noMultiLvlLbl val="0"/>
      </c:catAx>
      <c:valAx>
        <c:axId val="544305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orbel" panose="020B0503020204020204" pitchFamily="34" charset="0"/>
                    <a:ea typeface="+mn-ea"/>
                    <a:cs typeface="+mn-cs"/>
                  </a:defRPr>
                </a:pPr>
                <a:r>
                  <a:rPr lang="de-DE" sz="1100">
                    <a:latin typeface="Corbel" panose="020B0503020204020204" pitchFamily="34" charset="0"/>
                  </a:rPr>
                  <a:t>Anzahl</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crossAx val="544301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9900"/>
              </a:solidFill>
              <a:ln>
                <a:noFill/>
              </a:ln>
              <a:effectLst/>
            </c:spPr>
            <c:extLst>
              <c:ext xmlns:c16="http://schemas.microsoft.com/office/drawing/2014/chart" uri="{C3380CC4-5D6E-409C-BE32-E72D297353CC}">
                <c16:uniqueId val="{00000001-EAEB-4442-80D0-C9A09401D71A}"/>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3-EAEB-4442-80D0-C9A09401D71A}"/>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EAEB-4442-80D0-C9A09401D71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orbel" panose="020B0503020204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Misshandlungsform!$N$2:$N$5</c:f>
              <c:strCache>
                <c:ptCount val="4"/>
                <c:pt idx="0">
                  <c:v>Vernachlässigung</c:v>
                </c:pt>
                <c:pt idx="1">
                  <c:v>Psychische Misshandlung</c:v>
                </c:pt>
                <c:pt idx="2">
                  <c:v>Körperliche Misshandlung</c:v>
                </c:pt>
                <c:pt idx="3">
                  <c:v>Sexueller Missbrauch</c:v>
                </c:pt>
              </c:strCache>
            </c:strRef>
          </c:cat>
          <c:val>
            <c:numRef>
              <c:f>Misshandlungsform!$O$2:$O$5</c:f>
              <c:numCache>
                <c:formatCode>#,##0</c:formatCode>
                <c:ptCount val="4"/>
                <c:pt idx="0">
                  <c:v>36736</c:v>
                </c:pt>
                <c:pt idx="1">
                  <c:v>21943</c:v>
                </c:pt>
                <c:pt idx="2">
                  <c:v>16555</c:v>
                </c:pt>
                <c:pt idx="3">
                  <c:v>3386</c:v>
                </c:pt>
              </c:numCache>
            </c:numRef>
          </c:val>
          <c:extLst>
            <c:ext xmlns:c16="http://schemas.microsoft.com/office/drawing/2014/chart" uri="{C3380CC4-5D6E-409C-BE32-E72D297353CC}">
              <c16:uniqueId val="{00000006-EAEB-4442-80D0-C9A09401D71A}"/>
            </c:ext>
          </c:extLst>
        </c:ser>
        <c:dLbls>
          <c:showLegendKey val="0"/>
          <c:showVal val="0"/>
          <c:showCatName val="0"/>
          <c:showSerName val="0"/>
          <c:showPercent val="0"/>
          <c:showBubbleSize val="0"/>
        </c:dLbls>
        <c:gapWidth val="219"/>
        <c:overlap val="-27"/>
        <c:axId val="544683528"/>
        <c:axId val="544680248"/>
      </c:barChart>
      <c:catAx>
        <c:axId val="54468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orbel" panose="020B0503020204020204" pitchFamily="34" charset="0"/>
                <a:ea typeface="+mn-ea"/>
                <a:cs typeface="+mn-cs"/>
              </a:defRPr>
            </a:pPr>
            <a:endParaRPr lang="de-DE"/>
          </a:p>
        </c:txPr>
        <c:crossAx val="544680248"/>
        <c:crosses val="autoZero"/>
        <c:auto val="1"/>
        <c:lblAlgn val="ctr"/>
        <c:lblOffset val="100"/>
        <c:noMultiLvlLbl val="0"/>
      </c:catAx>
      <c:valAx>
        <c:axId val="544680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Corbel" panose="020B0503020204020204" pitchFamily="34" charset="0"/>
                <a:ea typeface="+mn-ea"/>
                <a:cs typeface="+mn-cs"/>
              </a:defRPr>
            </a:pPr>
            <a:endParaRPr lang="de-DE"/>
          </a:p>
        </c:txPr>
        <c:crossAx val="54468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Tabelle1!$B$113</c:f>
              <c:strCache>
                <c:ptCount val="1"/>
                <c:pt idx="0">
                  <c:v>Schwer – extrem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Tabelle1!$C$111:$H$112</c:f>
              <c:multiLvlStrCache>
                <c:ptCount val="6"/>
                <c:lvl>
                  <c:pt idx="0">
                    <c:v>2010</c:v>
                  </c:pt>
                  <c:pt idx="1">
                    <c:v>2016</c:v>
                  </c:pt>
                  <c:pt idx="2">
                    <c:v>2010</c:v>
                  </c:pt>
                  <c:pt idx="3">
                    <c:v>2016</c:v>
                  </c:pt>
                  <c:pt idx="4">
                    <c:v>2010</c:v>
                  </c:pt>
                  <c:pt idx="5">
                    <c:v>2016</c:v>
                  </c:pt>
                </c:lvl>
                <c:lvl>
                  <c:pt idx="0">
                    <c:v>emotionale Misshandlung</c:v>
                  </c:pt>
                  <c:pt idx="2">
                    <c:v>körperliche Misshandlung</c:v>
                  </c:pt>
                  <c:pt idx="4">
                    <c:v>sexueller Missbrauch</c:v>
                  </c:pt>
                </c:lvl>
              </c:multiLvlStrCache>
            </c:multiLvlStrRef>
          </c:cat>
          <c:val>
            <c:numRef>
              <c:f>Tabelle1!$C$113:$H$113</c:f>
              <c:numCache>
                <c:formatCode>General</c:formatCode>
                <c:ptCount val="6"/>
                <c:pt idx="0">
                  <c:v>1.6</c:v>
                </c:pt>
                <c:pt idx="1">
                  <c:v>2.6</c:v>
                </c:pt>
                <c:pt idx="2">
                  <c:v>2.8</c:v>
                </c:pt>
                <c:pt idx="3">
                  <c:v>3.4</c:v>
                </c:pt>
                <c:pt idx="4">
                  <c:v>1.9</c:v>
                </c:pt>
                <c:pt idx="5">
                  <c:v>2.2999999999999998</c:v>
                </c:pt>
              </c:numCache>
            </c:numRef>
          </c:val>
          <c:extLst>
            <c:ext xmlns:c16="http://schemas.microsoft.com/office/drawing/2014/chart" uri="{C3380CC4-5D6E-409C-BE32-E72D297353CC}">
              <c16:uniqueId val="{00000000-FB23-4811-BF89-4CF3E0350ACD}"/>
            </c:ext>
          </c:extLst>
        </c:ser>
        <c:ser>
          <c:idx val="1"/>
          <c:order val="1"/>
          <c:tx>
            <c:strRef>
              <c:f>Tabelle1!$B$114</c:f>
              <c:strCache>
                <c:ptCount val="1"/>
                <c:pt idx="0">
                  <c:v>Mäßig – schwer</c:v>
                </c:pt>
              </c:strCache>
            </c:strRef>
          </c:tx>
          <c:spPr>
            <a:solidFill>
              <a:srgbClr val="009DCA">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Tabelle1!$C$111:$H$112</c:f>
              <c:multiLvlStrCache>
                <c:ptCount val="6"/>
                <c:lvl>
                  <c:pt idx="0">
                    <c:v>2010</c:v>
                  </c:pt>
                  <c:pt idx="1">
                    <c:v>2016</c:v>
                  </c:pt>
                  <c:pt idx="2">
                    <c:v>2010</c:v>
                  </c:pt>
                  <c:pt idx="3">
                    <c:v>2016</c:v>
                  </c:pt>
                  <c:pt idx="4">
                    <c:v>2010</c:v>
                  </c:pt>
                  <c:pt idx="5">
                    <c:v>2016</c:v>
                  </c:pt>
                </c:lvl>
                <c:lvl>
                  <c:pt idx="0">
                    <c:v>emotionale Misshandlung</c:v>
                  </c:pt>
                  <c:pt idx="2">
                    <c:v>körperliche Misshandlung</c:v>
                  </c:pt>
                  <c:pt idx="4">
                    <c:v>sexueller Missbrauch</c:v>
                  </c:pt>
                </c:lvl>
              </c:multiLvlStrCache>
            </c:multiLvlStrRef>
          </c:cat>
          <c:val>
            <c:numRef>
              <c:f>Tabelle1!$C$114:$H$114</c:f>
              <c:numCache>
                <c:formatCode>General</c:formatCode>
                <c:ptCount val="6"/>
                <c:pt idx="0">
                  <c:v>3</c:v>
                </c:pt>
                <c:pt idx="1">
                  <c:v>3.9</c:v>
                </c:pt>
                <c:pt idx="2">
                  <c:v>2.8</c:v>
                </c:pt>
                <c:pt idx="3">
                  <c:v>3.1</c:v>
                </c:pt>
                <c:pt idx="4">
                  <c:v>4.4000000000000004</c:v>
                </c:pt>
                <c:pt idx="5">
                  <c:v>5.3</c:v>
                </c:pt>
              </c:numCache>
            </c:numRef>
          </c:val>
          <c:extLst>
            <c:ext xmlns:c16="http://schemas.microsoft.com/office/drawing/2014/chart" uri="{C3380CC4-5D6E-409C-BE32-E72D297353CC}">
              <c16:uniqueId val="{00000001-FB23-4811-BF89-4CF3E0350ACD}"/>
            </c:ext>
          </c:extLst>
        </c:ser>
        <c:ser>
          <c:idx val="2"/>
          <c:order val="2"/>
          <c:tx>
            <c:strRef>
              <c:f>Tabelle1!$B$115</c:f>
              <c:strCache>
                <c:ptCount val="1"/>
                <c:pt idx="0">
                  <c:v>Gering - mäßig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Tabelle1!$C$111:$H$112</c:f>
              <c:multiLvlStrCache>
                <c:ptCount val="6"/>
                <c:lvl>
                  <c:pt idx="0">
                    <c:v>2010</c:v>
                  </c:pt>
                  <c:pt idx="1">
                    <c:v>2016</c:v>
                  </c:pt>
                  <c:pt idx="2">
                    <c:v>2010</c:v>
                  </c:pt>
                  <c:pt idx="3">
                    <c:v>2016</c:v>
                  </c:pt>
                  <c:pt idx="4">
                    <c:v>2010</c:v>
                  </c:pt>
                  <c:pt idx="5">
                    <c:v>2016</c:v>
                  </c:pt>
                </c:lvl>
                <c:lvl>
                  <c:pt idx="0">
                    <c:v>emotionale Misshandlung</c:v>
                  </c:pt>
                  <c:pt idx="2">
                    <c:v>körperliche Misshandlung</c:v>
                  </c:pt>
                  <c:pt idx="4">
                    <c:v>sexueller Missbrauch</c:v>
                  </c:pt>
                </c:lvl>
              </c:multiLvlStrCache>
            </c:multiLvlStrRef>
          </c:cat>
          <c:val>
            <c:numRef>
              <c:f>Tabelle1!$C$115:$H$115</c:f>
              <c:numCache>
                <c:formatCode>General</c:formatCode>
                <c:ptCount val="6"/>
                <c:pt idx="0">
                  <c:v>10.4</c:v>
                </c:pt>
                <c:pt idx="1">
                  <c:v>12.1</c:v>
                </c:pt>
                <c:pt idx="2">
                  <c:v>6.5</c:v>
                </c:pt>
                <c:pt idx="3">
                  <c:v>5.8</c:v>
                </c:pt>
                <c:pt idx="4">
                  <c:v>6.3</c:v>
                </c:pt>
                <c:pt idx="5">
                  <c:v>6.3</c:v>
                </c:pt>
              </c:numCache>
            </c:numRef>
          </c:val>
          <c:extLst>
            <c:ext xmlns:c16="http://schemas.microsoft.com/office/drawing/2014/chart" uri="{C3380CC4-5D6E-409C-BE32-E72D297353CC}">
              <c16:uniqueId val="{00000002-FB23-4811-BF89-4CF3E0350ACD}"/>
            </c:ext>
          </c:extLst>
        </c:ser>
        <c:dLbls>
          <c:dLblPos val="ctr"/>
          <c:showLegendKey val="0"/>
          <c:showVal val="1"/>
          <c:showCatName val="0"/>
          <c:showSerName val="0"/>
          <c:showPercent val="0"/>
          <c:showBubbleSize val="0"/>
        </c:dLbls>
        <c:gapWidth val="150"/>
        <c:overlap val="100"/>
        <c:axId val="147668544"/>
        <c:axId val="169811072"/>
      </c:barChart>
      <c:catAx>
        <c:axId val="14766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crossAx val="169811072"/>
        <c:crosses val="autoZero"/>
        <c:auto val="1"/>
        <c:lblAlgn val="ctr"/>
        <c:lblOffset val="100"/>
        <c:noMultiLvlLbl val="0"/>
      </c:catAx>
      <c:valAx>
        <c:axId val="169811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orbel" panose="020B0503020204020204" pitchFamily="34" charset="0"/>
                    <a:ea typeface="+mn-ea"/>
                    <a:cs typeface="+mn-cs"/>
                  </a:defRPr>
                </a:pPr>
                <a:r>
                  <a:rPr lang="de-DE"/>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crossAx val="147668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legend>
    <c:plotVisOnly val="1"/>
    <c:dispBlanksAs val="gap"/>
    <c:showDLblsOverMax val="0"/>
  </c:chart>
  <c:spPr>
    <a:noFill/>
    <a:ln>
      <a:noFill/>
    </a:ln>
    <a:effectLst/>
  </c:spPr>
  <c:txPr>
    <a:bodyPr/>
    <a:lstStyle/>
    <a:p>
      <a:pPr>
        <a:defRPr sz="1600">
          <a:latin typeface="Corbel" panose="020B0503020204020204" pitchFamily="34" charset="0"/>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Tabelle1!$B$160</c:f>
              <c:strCache>
                <c:ptCount val="1"/>
                <c:pt idx="0">
                  <c:v>Schwer – extrem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Tabelle1!$C$158:$F$159</c:f>
              <c:multiLvlStrCache>
                <c:ptCount val="4"/>
                <c:lvl>
                  <c:pt idx="0">
                    <c:v>2010</c:v>
                  </c:pt>
                  <c:pt idx="1">
                    <c:v>2016</c:v>
                  </c:pt>
                  <c:pt idx="2">
                    <c:v>2010</c:v>
                  </c:pt>
                  <c:pt idx="3">
                    <c:v>2016</c:v>
                  </c:pt>
                </c:lvl>
                <c:lvl>
                  <c:pt idx="0">
                    <c:v>emotionale Vernachlässigung</c:v>
                  </c:pt>
                  <c:pt idx="2">
                    <c:v>körperliche Vernachlässigung</c:v>
                  </c:pt>
                </c:lvl>
              </c:multiLvlStrCache>
            </c:multiLvlStrRef>
          </c:cat>
          <c:val>
            <c:numRef>
              <c:f>Tabelle1!$C$160:$F$160</c:f>
              <c:numCache>
                <c:formatCode>General</c:formatCode>
                <c:ptCount val="4"/>
                <c:pt idx="0">
                  <c:v>6.6</c:v>
                </c:pt>
                <c:pt idx="1">
                  <c:v>7.1</c:v>
                </c:pt>
                <c:pt idx="2">
                  <c:v>10.8</c:v>
                </c:pt>
                <c:pt idx="3">
                  <c:v>9.1</c:v>
                </c:pt>
              </c:numCache>
            </c:numRef>
          </c:val>
          <c:extLst>
            <c:ext xmlns:c16="http://schemas.microsoft.com/office/drawing/2014/chart" uri="{C3380CC4-5D6E-409C-BE32-E72D297353CC}">
              <c16:uniqueId val="{00000000-C500-4CAB-A45A-4A7BAE0E8CFB}"/>
            </c:ext>
          </c:extLst>
        </c:ser>
        <c:ser>
          <c:idx val="1"/>
          <c:order val="1"/>
          <c:tx>
            <c:strRef>
              <c:f>Tabelle1!$B$161</c:f>
              <c:strCache>
                <c:ptCount val="1"/>
                <c:pt idx="0">
                  <c:v>Mäßig – schwer</c:v>
                </c:pt>
              </c:strCache>
            </c:strRef>
          </c:tx>
          <c:spPr>
            <a:solidFill>
              <a:srgbClr val="009DCA">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Tabelle1!$C$158:$F$159</c:f>
              <c:multiLvlStrCache>
                <c:ptCount val="4"/>
                <c:lvl>
                  <c:pt idx="0">
                    <c:v>2010</c:v>
                  </c:pt>
                  <c:pt idx="1">
                    <c:v>2016</c:v>
                  </c:pt>
                  <c:pt idx="2">
                    <c:v>2010</c:v>
                  </c:pt>
                  <c:pt idx="3">
                    <c:v>2016</c:v>
                  </c:pt>
                </c:lvl>
                <c:lvl>
                  <c:pt idx="0">
                    <c:v>emotionale Vernachlässigung</c:v>
                  </c:pt>
                  <c:pt idx="2">
                    <c:v>körperliche Vernachlässigung</c:v>
                  </c:pt>
                </c:lvl>
              </c:multiLvlStrCache>
            </c:multiLvlStrRef>
          </c:cat>
          <c:val>
            <c:numRef>
              <c:f>Tabelle1!$C$161:$F$161</c:f>
              <c:numCache>
                <c:formatCode>General</c:formatCode>
                <c:ptCount val="4"/>
                <c:pt idx="0">
                  <c:v>7.4</c:v>
                </c:pt>
                <c:pt idx="1">
                  <c:v>6.2</c:v>
                </c:pt>
                <c:pt idx="2">
                  <c:v>18</c:v>
                </c:pt>
                <c:pt idx="3">
                  <c:v>13.5</c:v>
                </c:pt>
              </c:numCache>
            </c:numRef>
          </c:val>
          <c:extLst>
            <c:ext xmlns:c16="http://schemas.microsoft.com/office/drawing/2014/chart" uri="{C3380CC4-5D6E-409C-BE32-E72D297353CC}">
              <c16:uniqueId val="{00000001-C500-4CAB-A45A-4A7BAE0E8CFB}"/>
            </c:ext>
          </c:extLst>
        </c:ser>
        <c:ser>
          <c:idx val="2"/>
          <c:order val="2"/>
          <c:tx>
            <c:strRef>
              <c:f>Tabelle1!$B$162</c:f>
              <c:strCache>
                <c:ptCount val="1"/>
                <c:pt idx="0">
                  <c:v>Gering - mäßig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Tabelle1!$C$158:$F$159</c:f>
              <c:multiLvlStrCache>
                <c:ptCount val="4"/>
                <c:lvl>
                  <c:pt idx="0">
                    <c:v>2010</c:v>
                  </c:pt>
                  <c:pt idx="1">
                    <c:v>2016</c:v>
                  </c:pt>
                  <c:pt idx="2">
                    <c:v>2010</c:v>
                  </c:pt>
                  <c:pt idx="3">
                    <c:v>2016</c:v>
                  </c:pt>
                </c:lvl>
                <c:lvl>
                  <c:pt idx="0">
                    <c:v>emotionale Vernachlässigung</c:v>
                  </c:pt>
                  <c:pt idx="2">
                    <c:v>körperliche Vernachlässigung</c:v>
                  </c:pt>
                </c:lvl>
              </c:multiLvlStrCache>
            </c:multiLvlStrRef>
          </c:cat>
          <c:val>
            <c:numRef>
              <c:f>Tabelle1!$C$162:$F$162</c:f>
              <c:numCache>
                <c:formatCode>General</c:formatCode>
                <c:ptCount val="4"/>
                <c:pt idx="0">
                  <c:v>35.6</c:v>
                </c:pt>
                <c:pt idx="1">
                  <c:v>27.2</c:v>
                </c:pt>
                <c:pt idx="2">
                  <c:v>19.7</c:v>
                </c:pt>
                <c:pt idx="3">
                  <c:v>19.3</c:v>
                </c:pt>
              </c:numCache>
            </c:numRef>
          </c:val>
          <c:extLst>
            <c:ext xmlns:c16="http://schemas.microsoft.com/office/drawing/2014/chart" uri="{C3380CC4-5D6E-409C-BE32-E72D297353CC}">
              <c16:uniqueId val="{00000002-C500-4CAB-A45A-4A7BAE0E8CFB}"/>
            </c:ext>
          </c:extLst>
        </c:ser>
        <c:dLbls>
          <c:dLblPos val="ctr"/>
          <c:showLegendKey val="0"/>
          <c:showVal val="1"/>
          <c:showCatName val="0"/>
          <c:showSerName val="0"/>
          <c:showPercent val="0"/>
          <c:showBubbleSize val="0"/>
        </c:dLbls>
        <c:gapWidth val="150"/>
        <c:overlap val="100"/>
        <c:axId val="147583040"/>
        <c:axId val="169481448"/>
      </c:barChart>
      <c:catAx>
        <c:axId val="14758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crossAx val="169481448"/>
        <c:crosses val="autoZero"/>
        <c:auto val="1"/>
        <c:lblAlgn val="ctr"/>
        <c:lblOffset val="100"/>
        <c:noMultiLvlLbl val="0"/>
      </c:catAx>
      <c:valAx>
        <c:axId val="169481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orbel" panose="020B0503020204020204" pitchFamily="34" charset="0"/>
                    <a:ea typeface="+mn-ea"/>
                    <a:cs typeface="+mn-cs"/>
                  </a:defRPr>
                </a:pPr>
                <a:r>
                  <a:rPr lang="de-DE"/>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crossAx val="14758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legend>
    <c:plotVisOnly val="1"/>
    <c:dispBlanksAs val="gap"/>
    <c:showDLblsOverMax val="0"/>
  </c:chart>
  <c:spPr>
    <a:noFill/>
    <a:ln>
      <a:noFill/>
    </a:ln>
    <a:effectLst/>
  </c:spPr>
  <c:txPr>
    <a:bodyPr/>
    <a:lstStyle/>
    <a:p>
      <a:pPr>
        <a:defRPr sz="1800">
          <a:latin typeface="Corbel" panose="020B0503020204020204" pitchFamily="34" charset="0"/>
        </a:defRPr>
      </a:pPr>
      <a:endParaRPr lang="de-D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Tabelle1!$B$199</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Tabelle1!$C$198:$D$198</c:f>
              <c:strCache>
                <c:ptCount val="2"/>
                <c:pt idx="0">
                  <c:v>irgendeine Form von Misshandlung</c:v>
                </c:pt>
                <c:pt idx="1">
                  <c:v>multiple Misshandlungsformen</c:v>
                </c:pt>
              </c:strCache>
            </c:strRef>
          </c:cat>
          <c:val>
            <c:numRef>
              <c:f>Tabelle1!$C$199:$D$199</c:f>
              <c:numCache>
                <c:formatCode>General</c:formatCode>
                <c:ptCount val="2"/>
                <c:pt idx="0">
                  <c:v>35.5</c:v>
                </c:pt>
                <c:pt idx="1">
                  <c:v>13.7</c:v>
                </c:pt>
              </c:numCache>
            </c:numRef>
          </c:val>
          <c:extLst>
            <c:ext xmlns:c16="http://schemas.microsoft.com/office/drawing/2014/chart" uri="{C3380CC4-5D6E-409C-BE32-E72D297353CC}">
              <c16:uniqueId val="{00000000-B044-4843-8511-90A5128B0074}"/>
            </c:ext>
          </c:extLst>
        </c:ser>
        <c:ser>
          <c:idx val="1"/>
          <c:order val="1"/>
          <c:tx>
            <c:strRef>
              <c:f>Tabelle1!$B$200</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orbel" panose="020B0503020204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Tabelle1!$C$198:$D$198</c:f>
              <c:strCache>
                <c:ptCount val="2"/>
                <c:pt idx="0">
                  <c:v>irgendeine Form von Misshandlung</c:v>
                </c:pt>
                <c:pt idx="1">
                  <c:v>multiple Misshandlungsformen</c:v>
                </c:pt>
              </c:strCache>
            </c:strRef>
          </c:cat>
          <c:val>
            <c:numRef>
              <c:f>Tabelle1!$C$200:$D$200</c:f>
              <c:numCache>
                <c:formatCode>General</c:formatCode>
                <c:ptCount val="2"/>
                <c:pt idx="0">
                  <c:v>30.8</c:v>
                </c:pt>
                <c:pt idx="1">
                  <c:v>14</c:v>
                </c:pt>
              </c:numCache>
            </c:numRef>
          </c:val>
          <c:extLst>
            <c:ext xmlns:c16="http://schemas.microsoft.com/office/drawing/2014/chart" uri="{C3380CC4-5D6E-409C-BE32-E72D297353CC}">
              <c16:uniqueId val="{00000001-B044-4843-8511-90A5128B0074}"/>
            </c:ext>
          </c:extLst>
        </c:ser>
        <c:dLbls>
          <c:dLblPos val="outEnd"/>
          <c:showLegendKey val="0"/>
          <c:showVal val="1"/>
          <c:showCatName val="0"/>
          <c:showSerName val="0"/>
          <c:showPercent val="0"/>
          <c:showBubbleSize val="0"/>
        </c:dLbls>
        <c:gapWidth val="219"/>
        <c:overlap val="-27"/>
        <c:axId val="282227872"/>
        <c:axId val="280123704"/>
      </c:barChart>
      <c:catAx>
        <c:axId val="28222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crossAx val="280123704"/>
        <c:crosses val="autoZero"/>
        <c:auto val="1"/>
        <c:lblAlgn val="ctr"/>
        <c:lblOffset val="100"/>
        <c:noMultiLvlLbl val="0"/>
      </c:catAx>
      <c:valAx>
        <c:axId val="280123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sz="1600"/>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2822278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orbel" panose="020B0503020204020204" pitchFamily="34" charset="0"/>
                <a:ea typeface="+mn-ea"/>
                <a:cs typeface="+mn-cs"/>
              </a:defRPr>
            </a:pPr>
            <a:endParaRPr lang="de-DE"/>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400"/>
      </a:pPr>
      <a:endParaRPr lang="de-D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5ADBD"/>
              </a:solidFill>
              <a:ln>
                <a:noFill/>
              </a:ln>
              <a:effectLst/>
            </c:spPr>
            <c:extLst>
              <c:ext xmlns:c16="http://schemas.microsoft.com/office/drawing/2014/chart" uri="{C3380CC4-5D6E-409C-BE32-E72D297353CC}">
                <c16:uniqueId val="{00000001-7417-5D43-BEB5-EFC2F93C2682}"/>
              </c:ext>
            </c:extLst>
          </c:dPt>
          <c:dPt>
            <c:idx val="1"/>
            <c:invertIfNegative val="0"/>
            <c:bubble3D val="0"/>
            <c:spPr>
              <a:solidFill>
                <a:srgbClr val="05ADBD"/>
              </a:solidFill>
              <a:ln>
                <a:noFill/>
              </a:ln>
              <a:effectLst/>
            </c:spPr>
            <c:extLst>
              <c:ext xmlns:c16="http://schemas.microsoft.com/office/drawing/2014/chart" uri="{C3380CC4-5D6E-409C-BE32-E72D297353CC}">
                <c16:uniqueId val="{00000003-7417-5D43-BEB5-EFC2F93C2682}"/>
              </c:ext>
            </c:extLst>
          </c:dPt>
          <c:dPt>
            <c:idx val="2"/>
            <c:invertIfNegative val="0"/>
            <c:bubble3D val="0"/>
            <c:spPr>
              <a:solidFill>
                <a:srgbClr val="05ADBD"/>
              </a:solidFill>
              <a:ln>
                <a:noFill/>
              </a:ln>
              <a:effectLst/>
            </c:spPr>
            <c:extLst>
              <c:ext xmlns:c16="http://schemas.microsoft.com/office/drawing/2014/chart" uri="{C3380CC4-5D6E-409C-BE32-E72D297353CC}">
                <c16:uniqueId val="{00000005-7417-5D43-BEB5-EFC2F93C2682}"/>
              </c:ext>
            </c:extLst>
          </c:dPt>
          <c:dPt>
            <c:idx val="3"/>
            <c:invertIfNegative val="0"/>
            <c:bubble3D val="0"/>
            <c:spPr>
              <a:solidFill>
                <a:srgbClr val="05ADBD"/>
              </a:solidFill>
              <a:ln>
                <a:noFill/>
              </a:ln>
              <a:effectLst/>
            </c:spPr>
            <c:extLst>
              <c:ext xmlns:c16="http://schemas.microsoft.com/office/drawing/2014/chart" uri="{C3380CC4-5D6E-409C-BE32-E72D297353CC}">
                <c16:uniqueId val="{00000007-7417-5D43-BEB5-EFC2F93C2682}"/>
              </c:ext>
            </c:extLst>
          </c:dPt>
          <c:dPt>
            <c:idx val="4"/>
            <c:invertIfNegative val="0"/>
            <c:bubble3D val="0"/>
            <c:spPr>
              <a:solidFill>
                <a:srgbClr val="05ADBD"/>
              </a:solidFill>
              <a:ln>
                <a:noFill/>
              </a:ln>
              <a:effectLst/>
            </c:spPr>
            <c:extLst>
              <c:ext xmlns:c16="http://schemas.microsoft.com/office/drawing/2014/chart" uri="{C3380CC4-5D6E-409C-BE32-E72D297353CC}">
                <c16:uniqueId val="{00000009-7417-5D43-BEB5-EFC2F93C2682}"/>
              </c:ext>
            </c:extLst>
          </c:dPt>
          <c:dPt>
            <c:idx val="5"/>
            <c:invertIfNegative val="0"/>
            <c:bubble3D val="0"/>
            <c:spPr>
              <a:solidFill>
                <a:srgbClr val="05ADBD"/>
              </a:solidFill>
              <a:ln>
                <a:noFill/>
              </a:ln>
              <a:effectLst/>
            </c:spPr>
            <c:extLst>
              <c:ext xmlns:c16="http://schemas.microsoft.com/office/drawing/2014/chart" uri="{C3380CC4-5D6E-409C-BE32-E72D297353CC}">
                <c16:uniqueId val="{0000000B-7417-5D43-BEB5-EFC2F93C2682}"/>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Tabelle1!$A$2:$F$2</c:f>
              <c:strCache>
                <c:ptCount val="6"/>
                <c:pt idx="0">
                  <c:v>Jegliche Art von Misshandlung</c:v>
                </c:pt>
                <c:pt idx="1">
                  <c:v>Multiple Viktimisierung (mindestens 2 Arten)</c:v>
                </c:pt>
                <c:pt idx="2">
                  <c:v>Vernachlässigung</c:v>
                </c:pt>
                <c:pt idx="3">
                  <c:v>Körperliche Misshandlung</c:v>
                </c:pt>
                <c:pt idx="4">
                  <c:v>Emotionale Misshandlung</c:v>
                </c:pt>
                <c:pt idx="5">
                  <c:v>Sexueller Missbrauch</c:v>
                </c:pt>
              </c:strCache>
            </c:strRef>
          </c:cat>
          <c:val>
            <c:numRef>
              <c:f>Tabelle1!$A$3:$F$3</c:f>
              <c:numCache>
                <c:formatCode>0.0</c:formatCode>
                <c:ptCount val="6"/>
                <c:pt idx="0">
                  <c:v>35.1</c:v>
                </c:pt>
                <c:pt idx="1">
                  <c:v>20.6</c:v>
                </c:pt>
                <c:pt idx="2">
                  <c:v>16</c:v>
                </c:pt>
                <c:pt idx="3">
                  <c:v>20.3</c:v>
                </c:pt>
                <c:pt idx="4">
                  <c:v>22.2</c:v>
                </c:pt>
                <c:pt idx="5">
                  <c:v>8.6</c:v>
                </c:pt>
              </c:numCache>
            </c:numRef>
          </c:val>
          <c:extLst>
            <c:ext xmlns:c16="http://schemas.microsoft.com/office/drawing/2014/chart" uri="{C3380CC4-5D6E-409C-BE32-E72D297353CC}">
              <c16:uniqueId val="{0000000C-7417-5D43-BEB5-EFC2F93C2682}"/>
            </c:ext>
          </c:extLst>
        </c:ser>
        <c:dLbls>
          <c:dLblPos val="outEnd"/>
          <c:showLegendKey val="0"/>
          <c:showVal val="1"/>
          <c:showCatName val="0"/>
          <c:showSerName val="0"/>
          <c:showPercent val="0"/>
          <c:showBubbleSize val="0"/>
        </c:dLbls>
        <c:gapWidth val="219"/>
        <c:overlap val="-27"/>
        <c:axId val="198129727"/>
        <c:axId val="197820111"/>
      </c:barChart>
      <c:catAx>
        <c:axId val="198129727"/>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r>
                  <a:rPr lang="de-DE" sz="1600" b="1" dirty="0">
                    <a:solidFill>
                      <a:schemeClr val="tx1"/>
                    </a:solidFill>
                    <a:latin typeface="Corbel" panose="020B0503020204020204" pitchFamily="34" charset="0"/>
                  </a:rPr>
                  <a:t>Arten der Misshandlung</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endParaRPr lang="de-DE"/>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orbel" panose="020B0503020204020204" pitchFamily="34" charset="0"/>
                <a:ea typeface="+mn-ea"/>
                <a:cs typeface="+mn-cs"/>
              </a:defRPr>
            </a:pPr>
            <a:endParaRPr lang="de-DE"/>
          </a:p>
        </c:txPr>
        <c:crossAx val="197820111"/>
        <c:crosses val="autoZero"/>
        <c:auto val="1"/>
        <c:lblAlgn val="ctr"/>
        <c:lblOffset val="100"/>
        <c:noMultiLvlLbl val="0"/>
      </c:catAx>
      <c:valAx>
        <c:axId val="1978201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r>
                  <a:rPr lang="de-DE" sz="1600" b="1">
                    <a:solidFill>
                      <a:schemeClr val="tx1"/>
                    </a:solidFill>
                    <a:latin typeface="Corbel" panose="020B0503020204020204" pitchFamily="34" charset="0"/>
                  </a:rPr>
                  <a:t>Prävalenzen in Prozent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orbel" panose="020B0503020204020204" pitchFamily="34" charset="0"/>
                <a:ea typeface="+mn-ea"/>
                <a:cs typeface="+mn-cs"/>
              </a:defRPr>
            </a:pPr>
            <a:endParaRPr lang="de-DE"/>
          </a:p>
        </c:txPr>
        <c:crossAx val="198129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de-DE" dirty="0">
                <a:latin typeface="Corbel" panose="020B0503020204020204" pitchFamily="34" charset="0"/>
              </a:rPr>
              <a:t>Psychische Misshandlung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de-DE"/>
        </a:p>
      </c:txPr>
    </c:title>
    <c:autoTitleDeleted val="0"/>
    <c:plotArea>
      <c:layout/>
      <c:lineChart>
        <c:grouping val="standard"/>
        <c:varyColors val="0"/>
        <c:ser>
          <c:idx val="0"/>
          <c:order val="0"/>
          <c:tx>
            <c:strRef>
              <c:f>Tabelle1!$N$28</c:f>
              <c:strCache>
                <c:ptCount val="1"/>
                <c:pt idx="0">
                  <c:v>male</c:v>
                </c:pt>
              </c:strCache>
            </c:strRef>
          </c:tx>
          <c:spPr>
            <a:ln w="28575" cap="rnd">
              <a:solidFill>
                <a:schemeClr val="accent1"/>
              </a:solidFill>
              <a:round/>
            </a:ln>
            <a:effectLst/>
          </c:spPr>
          <c:marker>
            <c:symbol val="none"/>
          </c:marker>
          <c:cat>
            <c:numRef>
              <c:f>Tabelle1!$M$29:$M$46</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Tabelle1!$N$29:$N$46</c:f>
              <c:numCache>
                <c:formatCode>General</c:formatCode>
                <c:ptCount val="18"/>
                <c:pt idx="0">
                  <c:v>1</c:v>
                </c:pt>
                <c:pt idx="1">
                  <c:v>1</c:v>
                </c:pt>
                <c:pt idx="2">
                  <c:v>4</c:v>
                </c:pt>
                <c:pt idx="3">
                  <c:v>6</c:v>
                </c:pt>
                <c:pt idx="4">
                  <c:v>14</c:v>
                </c:pt>
                <c:pt idx="5">
                  <c:v>31</c:v>
                </c:pt>
                <c:pt idx="6">
                  <c:v>45</c:v>
                </c:pt>
                <c:pt idx="7">
                  <c:v>65</c:v>
                </c:pt>
                <c:pt idx="8">
                  <c:v>70</c:v>
                </c:pt>
                <c:pt idx="9">
                  <c:v>95</c:v>
                </c:pt>
                <c:pt idx="10">
                  <c:v>107</c:v>
                </c:pt>
                <c:pt idx="11">
                  <c:v>123</c:v>
                </c:pt>
                <c:pt idx="12">
                  <c:v>115</c:v>
                </c:pt>
                <c:pt idx="13">
                  <c:v>116</c:v>
                </c:pt>
                <c:pt idx="14">
                  <c:v>112</c:v>
                </c:pt>
                <c:pt idx="15">
                  <c:v>108</c:v>
                </c:pt>
                <c:pt idx="16">
                  <c:v>66</c:v>
                </c:pt>
                <c:pt idx="17">
                  <c:v>42</c:v>
                </c:pt>
              </c:numCache>
            </c:numRef>
          </c:val>
          <c:smooth val="0"/>
          <c:extLst>
            <c:ext xmlns:c16="http://schemas.microsoft.com/office/drawing/2014/chart" uri="{C3380CC4-5D6E-409C-BE32-E72D297353CC}">
              <c16:uniqueId val="{00000000-E3DE-49BD-A7D9-0CE4ADDA1A8F}"/>
            </c:ext>
          </c:extLst>
        </c:ser>
        <c:ser>
          <c:idx val="1"/>
          <c:order val="1"/>
          <c:tx>
            <c:strRef>
              <c:f>Tabelle1!$O$28</c:f>
              <c:strCache>
                <c:ptCount val="1"/>
                <c:pt idx="0">
                  <c:v>female </c:v>
                </c:pt>
              </c:strCache>
            </c:strRef>
          </c:tx>
          <c:spPr>
            <a:ln w="28575" cap="rnd">
              <a:solidFill>
                <a:srgbClr val="92D050"/>
              </a:solidFill>
              <a:round/>
            </a:ln>
            <a:effectLst/>
          </c:spPr>
          <c:marker>
            <c:symbol val="none"/>
          </c:marker>
          <c:cat>
            <c:numRef>
              <c:f>Tabelle1!$M$29:$M$46</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Tabelle1!$O$29:$O$46</c:f>
              <c:numCache>
                <c:formatCode>General</c:formatCode>
                <c:ptCount val="18"/>
                <c:pt idx="0">
                  <c:v>1</c:v>
                </c:pt>
                <c:pt idx="1">
                  <c:v>2</c:v>
                </c:pt>
                <c:pt idx="2">
                  <c:v>9</c:v>
                </c:pt>
                <c:pt idx="3">
                  <c:v>13</c:v>
                </c:pt>
                <c:pt idx="4">
                  <c:v>18</c:v>
                </c:pt>
                <c:pt idx="5">
                  <c:v>36</c:v>
                </c:pt>
                <c:pt idx="6">
                  <c:v>49</c:v>
                </c:pt>
                <c:pt idx="7">
                  <c:v>61</c:v>
                </c:pt>
                <c:pt idx="8">
                  <c:v>69</c:v>
                </c:pt>
                <c:pt idx="9">
                  <c:v>104</c:v>
                </c:pt>
                <c:pt idx="10">
                  <c:v>106</c:v>
                </c:pt>
                <c:pt idx="11">
                  <c:v>129</c:v>
                </c:pt>
                <c:pt idx="12">
                  <c:v>137</c:v>
                </c:pt>
                <c:pt idx="13">
                  <c:v>129</c:v>
                </c:pt>
                <c:pt idx="14">
                  <c:v>128</c:v>
                </c:pt>
                <c:pt idx="15">
                  <c:v>112</c:v>
                </c:pt>
                <c:pt idx="16">
                  <c:v>87</c:v>
                </c:pt>
                <c:pt idx="17">
                  <c:v>56</c:v>
                </c:pt>
              </c:numCache>
            </c:numRef>
          </c:val>
          <c:smooth val="0"/>
          <c:extLst>
            <c:ext xmlns:c16="http://schemas.microsoft.com/office/drawing/2014/chart" uri="{C3380CC4-5D6E-409C-BE32-E72D297353CC}">
              <c16:uniqueId val="{00000001-E3DE-49BD-A7D9-0CE4ADDA1A8F}"/>
            </c:ext>
          </c:extLst>
        </c:ser>
        <c:dLbls>
          <c:showLegendKey val="0"/>
          <c:showVal val="0"/>
          <c:showCatName val="0"/>
          <c:showSerName val="0"/>
          <c:showPercent val="0"/>
          <c:showBubbleSize val="0"/>
        </c:dLbls>
        <c:smooth val="0"/>
        <c:axId val="534040168"/>
        <c:axId val="261654968"/>
      </c:lineChart>
      <c:catAx>
        <c:axId val="53404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261654968"/>
        <c:crosses val="autoZero"/>
        <c:auto val="1"/>
        <c:lblAlgn val="ctr"/>
        <c:lblOffset val="100"/>
        <c:noMultiLvlLbl val="0"/>
      </c:catAx>
      <c:valAx>
        <c:axId val="261654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534040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legend>
    <c:plotVisOnly val="1"/>
    <c:dispBlanksAs val="gap"/>
    <c:showDLblsOverMax val="0"/>
  </c:chart>
  <c:spPr>
    <a:noFill/>
    <a:ln>
      <a:solidFill>
        <a:schemeClr val="tx2"/>
      </a:solidFill>
    </a:ln>
    <a:effectLst/>
  </c:spPr>
  <c:txPr>
    <a:bodyPr/>
    <a:lstStyle/>
    <a:p>
      <a:pPr>
        <a:defRPr>
          <a:solidFill>
            <a:schemeClr val="tx1"/>
          </a:solidFill>
          <a:latin typeface="Arial" panose="020B0604020202020204" pitchFamily="34" charset="0"/>
          <a:cs typeface="Arial" panose="020B0604020202020204" pitchFamily="34" charset="0"/>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Arial" panose="020B0604020202020204" pitchFamily="34" charset="0"/>
              </a:defRPr>
            </a:pPr>
            <a:r>
              <a:rPr lang="de-DE" sz="1400" dirty="0">
                <a:solidFill>
                  <a:schemeClr val="tx1"/>
                </a:solidFill>
                <a:latin typeface="Corbel" panose="020B0503020204020204" pitchFamily="34" charset="0"/>
              </a:rPr>
              <a:t>Körperliche</a:t>
            </a:r>
            <a:r>
              <a:rPr lang="de-DE" sz="1400" baseline="0" dirty="0">
                <a:solidFill>
                  <a:schemeClr val="tx1"/>
                </a:solidFill>
                <a:latin typeface="Corbel" panose="020B0503020204020204" pitchFamily="34" charset="0"/>
              </a:rPr>
              <a:t> Misshandlung</a:t>
            </a:r>
            <a:endParaRPr lang="de-DE" sz="1400" dirty="0">
              <a:solidFill>
                <a:schemeClr val="tx1"/>
              </a:solidFill>
              <a:latin typeface="Corbel" panose="020B0503020204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Arial" panose="020B0604020202020204" pitchFamily="34" charset="0"/>
            </a:defRPr>
          </a:pPr>
          <a:endParaRPr lang="de-DE"/>
        </a:p>
      </c:txPr>
    </c:title>
    <c:autoTitleDeleted val="0"/>
    <c:plotArea>
      <c:layout/>
      <c:lineChart>
        <c:grouping val="standard"/>
        <c:varyColors val="0"/>
        <c:ser>
          <c:idx val="0"/>
          <c:order val="0"/>
          <c:tx>
            <c:strRef>
              <c:f>Tabelle1!$J$28</c:f>
              <c:strCache>
                <c:ptCount val="1"/>
                <c:pt idx="0">
                  <c:v>male</c:v>
                </c:pt>
              </c:strCache>
            </c:strRef>
          </c:tx>
          <c:spPr>
            <a:ln w="28575" cap="rnd">
              <a:solidFill>
                <a:schemeClr val="accent1"/>
              </a:solidFill>
              <a:round/>
            </a:ln>
            <a:effectLst/>
          </c:spPr>
          <c:marker>
            <c:symbol val="none"/>
          </c:marker>
          <c:cat>
            <c:numRef>
              <c:f>Tabelle1!$I$29:$I$46</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Tabelle1!$J$29:$J$46</c:f>
              <c:numCache>
                <c:formatCode>General</c:formatCode>
                <c:ptCount val="18"/>
                <c:pt idx="0">
                  <c:v>3</c:v>
                </c:pt>
                <c:pt idx="1">
                  <c:v>5</c:v>
                </c:pt>
                <c:pt idx="2">
                  <c:v>9</c:v>
                </c:pt>
                <c:pt idx="3">
                  <c:v>11</c:v>
                </c:pt>
                <c:pt idx="4">
                  <c:v>23</c:v>
                </c:pt>
                <c:pt idx="5">
                  <c:v>51</c:v>
                </c:pt>
                <c:pt idx="6">
                  <c:v>70</c:v>
                </c:pt>
                <c:pt idx="7">
                  <c:v>105</c:v>
                </c:pt>
                <c:pt idx="8">
                  <c:v>109</c:v>
                </c:pt>
                <c:pt idx="9">
                  <c:v>134</c:v>
                </c:pt>
                <c:pt idx="10">
                  <c:v>112</c:v>
                </c:pt>
                <c:pt idx="11">
                  <c:v>135</c:v>
                </c:pt>
                <c:pt idx="12">
                  <c:v>105</c:v>
                </c:pt>
                <c:pt idx="13">
                  <c:v>78</c:v>
                </c:pt>
                <c:pt idx="14">
                  <c:v>69</c:v>
                </c:pt>
                <c:pt idx="15">
                  <c:v>42</c:v>
                </c:pt>
                <c:pt idx="16">
                  <c:v>22</c:v>
                </c:pt>
                <c:pt idx="17">
                  <c:v>13</c:v>
                </c:pt>
              </c:numCache>
            </c:numRef>
          </c:val>
          <c:smooth val="0"/>
          <c:extLst>
            <c:ext xmlns:c16="http://schemas.microsoft.com/office/drawing/2014/chart" uri="{C3380CC4-5D6E-409C-BE32-E72D297353CC}">
              <c16:uniqueId val="{00000000-40F3-40A3-9206-222792F4CBAE}"/>
            </c:ext>
          </c:extLst>
        </c:ser>
        <c:ser>
          <c:idx val="1"/>
          <c:order val="1"/>
          <c:tx>
            <c:strRef>
              <c:f>Tabelle1!$K$28</c:f>
              <c:strCache>
                <c:ptCount val="1"/>
                <c:pt idx="0">
                  <c:v>female </c:v>
                </c:pt>
              </c:strCache>
            </c:strRef>
          </c:tx>
          <c:spPr>
            <a:ln w="28575" cap="rnd">
              <a:solidFill>
                <a:srgbClr val="92D050"/>
              </a:solidFill>
              <a:round/>
            </a:ln>
            <a:effectLst/>
          </c:spPr>
          <c:marker>
            <c:symbol val="none"/>
          </c:marker>
          <c:cat>
            <c:numRef>
              <c:f>Tabelle1!$I$29:$I$46</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Tabelle1!$K$29:$K$46</c:f>
              <c:numCache>
                <c:formatCode>General</c:formatCode>
                <c:ptCount val="18"/>
                <c:pt idx="0">
                  <c:v>2</c:v>
                </c:pt>
                <c:pt idx="1">
                  <c:v>3</c:v>
                </c:pt>
                <c:pt idx="2">
                  <c:v>8</c:v>
                </c:pt>
                <c:pt idx="3">
                  <c:v>17</c:v>
                </c:pt>
                <c:pt idx="4">
                  <c:v>37</c:v>
                </c:pt>
                <c:pt idx="5">
                  <c:v>55</c:v>
                </c:pt>
                <c:pt idx="6">
                  <c:v>73</c:v>
                </c:pt>
                <c:pt idx="7">
                  <c:v>90</c:v>
                </c:pt>
                <c:pt idx="8">
                  <c:v>93</c:v>
                </c:pt>
                <c:pt idx="9">
                  <c:v>110</c:v>
                </c:pt>
                <c:pt idx="10">
                  <c:v>99</c:v>
                </c:pt>
                <c:pt idx="11">
                  <c:v>87</c:v>
                </c:pt>
                <c:pt idx="12">
                  <c:v>67</c:v>
                </c:pt>
                <c:pt idx="13">
                  <c:v>67</c:v>
                </c:pt>
                <c:pt idx="14">
                  <c:v>49</c:v>
                </c:pt>
                <c:pt idx="15">
                  <c:v>36</c:v>
                </c:pt>
                <c:pt idx="16">
                  <c:v>21</c:v>
                </c:pt>
                <c:pt idx="17">
                  <c:v>13</c:v>
                </c:pt>
              </c:numCache>
            </c:numRef>
          </c:val>
          <c:smooth val="0"/>
          <c:extLst>
            <c:ext xmlns:c16="http://schemas.microsoft.com/office/drawing/2014/chart" uri="{C3380CC4-5D6E-409C-BE32-E72D297353CC}">
              <c16:uniqueId val="{00000001-40F3-40A3-9206-222792F4CBAE}"/>
            </c:ext>
          </c:extLst>
        </c:ser>
        <c:dLbls>
          <c:showLegendKey val="0"/>
          <c:showVal val="0"/>
          <c:showCatName val="0"/>
          <c:showSerName val="0"/>
          <c:showPercent val="0"/>
          <c:showBubbleSize val="0"/>
        </c:dLbls>
        <c:smooth val="0"/>
        <c:axId val="323336000"/>
        <c:axId val="323336656"/>
      </c:lineChart>
      <c:catAx>
        <c:axId val="3233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323336656"/>
        <c:crosses val="autoZero"/>
        <c:auto val="1"/>
        <c:lblAlgn val="ctr"/>
        <c:lblOffset val="100"/>
        <c:noMultiLvlLbl val="0"/>
      </c:catAx>
      <c:valAx>
        <c:axId val="323336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32333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legend>
    <c:plotVisOnly val="1"/>
    <c:dispBlanksAs val="gap"/>
    <c:showDLblsOverMax val="0"/>
  </c:chart>
  <c:spPr>
    <a:noFill/>
    <a:ln>
      <a:solidFill>
        <a:schemeClr val="tx2"/>
      </a:solid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Arial" panose="020B0604020202020204" pitchFamily="34" charset="0"/>
              </a:defRPr>
            </a:pPr>
            <a:r>
              <a:rPr lang="de-DE" sz="1400" dirty="0">
                <a:solidFill>
                  <a:schemeClr val="tx1"/>
                </a:solidFill>
                <a:latin typeface="Corbel" panose="020B0503020204020204" pitchFamily="34" charset="0"/>
              </a:rPr>
              <a:t>Sexueller Missbrauch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Arial" panose="020B0604020202020204" pitchFamily="34" charset="0"/>
            </a:defRPr>
          </a:pPr>
          <a:endParaRPr lang="de-DE"/>
        </a:p>
      </c:txPr>
    </c:title>
    <c:autoTitleDeleted val="0"/>
    <c:plotArea>
      <c:layout/>
      <c:lineChart>
        <c:grouping val="standard"/>
        <c:varyColors val="0"/>
        <c:ser>
          <c:idx val="0"/>
          <c:order val="0"/>
          <c:tx>
            <c:strRef>
              <c:f>Tabelle1!$S$28</c:f>
              <c:strCache>
                <c:ptCount val="1"/>
                <c:pt idx="0">
                  <c:v>male</c:v>
                </c:pt>
              </c:strCache>
            </c:strRef>
          </c:tx>
          <c:spPr>
            <a:ln w="28575" cap="rnd">
              <a:solidFill>
                <a:schemeClr val="accent1"/>
              </a:solidFill>
              <a:round/>
            </a:ln>
            <a:effectLst/>
          </c:spPr>
          <c:marker>
            <c:symbol val="none"/>
          </c:marker>
          <c:cat>
            <c:numRef>
              <c:f>Tabelle1!$R$29:$R$46</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Tabelle1!$S$29:$S$46</c:f>
              <c:numCache>
                <c:formatCode>General</c:formatCode>
                <c:ptCount val="18"/>
                <c:pt idx="0">
                  <c:v>0</c:v>
                </c:pt>
                <c:pt idx="1">
                  <c:v>0</c:v>
                </c:pt>
                <c:pt idx="2">
                  <c:v>0</c:v>
                </c:pt>
                <c:pt idx="3">
                  <c:v>2</c:v>
                </c:pt>
                <c:pt idx="4">
                  <c:v>3</c:v>
                </c:pt>
                <c:pt idx="5">
                  <c:v>4</c:v>
                </c:pt>
                <c:pt idx="6">
                  <c:v>2</c:v>
                </c:pt>
                <c:pt idx="7">
                  <c:v>2</c:v>
                </c:pt>
                <c:pt idx="8">
                  <c:v>5</c:v>
                </c:pt>
                <c:pt idx="9">
                  <c:v>9</c:v>
                </c:pt>
                <c:pt idx="10">
                  <c:v>13</c:v>
                </c:pt>
                <c:pt idx="11">
                  <c:v>16</c:v>
                </c:pt>
                <c:pt idx="12">
                  <c:v>20</c:v>
                </c:pt>
                <c:pt idx="13">
                  <c:v>20</c:v>
                </c:pt>
                <c:pt idx="14">
                  <c:v>17</c:v>
                </c:pt>
                <c:pt idx="15">
                  <c:v>12</c:v>
                </c:pt>
                <c:pt idx="16">
                  <c:v>73</c:v>
                </c:pt>
                <c:pt idx="17">
                  <c:v>20</c:v>
                </c:pt>
              </c:numCache>
            </c:numRef>
          </c:val>
          <c:smooth val="0"/>
          <c:extLst>
            <c:ext xmlns:c16="http://schemas.microsoft.com/office/drawing/2014/chart" uri="{C3380CC4-5D6E-409C-BE32-E72D297353CC}">
              <c16:uniqueId val="{00000000-7D38-43FA-B3F4-7133943A1EEA}"/>
            </c:ext>
          </c:extLst>
        </c:ser>
        <c:ser>
          <c:idx val="1"/>
          <c:order val="1"/>
          <c:tx>
            <c:strRef>
              <c:f>Tabelle1!$T$28</c:f>
              <c:strCache>
                <c:ptCount val="1"/>
                <c:pt idx="0">
                  <c:v>female </c:v>
                </c:pt>
              </c:strCache>
            </c:strRef>
          </c:tx>
          <c:spPr>
            <a:ln w="28575" cap="rnd">
              <a:solidFill>
                <a:srgbClr val="92D050"/>
              </a:solidFill>
              <a:round/>
            </a:ln>
            <a:effectLst/>
          </c:spPr>
          <c:marker>
            <c:symbol val="none"/>
          </c:marker>
          <c:cat>
            <c:numRef>
              <c:f>Tabelle1!$R$29:$R$46</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Tabelle1!$T$29:$T$46</c:f>
              <c:numCache>
                <c:formatCode>General</c:formatCode>
                <c:ptCount val="18"/>
                <c:pt idx="0">
                  <c:v>0</c:v>
                </c:pt>
                <c:pt idx="1">
                  <c:v>0</c:v>
                </c:pt>
                <c:pt idx="2">
                  <c:v>2</c:v>
                </c:pt>
                <c:pt idx="3">
                  <c:v>4</c:v>
                </c:pt>
                <c:pt idx="4">
                  <c:v>3</c:v>
                </c:pt>
                <c:pt idx="5">
                  <c:v>7</c:v>
                </c:pt>
                <c:pt idx="6">
                  <c:v>5</c:v>
                </c:pt>
                <c:pt idx="7">
                  <c:v>4</c:v>
                </c:pt>
                <c:pt idx="8">
                  <c:v>6</c:v>
                </c:pt>
                <c:pt idx="9">
                  <c:v>9</c:v>
                </c:pt>
                <c:pt idx="10">
                  <c:v>17</c:v>
                </c:pt>
                <c:pt idx="11">
                  <c:v>27</c:v>
                </c:pt>
                <c:pt idx="12">
                  <c:v>36</c:v>
                </c:pt>
                <c:pt idx="13">
                  <c:v>49</c:v>
                </c:pt>
                <c:pt idx="14">
                  <c:v>56</c:v>
                </c:pt>
                <c:pt idx="15">
                  <c:v>68</c:v>
                </c:pt>
                <c:pt idx="16">
                  <c:v>164</c:v>
                </c:pt>
                <c:pt idx="17">
                  <c:v>34</c:v>
                </c:pt>
              </c:numCache>
            </c:numRef>
          </c:val>
          <c:smooth val="0"/>
          <c:extLst>
            <c:ext xmlns:c16="http://schemas.microsoft.com/office/drawing/2014/chart" uri="{C3380CC4-5D6E-409C-BE32-E72D297353CC}">
              <c16:uniqueId val="{00000001-7D38-43FA-B3F4-7133943A1EEA}"/>
            </c:ext>
          </c:extLst>
        </c:ser>
        <c:dLbls>
          <c:showLegendKey val="0"/>
          <c:showVal val="0"/>
          <c:showCatName val="0"/>
          <c:showSerName val="0"/>
          <c:showPercent val="0"/>
          <c:showBubbleSize val="0"/>
        </c:dLbls>
        <c:smooth val="0"/>
        <c:axId val="443667312"/>
        <c:axId val="443664688"/>
      </c:lineChart>
      <c:catAx>
        <c:axId val="44366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443664688"/>
        <c:crosses val="autoZero"/>
        <c:auto val="1"/>
        <c:lblAlgn val="ctr"/>
        <c:lblOffset val="100"/>
        <c:noMultiLvlLbl val="0"/>
      </c:catAx>
      <c:valAx>
        <c:axId val="443664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crossAx val="44366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Arial" panose="020B0604020202020204" pitchFamily="34" charset="0"/>
            </a:defRPr>
          </a:pPr>
          <a:endParaRPr lang="de-DE"/>
        </a:p>
      </c:txPr>
    </c:legend>
    <c:plotVisOnly val="1"/>
    <c:dispBlanksAs val="gap"/>
    <c:showDLblsOverMax val="0"/>
  </c:chart>
  <c:spPr>
    <a:noFill/>
    <a:ln>
      <a:solidFill>
        <a:schemeClr val="tx2"/>
      </a:solid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005C1A-35CB-4679-9AAE-0DCE2A0A172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70E755E1-6C84-4D65-B3D1-CBFA2FEA31EA}">
      <dgm:prSet phldrT="[Text]" custT="1"/>
      <dgm:spPr/>
      <dgm:t>
        <a:bodyPr/>
        <a:lstStyle/>
        <a:p>
          <a:r>
            <a:rPr lang="de-DE" sz="4000" dirty="0">
              <a:latin typeface="Corbel" panose="020B0503020204020204" pitchFamily="34" charset="0"/>
            </a:rPr>
            <a:t>ACEs</a:t>
          </a:r>
        </a:p>
      </dgm:t>
    </dgm:pt>
    <dgm:pt modelId="{BC2D4880-C8F3-4C9C-9862-6695731CF27A}" type="parTrans" cxnId="{D6737A27-4AD2-44C6-905C-CAD0AA1B5A19}">
      <dgm:prSet/>
      <dgm:spPr/>
      <dgm:t>
        <a:bodyPr/>
        <a:lstStyle/>
        <a:p>
          <a:endParaRPr lang="de-DE"/>
        </a:p>
      </dgm:t>
    </dgm:pt>
    <dgm:pt modelId="{FE7468FE-A176-41D0-8F5F-AAAF9E1A24D8}" type="sibTrans" cxnId="{D6737A27-4AD2-44C6-905C-CAD0AA1B5A19}">
      <dgm:prSet/>
      <dgm:spPr/>
      <dgm:t>
        <a:bodyPr/>
        <a:lstStyle/>
        <a:p>
          <a:endParaRPr lang="de-DE"/>
        </a:p>
      </dgm:t>
    </dgm:pt>
    <dgm:pt modelId="{18B93A84-123C-448C-B347-F16BDB6315E7}">
      <dgm:prSet phldrT="[Text]" custT="1"/>
      <dgm:spPr>
        <a:solidFill>
          <a:schemeClr val="accent2">
            <a:lumMod val="75000"/>
          </a:schemeClr>
        </a:solidFill>
      </dgm:spPr>
      <dgm:t>
        <a:bodyPr/>
        <a:lstStyle/>
        <a:p>
          <a:r>
            <a:rPr lang="de-DE" sz="2400" dirty="0">
              <a:latin typeface="Corbel" panose="020B0503020204020204" pitchFamily="34" charset="0"/>
            </a:rPr>
            <a:t>Haushalts-dysfunktion</a:t>
          </a:r>
        </a:p>
      </dgm:t>
    </dgm:pt>
    <dgm:pt modelId="{5A0201A2-F9CC-4F48-8374-1EC46F51205A}" type="parTrans" cxnId="{84775919-5D69-4D96-8C31-5B98BD69B826}">
      <dgm:prSet/>
      <dgm:spPr/>
      <dgm:t>
        <a:bodyPr/>
        <a:lstStyle/>
        <a:p>
          <a:endParaRPr lang="de-DE"/>
        </a:p>
      </dgm:t>
    </dgm:pt>
    <dgm:pt modelId="{857B5C22-E556-452B-A262-FC0BBC81B7AD}" type="sibTrans" cxnId="{84775919-5D69-4D96-8C31-5B98BD69B826}">
      <dgm:prSet/>
      <dgm:spPr/>
      <dgm:t>
        <a:bodyPr/>
        <a:lstStyle/>
        <a:p>
          <a:endParaRPr lang="de-DE"/>
        </a:p>
      </dgm:t>
    </dgm:pt>
    <dgm:pt modelId="{F85A8132-01FA-488C-BE1E-ACBCC849F4BA}">
      <dgm:prSet phldrT="[Text]" custT="1"/>
      <dgm:spPr>
        <a:solidFill>
          <a:schemeClr val="accent2">
            <a:lumMod val="75000"/>
          </a:schemeClr>
        </a:solidFill>
      </dgm:spPr>
      <dgm:t>
        <a:bodyPr/>
        <a:lstStyle/>
        <a:p>
          <a:r>
            <a:rPr lang="de-DE" sz="2400" dirty="0">
              <a:latin typeface="Corbel" panose="020B0503020204020204" pitchFamily="34" charset="0"/>
            </a:rPr>
            <a:t>Misshandlung</a:t>
          </a:r>
        </a:p>
      </dgm:t>
    </dgm:pt>
    <dgm:pt modelId="{370EAFF4-81AD-4C46-8ABA-FD906FFD814E}" type="parTrans" cxnId="{DE3F5147-C6B1-4EE0-8FB1-08F0729AB64F}">
      <dgm:prSet/>
      <dgm:spPr/>
      <dgm:t>
        <a:bodyPr/>
        <a:lstStyle/>
        <a:p>
          <a:endParaRPr lang="de-DE"/>
        </a:p>
      </dgm:t>
    </dgm:pt>
    <dgm:pt modelId="{DAFC41F5-59F7-47CE-84A1-439223823F77}" type="sibTrans" cxnId="{DE3F5147-C6B1-4EE0-8FB1-08F0729AB64F}">
      <dgm:prSet/>
      <dgm:spPr/>
      <dgm:t>
        <a:bodyPr/>
        <a:lstStyle/>
        <a:p>
          <a:endParaRPr lang="de-DE"/>
        </a:p>
      </dgm:t>
    </dgm:pt>
    <dgm:pt modelId="{0A771423-BB8A-459B-88CA-590982156484}">
      <dgm:prSet custT="1"/>
      <dgm:spPr>
        <a:solidFill>
          <a:srgbClr val="92D050"/>
        </a:solidFill>
      </dgm:spPr>
      <dgm:t>
        <a:bodyPr anchor="t" anchorCtr="0"/>
        <a:lstStyle/>
        <a:p>
          <a:pPr algn="l">
            <a:lnSpc>
              <a:spcPct val="125000"/>
            </a:lnSpc>
            <a:spcBef>
              <a:spcPts val="600"/>
            </a:spcBef>
            <a:spcAft>
              <a:spcPts val="600"/>
            </a:spcAft>
          </a:pPr>
          <a:r>
            <a:rPr lang="de-DE" sz="1700" dirty="0">
              <a:solidFill>
                <a:schemeClr val="tx1"/>
              </a:solidFill>
              <a:latin typeface="Corbel" panose="020B0503020204020204" pitchFamily="34" charset="0"/>
            </a:rPr>
            <a:t> - Emotionale Misshandlung</a:t>
          </a:r>
        </a:p>
        <a:p>
          <a:pPr algn="l">
            <a:lnSpc>
              <a:spcPct val="125000"/>
            </a:lnSpc>
            <a:spcBef>
              <a:spcPts val="600"/>
            </a:spcBef>
            <a:spcAft>
              <a:spcPts val="600"/>
            </a:spcAft>
          </a:pPr>
          <a:r>
            <a:rPr lang="de-DE" sz="1700" dirty="0">
              <a:solidFill>
                <a:schemeClr val="tx1"/>
              </a:solidFill>
              <a:latin typeface="Corbel" panose="020B0503020204020204" pitchFamily="34" charset="0"/>
            </a:rPr>
            <a:t> - Körperliche Misshandlung</a:t>
          </a:r>
        </a:p>
        <a:p>
          <a:pPr algn="l">
            <a:lnSpc>
              <a:spcPct val="125000"/>
            </a:lnSpc>
            <a:spcBef>
              <a:spcPts val="600"/>
            </a:spcBef>
            <a:spcAft>
              <a:spcPts val="600"/>
            </a:spcAft>
          </a:pPr>
          <a:r>
            <a:rPr lang="de-DE" sz="1700" dirty="0">
              <a:solidFill>
                <a:schemeClr val="tx1"/>
              </a:solidFill>
              <a:latin typeface="Corbel" panose="020B0503020204020204" pitchFamily="34" charset="0"/>
            </a:rPr>
            <a:t> - Sexueller Missbrauch</a:t>
          </a:r>
        </a:p>
        <a:p>
          <a:pPr algn="l">
            <a:lnSpc>
              <a:spcPct val="125000"/>
            </a:lnSpc>
            <a:spcBef>
              <a:spcPts val="600"/>
            </a:spcBef>
            <a:spcAft>
              <a:spcPts val="600"/>
            </a:spcAft>
          </a:pPr>
          <a:r>
            <a:rPr lang="de-DE" sz="1700" dirty="0">
              <a:solidFill>
                <a:schemeClr val="tx1"/>
              </a:solidFill>
              <a:latin typeface="Corbel" panose="020B0503020204020204" pitchFamily="34" charset="0"/>
            </a:rPr>
            <a:t> - Emotionale Vernachlässigung</a:t>
          </a:r>
        </a:p>
        <a:p>
          <a:pPr algn="l">
            <a:lnSpc>
              <a:spcPct val="125000"/>
            </a:lnSpc>
            <a:spcBef>
              <a:spcPts val="600"/>
            </a:spcBef>
            <a:spcAft>
              <a:spcPts val="600"/>
            </a:spcAft>
          </a:pPr>
          <a:r>
            <a:rPr lang="de-DE" sz="1700" dirty="0">
              <a:solidFill>
                <a:schemeClr val="tx1"/>
              </a:solidFill>
              <a:latin typeface="Corbel" panose="020B0503020204020204" pitchFamily="34" charset="0"/>
            </a:rPr>
            <a:t> - Körperliche Vernachlässigung</a:t>
          </a:r>
        </a:p>
      </dgm:t>
    </dgm:pt>
    <dgm:pt modelId="{C3176732-69BE-4B91-8CB3-87B002E1276C}" type="parTrans" cxnId="{98F4652B-098D-4EF1-87EA-B8C06F0B2104}">
      <dgm:prSet/>
      <dgm:spPr/>
      <dgm:t>
        <a:bodyPr/>
        <a:lstStyle/>
        <a:p>
          <a:endParaRPr lang="de-DE"/>
        </a:p>
      </dgm:t>
    </dgm:pt>
    <dgm:pt modelId="{D3A20D72-B612-43F9-8E15-CBC9CF3344F5}" type="sibTrans" cxnId="{98F4652B-098D-4EF1-87EA-B8C06F0B2104}">
      <dgm:prSet/>
      <dgm:spPr/>
      <dgm:t>
        <a:bodyPr/>
        <a:lstStyle/>
        <a:p>
          <a:endParaRPr lang="de-DE"/>
        </a:p>
      </dgm:t>
    </dgm:pt>
    <dgm:pt modelId="{79921327-D3F3-4272-A0AC-0FB592E3EFC6}">
      <dgm:prSet custT="1"/>
      <dgm:spPr>
        <a:solidFill>
          <a:srgbClr val="92D050"/>
        </a:solidFill>
      </dgm:spPr>
      <dgm:t>
        <a:bodyPr anchor="t" anchorCtr="0"/>
        <a:lstStyle/>
        <a:p>
          <a:pPr marL="180975" indent="-180975" algn="l">
            <a:lnSpc>
              <a:spcPct val="100000"/>
            </a:lnSpc>
            <a:spcBef>
              <a:spcPts val="600"/>
            </a:spcBef>
            <a:spcAft>
              <a:spcPts val="600"/>
            </a:spcAft>
            <a:buFont typeface="Arial" panose="020B0604020202020204" pitchFamily="34" charset="0"/>
            <a:buChar char="•"/>
          </a:pPr>
          <a:r>
            <a:rPr lang="de-DE" sz="1700" dirty="0">
              <a:solidFill>
                <a:schemeClr val="tx1"/>
              </a:solidFill>
              <a:latin typeface="Corbel" panose="020B0503020204020204" pitchFamily="34" charset="0"/>
            </a:rPr>
            <a:t> - Psychische Erkrankung im Haushalt</a:t>
          </a:r>
        </a:p>
        <a:p>
          <a:pPr marL="180975" indent="-180975" algn="l">
            <a:lnSpc>
              <a:spcPct val="100000"/>
            </a:lnSpc>
            <a:spcBef>
              <a:spcPts val="600"/>
            </a:spcBef>
            <a:spcAft>
              <a:spcPts val="600"/>
            </a:spcAft>
            <a:buFont typeface="Arial" panose="020B0604020202020204" pitchFamily="34" charset="0"/>
            <a:buChar char="•"/>
          </a:pPr>
          <a:r>
            <a:rPr lang="de-DE" sz="1700" dirty="0">
              <a:solidFill>
                <a:schemeClr val="tx1"/>
              </a:solidFill>
              <a:latin typeface="Corbel" panose="020B0503020204020204" pitchFamily="34" charset="0"/>
            </a:rPr>
            <a:t> - Substanzabhängigkeit im Haushalt</a:t>
          </a:r>
        </a:p>
        <a:p>
          <a:pPr marL="0" algn="l">
            <a:lnSpc>
              <a:spcPct val="100000"/>
            </a:lnSpc>
            <a:spcBef>
              <a:spcPts val="600"/>
            </a:spcBef>
            <a:spcAft>
              <a:spcPts val="600"/>
            </a:spcAft>
            <a:buFont typeface="Arial" panose="020B0604020202020204" pitchFamily="34" charset="0"/>
            <a:buChar char="•"/>
          </a:pPr>
          <a:r>
            <a:rPr lang="de-DE" sz="1700" dirty="0">
              <a:solidFill>
                <a:schemeClr val="tx1"/>
              </a:solidFill>
              <a:latin typeface="Corbel" panose="020B0503020204020204" pitchFamily="34" charset="0"/>
            </a:rPr>
            <a:t> - Partnerschaftsgewalt</a:t>
          </a:r>
        </a:p>
        <a:p>
          <a:pPr marL="180975" indent="-180975" algn="l">
            <a:lnSpc>
              <a:spcPct val="100000"/>
            </a:lnSpc>
            <a:spcBef>
              <a:spcPts val="600"/>
            </a:spcBef>
            <a:spcAft>
              <a:spcPts val="600"/>
            </a:spcAft>
            <a:buFont typeface="Arial" panose="020B0604020202020204" pitchFamily="34" charset="0"/>
            <a:buChar char="•"/>
          </a:pPr>
          <a:r>
            <a:rPr lang="de-DE" sz="1700" dirty="0">
              <a:solidFill>
                <a:schemeClr val="tx1"/>
              </a:solidFill>
              <a:latin typeface="Corbel" panose="020B0503020204020204" pitchFamily="34" charset="0"/>
            </a:rPr>
            <a:t> - Gefängnisaufenthalt von Haushaltsmitgliedern</a:t>
          </a:r>
        </a:p>
        <a:p>
          <a:pPr marL="0" algn="l">
            <a:lnSpc>
              <a:spcPct val="100000"/>
            </a:lnSpc>
            <a:spcBef>
              <a:spcPts val="600"/>
            </a:spcBef>
            <a:spcAft>
              <a:spcPts val="600"/>
            </a:spcAft>
            <a:buFont typeface="Arial" panose="020B0604020202020204" pitchFamily="34" charset="0"/>
            <a:buChar char="•"/>
          </a:pPr>
          <a:r>
            <a:rPr lang="de-DE" sz="1700" dirty="0">
              <a:solidFill>
                <a:schemeClr val="tx1"/>
              </a:solidFill>
              <a:latin typeface="Corbel" panose="020B0503020204020204" pitchFamily="34" charset="0"/>
            </a:rPr>
            <a:t> - Trennung der Eltern</a:t>
          </a:r>
        </a:p>
      </dgm:t>
    </dgm:pt>
    <dgm:pt modelId="{3488AF3C-43B6-45E4-A2BE-427C81ADF66B}" type="parTrans" cxnId="{C389C159-B834-4DBA-B0B9-DE87394CA8B3}">
      <dgm:prSet/>
      <dgm:spPr/>
      <dgm:t>
        <a:bodyPr/>
        <a:lstStyle/>
        <a:p>
          <a:endParaRPr lang="de-DE"/>
        </a:p>
      </dgm:t>
    </dgm:pt>
    <dgm:pt modelId="{26B3C26E-ABD9-47EF-AD9F-5917FE5690F7}" type="sibTrans" cxnId="{C389C159-B834-4DBA-B0B9-DE87394CA8B3}">
      <dgm:prSet/>
      <dgm:spPr/>
      <dgm:t>
        <a:bodyPr/>
        <a:lstStyle/>
        <a:p>
          <a:endParaRPr lang="de-DE"/>
        </a:p>
      </dgm:t>
    </dgm:pt>
    <dgm:pt modelId="{A3869FDD-F831-4465-BBCD-22CE5DAE6D7D}" type="pres">
      <dgm:prSet presAssocID="{2D005C1A-35CB-4679-9AAE-0DCE2A0A1723}" presName="hierChild1" presStyleCnt="0">
        <dgm:presLayoutVars>
          <dgm:orgChart val="1"/>
          <dgm:chPref val="1"/>
          <dgm:dir/>
          <dgm:animOne val="branch"/>
          <dgm:animLvl val="lvl"/>
          <dgm:resizeHandles/>
        </dgm:presLayoutVars>
      </dgm:prSet>
      <dgm:spPr/>
    </dgm:pt>
    <dgm:pt modelId="{A36A10D7-E04E-4927-881C-F872D4A96D19}" type="pres">
      <dgm:prSet presAssocID="{70E755E1-6C84-4D65-B3D1-CBFA2FEA31EA}" presName="hierRoot1" presStyleCnt="0">
        <dgm:presLayoutVars>
          <dgm:hierBranch val="init"/>
        </dgm:presLayoutVars>
      </dgm:prSet>
      <dgm:spPr/>
    </dgm:pt>
    <dgm:pt modelId="{19A91197-447F-4299-AD8E-D2649BAD341B}" type="pres">
      <dgm:prSet presAssocID="{70E755E1-6C84-4D65-B3D1-CBFA2FEA31EA}" presName="rootComposite1" presStyleCnt="0"/>
      <dgm:spPr/>
    </dgm:pt>
    <dgm:pt modelId="{AD1F9A37-2192-49E8-9A45-1291107BDC3A}" type="pres">
      <dgm:prSet presAssocID="{70E755E1-6C84-4D65-B3D1-CBFA2FEA31EA}" presName="rootText1" presStyleLbl="node0" presStyleIdx="0" presStyleCnt="1" custScaleY="59437">
        <dgm:presLayoutVars>
          <dgm:chPref val="3"/>
        </dgm:presLayoutVars>
      </dgm:prSet>
      <dgm:spPr/>
    </dgm:pt>
    <dgm:pt modelId="{D982D33C-342E-4920-A64E-041CD17151DA}" type="pres">
      <dgm:prSet presAssocID="{70E755E1-6C84-4D65-B3D1-CBFA2FEA31EA}" presName="rootConnector1" presStyleLbl="node1" presStyleIdx="0" presStyleCnt="0"/>
      <dgm:spPr/>
    </dgm:pt>
    <dgm:pt modelId="{507C86E0-CF5E-495F-9D6C-62C841C81C7C}" type="pres">
      <dgm:prSet presAssocID="{70E755E1-6C84-4D65-B3D1-CBFA2FEA31EA}" presName="hierChild2" presStyleCnt="0"/>
      <dgm:spPr/>
    </dgm:pt>
    <dgm:pt modelId="{D17E0B18-F2B4-49CD-9028-FDFD22D78B40}" type="pres">
      <dgm:prSet presAssocID="{5A0201A2-F9CC-4F48-8374-1EC46F51205A}" presName="Name37" presStyleLbl="parChTrans1D2" presStyleIdx="0" presStyleCnt="2"/>
      <dgm:spPr/>
    </dgm:pt>
    <dgm:pt modelId="{87D45971-81A2-4591-95DC-7F22FA6DF4BE}" type="pres">
      <dgm:prSet presAssocID="{18B93A84-123C-448C-B347-F16BDB6315E7}" presName="hierRoot2" presStyleCnt="0">
        <dgm:presLayoutVars>
          <dgm:hierBranch val="init"/>
        </dgm:presLayoutVars>
      </dgm:prSet>
      <dgm:spPr/>
    </dgm:pt>
    <dgm:pt modelId="{7503C4CF-58B7-4D7D-8722-078843E506B7}" type="pres">
      <dgm:prSet presAssocID="{18B93A84-123C-448C-B347-F16BDB6315E7}" presName="rootComposite" presStyleCnt="0"/>
      <dgm:spPr/>
    </dgm:pt>
    <dgm:pt modelId="{5A4DE059-0B01-4564-AFF0-7185EBB1D5E5}" type="pres">
      <dgm:prSet presAssocID="{18B93A84-123C-448C-B347-F16BDB6315E7}" presName="rootText" presStyleLbl="node2" presStyleIdx="0" presStyleCnt="2" custScaleY="70639">
        <dgm:presLayoutVars>
          <dgm:chPref val="3"/>
        </dgm:presLayoutVars>
      </dgm:prSet>
      <dgm:spPr/>
    </dgm:pt>
    <dgm:pt modelId="{F2D4FB8C-4D57-43EE-AD56-30C0AD8350A8}" type="pres">
      <dgm:prSet presAssocID="{18B93A84-123C-448C-B347-F16BDB6315E7}" presName="rootConnector" presStyleLbl="node2" presStyleIdx="0" presStyleCnt="2"/>
      <dgm:spPr/>
    </dgm:pt>
    <dgm:pt modelId="{E8F5B6BA-1D15-4030-8EA6-172B20E3497E}" type="pres">
      <dgm:prSet presAssocID="{18B93A84-123C-448C-B347-F16BDB6315E7}" presName="hierChild4" presStyleCnt="0"/>
      <dgm:spPr/>
    </dgm:pt>
    <dgm:pt modelId="{471A758E-BF01-4510-94F2-4B0FA1EA6561}" type="pres">
      <dgm:prSet presAssocID="{3488AF3C-43B6-45E4-A2BE-427C81ADF66B}" presName="Name37" presStyleLbl="parChTrans1D3" presStyleIdx="0" presStyleCnt="2"/>
      <dgm:spPr/>
    </dgm:pt>
    <dgm:pt modelId="{68DF9F9B-4057-4DE8-862C-A08FCCE41B6A}" type="pres">
      <dgm:prSet presAssocID="{79921327-D3F3-4272-A0AC-0FB592E3EFC6}" presName="hierRoot2" presStyleCnt="0">
        <dgm:presLayoutVars>
          <dgm:hierBranch val="init"/>
        </dgm:presLayoutVars>
      </dgm:prSet>
      <dgm:spPr/>
    </dgm:pt>
    <dgm:pt modelId="{FB2FB021-587B-41F0-9799-DB79FD93A51C}" type="pres">
      <dgm:prSet presAssocID="{79921327-D3F3-4272-A0AC-0FB592E3EFC6}" presName="rootComposite" presStyleCnt="0"/>
      <dgm:spPr/>
    </dgm:pt>
    <dgm:pt modelId="{287EB662-4175-4D64-B7BF-D72CE79D840F}" type="pres">
      <dgm:prSet presAssocID="{79921327-D3F3-4272-A0AC-0FB592E3EFC6}" presName="rootText" presStyleLbl="node3" presStyleIdx="0" presStyleCnt="2" custScaleX="133705" custScaleY="208187">
        <dgm:presLayoutVars>
          <dgm:chPref val="3"/>
        </dgm:presLayoutVars>
      </dgm:prSet>
      <dgm:spPr/>
    </dgm:pt>
    <dgm:pt modelId="{65F19564-FD4C-48C3-8A72-3C00EEB06F6A}" type="pres">
      <dgm:prSet presAssocID="{79921327-D3F3-4272-A0AC-0FB592E3EFC6}" presName="rootConnector" presStyleLbl="node3" presStyleIdx="0" presStyleCnt="2"/>
      <dgm:spPr/>
    </dgm:pt>
    <dgm:pt modelId="{D7248FB8-87E3-4420-B150-690F3D97F7D1}" type="pres">
      <dgm:prSet presAssocID="{79921327-D3F3-4272-A0AC-0FB592E3EFC6}" presName="hierChild4" presStyleCnt="0"/>
      <dgm:spPr/>
    </dgm:pt>
    <dgm:pt modelId="{72F78B31-C05C-4763-882F-720D54076870}" type="pres">
      <dgm:prSet presAssocID="{79921327-D3F3-4272-A0AC-0FB592E3EFC6}" presName="hierChild5" presStyleCnt="0"/>
      <dgm:spPr/>
    </dgm:pt>
    <dgm:pt modelId="{669712B3-7A8E-4DE5-A4C9-3B6158EF0765}" type="pres">
      <dgm:prSet presAssocID="{18B93A84-123C-448C-B347-F16BDB6315E7}" presName="hierChild5" presStyleCnt="0"/>
      <dgm:spPr/>
    </dgm:pt>
    <dgm:pt modelId="{0EF89B35-585C-4E01-9A12-92270F5605D5}" type="pres">
      <dgm:prSet presAssocID="{370EAFF4-81AD-4C46-8ABA-FD906FFD814E}" presName="Name37" presStyleLbl="parChTrans1D2" presStyleIdx="1" presStyleCnt="2"/>
      <dgm:spPr/>
    </dgm:pt>
    <dgm:pt modelId="{B4F47369-3B09-4EC8-82EA-4883B4F4627A}" type="pres">
      <dgm:prSet presAssocID="{F85A8132-01FA-488C-BE1E-ACBCC849F4BA}" presName="hierRoot2" presStyleCnt="0">
        <dgm:presLayoutVars>
          <dgm:hierBranch val="init"/>
        </dgm:presLayoutVars>
      </dgm:prSet>
      <dgm:spPr/>
    </dgm:pt>
    <dgm:pt modelId="{F7863AED-7715-4052-859E-49F7BD836386}" type="pres">
      <dgm:prSet presAssocID="{F85A8132-01FA-488C-BE1E-ACBCC849F4BA}" presName="rootComposite" presStyleCnt="0"/>
      <dgm:spPr/>
    </dgm:pt>
    <dgm:pt modelId="{D2ABA5EF-D88F-4B4D-9B8F-6A6F4FBEC8DA}" type="pres">
      <dgm:prSet presAssocID="{F85A8132-01FA-488C-BE1E-ACBCC849F4BA}" presName="rootText" presStyleLbl="node2" presStyleIdx="1" presStyleCnt="2" custScaleY="69425">
        <dgm:presLayoutVars>
          <dgm:chPref val="3"/>
        </dgm:presLayoutVars>
      </dgm:prSet>
      <dgm:spPr/>
    </dgm:pt>
    <dgm:pt modelId="{E24CE580-20D1-43E7-801A-DC6CCF898457}" type="pres">
      <dgm:prSet presAssocID="{F85A8132-01FA-488C-BE1E-ACBCC849F4BA}" presName="rootConnector" presStyleLbl="node2" presStyleIdx="1" presStyleCnt="2"/>
      <dgm:spPr/>
    </dgm:pt>
    <dgm:pt modelId="{8A9E2951-146F-42F9-9FC3-25D86D4D0794}" type="pres">
      <dgm:prSet presAssocID="{F85A8132-01FA-488C-BE1E-ACBCC849F4BA}" presName="hierChild4" presStyleCnt="0"/>
      <dgm:spPr/>
    </dgm:pt>
    <dgm:pt modelId="{F11A3D55-8892-49F4-BD14-46BA42D41FAC}" type="pres">
      <dgm:prSet presAssocID="{C3176732-69BE-4B91-8CB3-87B002E1276C}" presName="Name37" presStyleLbl="parChTrans1D3" presStyleIdx="1" presStyleCnt="2"/>
      <dgm:spPr/>
    </dgm:pt>
    <dgm:pt modelId="{DCBE9089-359D-4F1E-9631-23BF7EACDDEE}" type="pres">
      <dgm:prSet presAssocID="{0A771423-BB8A-459B-88CA-590982156484}" presName="hierRoot2" presStyleCnt="0">
        <dgm:presLayoutVars>
          <dgm:hierBranch val="init"/>
        </dgm:presLayoutVars>
      </dgm:prSet>
      <dgm:spPr/>
    </dgm:pt>
    <dgm:pt modelId="{4AFF1615-5A8C-4B5F-80F7-0B2AFC0CC4E3}" type="pres">
      <dgm:prSet presAssocID="{0A771423-BB8A-459B-88CA-590982156484}" presName="rootComposite" presStyleCnt="0"/>
      <dgm:spPr/>
    </dgm:pt>
    <dgm:pt modelId="{84F5FA8A-0C47-415B-97FD-6D1F8C235FA0}" type="pres">
      <dgm:prSet presAssocID="{0A771423-BB8A-459B-88CA-590982156484}" presName="rootText" presStyleLbl="node3" presStyleIdx="1" presStyleCnt="2" custScaleX="145194" custScaleY="213836">
        <dgm:presLayoutVars>
          <dgm:chPref val="3"/>
        </dgm:presLayoutVars>
      </dgm:prSet>
      <dgm:spPr/>
    </dgm:pt>
    <dgm:pt modelId="{B864680B-8956-4D19-AE60-81D07DB48E81}" type="pres">
      <dgm:prSet presAssocID="{0A771423-BB8A-459B-88CA-590982156484}" presName="rootConnector" presStyleLbl="node3" presStyleIdx="1" presStyleCnt="2"/>
      <dgm:spPr/>
    </dgm:pt>
    <dgm:pt modelId="{85B0715A-3F97-4B2D-817A-464B778DF24D}" type="pres">
      <dgm:prSet presAssocID="{0A771423-BB8A-459B-88CA-590982156484}" presName="hierChild4" presStyleCnt="0"/>
      <dgm:spPr/>
    </dgm:pt>
    <dgm:pt modelId="{CB0D6AAD-A575-4828-9346-A5CAB7874286}" type="pres">
      <dgm:prSet presAssocID="{0A771423-BB8A-459B-88CA-590982156484}" presName="hierChild5" presStyleCnt="0"/>
      <dgm:spPr/>
    </dgm:pt>
    <dgm:pt modelId="{99CB7411-3B13-4DEA-9E91-4465A6154C1E}" type="pres">
      <dgm:prSet presAssocID="{F85A8132-01FA-488C-BE1E-ACBCC849F4BA}" presName="hierChild5" presStyleCnt="0"/>
      <dgm:spPr/>
    </dgm:pt>
    <dgm:pt modelId="{E9CB450C-3B2C-4B78-99B7-CAA0FD1C4B25}" type="pres">
      <dgm:prSet presAssocID="{70E755E1-6C84-4D65-B3D1-CBFA2FEA31EA}" presName="hierChild3" presStyleCnt="0"/>
      <dgm:spPr/>
    </dgm:pt>
  </dgm:ptLst>
  <dgm:cxnLst>
    <dgm:cxn modelId="{BED8B404-9D54-4FDA-8990-A182FD077919}" type="presOf" srcId="{70E755E1-6C84-4D65-B3D1-CBFA2FEA31EA}" destId="{D982D33C-342E-4920-A64E-041CD17151DA}" srcOrd="1" destOrd="0" presId="urn:microsoft.com/office/officeart/2005/8/layout/orgChart1"/>
    <dgm:cxn modelId="{84775919-5D69-4D96-8C31-5B98BD69B826}" srcId="{70E755E1-6C84-4D65-B3D1-CBFA2FEA31EA}" destId="{18B93A84-123C-448C-B347-F16BDB6315E7}" srcOrd="0" destOrd="0" parTransId="{5A0201A2-F9CC-4F48-8374-1EC46F51205A}" sibTransId="{857B5C22-E556-452B-A262-FC0BBC81B7AD}"/>
    <dgm:cxn modelId="{A341F520-52C7-4FEC-AB50-EE7C9563B357}" type="presOf" srcId="{5A0201A2-F9CC-4F48-8374-1EC46F51205A}" destId="{D17E0B18-F2B4-49CD-9028-FDFD22D78B40}" srcOrd="0" destOrd="0" presId="urn:microsoft.com/office/officeart/2005/8/layout/orgChart1"/>
    <dgm:cxn modelId="{D6737A27-4AD2-44C6-905C-CAD0AA1B5A19}" srcId="{2D005C1A-35CB-4679-9AAE-0DCE2A0A1723}" destId="{70E755E1-6C84-4D65-B3D1-CBFA2FEA31EA}" srcOrd="0" destOrd="0" parTransId="{BC2D4880-C8F3-4C9C-9862-6695731CF27A}" sibTransId="{FE7468FE-A176-41D0-8F5F-AAAF9E1A24D8}"/>
    <dgm:cxn modelId="{98F4652B-098D-4EF1-87EA-B8C06F0B2104}" srcId="{F85A8132-01FA-488C-BE1E-ACBCC849F4BA}" destId="{0A771423-BB8A-459B-88CA-590982156484}" srcOrd="0" destOrd="0" parTransId="{C3176732-69BE-4B91-8CB3-87B002E1276C}" sibTransId="{D3A20D72-B612-43F9-8E15-CBC9CF3344F5}"/>
    <dgm:cxn modelId="{AB49D730-7100-41C2-82AC-FF9C00128AF6}" type="presOf" srcId="{C3176732-69BE-4B91-8CB3-87B002E1276C}" destId="{F11A3D55-8892-49F4-BD14-46BA42D41FAC}" srcOrd="0" destOrd="0" presId="urn:microsoft.com/office/officeart/2005/8/layout/orgChart1"/>
    <dgm:cxn modelId="{DE3F5147-C6B1-4EE0-8FB1-08F0729AB64F}" srcId="{70E755E1-6C84-4D65-B3D1-CBFA2FEA31EA}" destId="{F85A8132-01FA-488C-BE1E-ACBCC849F4BA}" srcOrd="1" destOrd="0" parTransId="{370EAFF4-81AD-4C46-8ABA-FD906FFD814E}" sibTransId="{DAFC41F5-59F7-47CE-84A1-439223823F77}"/>
    <dgm:cxn modelId="{1754056C-97AC-4DFC-8954-28CB96105BED}" type="presOf" srcId="{18B93A84-123C-448C-B347-F16BDB6315E7}" destId="{5A4DE059-0B01-4564-AFF0-7185EBB1D5E5}" srcOrd="0" destOrd="0" presId="urn:microsoft.com/office/officeart/2005/8/layout/orgChart1"/>
    <dgm:cxn modelId="{02C15676-8BD3-447A-8DEA-36B43E986DD8}" type="presOf" srcId="{2D005C1A-35CB-4679-9AAE-0DCE2A0A1723}" destId="{A3869FDD-F831-4465-BBCD-22CE5DAE6D7D}" srcOrd="0" destOrd="0" presId="urn:microsoft.com/office/officeart/2005/8/layout/orgChart1"/>
    <dgm:cxn modelId="{B5A68977-9046-4805-A1E7-A8291AC2D8F4}" type="presOf" srcId="{79921327-D3F3-4272-A0AC-0FB592E3EFC6}" destId="{287EB662-4175-4D64-B7BF-D72CE79D840F}" srcOrd="0" destOrd="0" presId="urn:microsoft.com/office/officeart/2005/8/layout/orgChart1"/>
    <dgm:cxn modelId="{78616F59-FEB2-45DF-AB6B-C892F32C463A}" type="presOf" srcId="{0A771423-BB8A-459B-88CA-590982156484}" destId="{B864680B-8956-4D19-AE60-81D07DB48E81}" srcOrd="1" destOrd="0" presId="urn:microsoft.com/office/officeart/2005/8/layout/orgChart1"/>
    <dgm:cxn modelId="{C389C159-B834-4DBA-B0B9-DE87394CA8B3}" srcId="{18B93A84-123C-448C-B347-F16BDB6315E7}" destId="{79921327-D3F3-4272-A0AC-0FB592E3EFC6}" srcOrd="0" destOrd="0" parTransId="{3488AF3C-43B6-45E4-A2BE-427C81ADF66B}" sibTransId="{26B3C26E-ABD9-47EF-AD9F-5917FE5690F7}"/>
    <dgm:cxn modelId="{68453AAB-4F92-46B9-9123-E6CF7DEC2319}" type="presOf" srcId="{370EAFF4-81AD-4C46-8ABA-FD906FFD814E}" destId="{0EF89B35-585C-4E01-9A12-92270F5605D5}" srcOrd="0" destOrd="0" presId="urn:microsoft.com/office/officeart/2005/8/layout/orgChart1"/>
    <dgm:cxn modelId="{C977E4AB-4E8A-409A-8B7D-39DEA3BB31BA}" type="presOf" srcId="{70E755E1-6C84-4D65-B3D1-CBFA2FEA31EA}" destId="{AD1F9A37-2192-49E8-9A45-1291107BDC3A}" srcOrd="0" destOrd="0" presId="urn:microsoft.com/office/officeart/2005/8/layout/orgChart1"/>
    <dgm:cxn modelId="{00D749B5-FB05-46F8-8076-1AEB74477648}" type="presOf" srcId="{79921327-D3F3-4272-A0AC-0FB592E3EFC6}" destId="{65F19564-FD4C-48C3-8A72-3C00EEB06F6A}" srcOrd="1" destOrd="0" presId="urn:microsoft.com/office/officeart/2005/8/layout/orgChart1"/>
    <dgm:cxn modelId="{995F49C0-6529-4419-8D58-89CBD26DC851}" type="presOf" srcId="{F85A8132-01FA-488C-BE1E-ACBCC849F4BA}" destId="{D2ABA5EF-D88F-4B4D-9B8F-6A6F4FBEC8DA}" srcOrd="0" destOrd="0" presId="urn:microsoft.com/office/officeart/2005/8/layout/orgChart1"/>
    <dgm:cxn modelId="{6182C3E0-D0D6-4391-85DE-5C975CEE379C}" type="presOf" srcId="{3488AF3C-43B6-45E4-A2BE-427C81ADF66B}" destId="{471A758E-BF01-4510-94F2-4B0FA1EA6561}" srcOrd="0" destOrd="0" presId="urn:microsoft.com/office/officeart/2005/8/layout/orgChart1"/>
    <dgm:cxn modelId="{DC08DAE6-2C4B-4E95-BE4F-6050A4F5639C}" type="presOf" srcId="{18B93A84-123C-448C-B347-F16BDB6315E7}" destId="{F2D4FB8C-4D57-43EE-AD56-30C0AD8350A8}" srcOrd="1" destOrd="0" presId="urn:microsoft.com/office/officeart/2005/8/layout/orgChart1"/>
    <dgm:cxn modelId="{CA1CEEED-9EA2-47FE-95B4-0F07376B4A20}" type="presOf" srcId="{F85A8132-01FA-488C-BE1E-ACBCC849F4BA}" destId="{E24CE580-20D1-43E7-801A-DC6CCF898457}" srcOrd="1" destOrd="0" presId="urn:microsoft.com/office/officeart/2005/8/layout/orgChart1"/>
    <dgm:cxn modelId="{93C493F7-9E3D-402C-911B-1D21200FA47E}" type="presOf" srcId="{0A771423-BB8A-459B-88CA-590982156484}" destId="{84F5FA8A-0C47-415B-97FD-6D1F8C235FA0}" srcOrd="0" destOrd="0" presId="urn:microsoft.com/office/officeart/2005/8/layout/orgChart1"/>
    <dgm:cxn modelId="{C2D5E990-C956-48C9-9D3A-2ABDB38ECBD3}" type="presParOf" srcId="{A3869FDD-F831-4465-BBCD-22CE5DAE6D7D}" destId="{A36A10D7-E04E-4927-881C-F872D4A96D19}" srcOrd="0" destOrd="0" presId="urn:microsoft.com/office/officeart/2005/8/layout/orgChart1"/>
    <dgm:cxn modelId="{A5924117-8D63-4C8D-A014-C71501C8BAC5}" type="presParOf" srcId="{A36A10D7-E04E-4927-881C-F872D4A96D19}" destId="{19A91197-447F-4299-AD8E-D2649BAD341B}" srcOrd="0" destOrd="0" presId="urn:microsoft.com/office/officeart/2005/8/layout/orgChart1"/>
    <dgm:cxn modelId="{61445229-AAE2-4AD7-974F-C19C7D8EF925}" type="presParOf" srcId="{19A91197-447F-4299-AD8E-D2649BAD341B}" destId="{AD1F9A37-2192-49E8-9A45-1291107BDC3A}" srcOrd="0" destOrd="0" presId="urn:microsoft.com/office/officeart/2005/8/layout/orgChart1"/>
    <dgm:cxn modelId="{97CA8648-A22D-40AC-BC71-590A1D519F54}" type="presParOf" srcId="{19A91197-447F-4299-AD8E-D2649BAD341B}" destId="{D982D33C-342E-4920-A64E-041CD17151DA}" srcOrd="1" destOrd="0" presId="urn:microsoft.com/office/officeart/2005/8/layout/orgChart1"/>
    <dgm:cxn modelId="{D4F23DE4-810D-4692-B49A-93A56C14F359}" type="presParOf" srcId="{A36A10D7-E04E-4927-881C-F872D4A96D19}" destId="{507C86E0-CF5E-495F-9D6C-62C841C81C7C}" srcOrd="1" destOrd="0" presId="urn:microsoft.com/office/officeart/2005/8/layout/orgChart1"/>
    <dgm:cxn modelId="{75F34DE1-7398-4210-8D1A-7F5424BBCE15}" type="presParOf" srcId="{507C86E0-CF5E-495F-9D6C-62C841C81C7C}" destId="{D17E0B18-F2B4-49CD-9028-FDFD22D78B40}" srcOrd="0" destOrd="0" presId="urn:microsoft.com/office/officeart/2005/8/layout/orgChart1"/>
    <dgm:cxn modelId="{2052074F-2F0A-4862-B57E-8A888ACB1344}" type="presParOf" srcId="{507C86E0-CF5E-495F-9D6C-62C841C81C7C}" destId="{87D45971-81A2-4591-95DC-7F22FA6DF4BE}" srcOrd="1" destOrd="0" presId="urn:microsoft.com/office/officeart/2005/8/layout/orgChart1"/>
    <dgm:cxn modelId="{CFAF1B95-5613-40B3-9035-C623FAF36413}" type="presParOf" srcId="{87D45971-81A2-4591-95DC-7F22FA6DF4BE}" destId="{7503C4CF-58B7-4D7D-8722-078843E506B7}" srcOrd="0" destOrd="0" presId="urn:microsoft.com/office/officeart/2005/8/layout/orgChart1"/>
    <dgm:cxn modelId="{C4FAFBA1-1468-43D3-B717-607CCB07DBE4}" type="presParOf" srcId="{7503C4CF-58B7-4D7D-8722-078843E506B7}" destId="{5A4DE059-0B01-4564-AFF0-7185EBB1D5E5}" srcOrd="0" destOrd="0" presId="urn:microsoft.com/office/officeart/2005/8/layout/orgChart1"/>
    <dgm:cxn modelId="{8C45283E-984C-45A7-A726-EE8B6021F6A6}" type="presParOf" srcId="{7503C4CF-58B7-4D7D-8722-078843E506B7}" destId="{F2D4FB8C-4D57-43EE-AD56-30C0AD8350A8}" srcOrd="1" destOrd="0" presId="urn:microsoft.com/office/officeart/2005/8/layout/orgChart1"/>
    <dgm:cxn modelId="{6B5871B0-2EC8-4625-AD4C-53B228893087}" type="presParOf" srcId="{87D45971-81A2-4591-95DC-7F22FA6DF4BE}" destId="{E8F5B6BA-1D15-4030-8EA6-172B20E3497E}" srcOrd="1" destOrd="0" presId="urn:microsoft.com/office/officeart/2005/8/layout/orgChart1"/>
    <dgm:cxn modelId="{450015AD-45BD-4C7A-8C0D-188E94D8D95D}" type="presParOf" srcId="{E8F5B6BA-1D15-4030-8EA6-172B20E3497E}" destId="{471A758E-BF01-4510-94F2-4B0FA1EA6561}" srcOrd="0" destOrd="0" presId="urn:microsoft.com/office/officeart/2005/8/layout/orgChart1"/>
    <dgm:cxn modelId="{9E3374A0-1C1A-45D3-A081-E187EEC023D7}" type="presParOf" srcId="{E8F5B6BA-1D15-4030-8EA6-172B20E3497E}" destId="{68DF9F9B-4057-4DE8-862C-A08FCCE41B6A}" srcOrd="1" destOrd="0" presId="urn:microsoft.com/office/officeart/2005/8/layout/orgChart1"/>
    <dgm:cxn modelId="{2E2A6B18-4734-41AD-A36E-CE9EBF2F4695}" type="presParOf" srcId="{68DF9F9B-4057-4DE8-862C-A08FCCE41B6A}" destId="{FB2FB021-587B-41F0-9799-DB79FD93A51C}" srcOrd="0" destOrd="0" presId="urn:microsoft.com/office/officeart/2005/8/layout/orgChart1"/>
    <dgm:cxn modelId="{82F13B03-4617-4B59-9BFF-D82C967168C6}" type="presParOf" srcId="{FB2FB021-587B-41F0-9799-DB79FD93A51C}" destId="{287EB662-4175-4D64-B7BF-D72CE79D840F}" srcOrd="0" destOrd="0" presId="urn:microsoft.com/office/officeart/2005/8/layout/orgChart1"/>
    <dgm:cxn modelId="{B1018FCD-C4A6-44B9-A440-0F03365CA590}" type="presParOf" srcId="{FB2FB021-587B-41F0-9799-DB79FD93A51C}" destId="{65F19564-FD4C-48C3-8A72-3C00EEB06F6A}" srcOrd="1" destOrd="0" presId="urn:microsoft.com/office/officeart/2005/8/layout/orgChart1"/>
    <dgm:cxn modelId="{B4741652-D26B-4A5A-8B62-F8097DED49D6}" type="presParOf" srcId="{68DF9F9B-4057-4DE8-862C-A08FCCE41B6A}" destId="{D7248FB8-87E3-4420-B150-690F3D97F7D1}" srcOrd="1" destOrd="0" presId="urn:microsoft.com/office/officeart/2005/8/layout/orgChart1"/>
    <dgm:cxn modelId="{C6EB6C66-97D2-41DF-AD3F-B5A873CEC9F5}" type="presParOf" srcId="{68DF9F9B-4057-4DE8-862C-A08FCCE41B6A}" destId="{72F78B31-C05C-4763-882F-720D54076870}" srcOrd="2" destOrd="0" presId="urn:microsoft.com/office/officeart/2005/8/layout/orgChart1"/>
    <dgm:cxn modelId="{868A914B-4A07-4784-B7EE-7F703D2CC4FB}" type="presParOf" srcId="{87D45971-81A2-4591-95DC-7F22FA6DF4BE}" destId="{669712B3-7A8E-4DE5-A4C9-3B6158EF0765}" srcOrd="2" destOrd="0" presId="urn:microsoft.com/office/officeart/2005/8/layout/orgChart1"/>
    <dgm:cxn modelId="{7CB3C843-23E0-46A4-A515-86C736A76B27}" type="presParOf" srcId="{507C86E0-CF5E-495F-9D6C-62C841C81C7C}" destId="{0EF89B35-585C-4E01-9A12-92270F5605D5}" srcOrd="2" destOrd="0" presId="urn:microsoft.com/office/officeart/2005/8/layout/orgChart1"/>
    <dgm:cxn modelId="{EBE4B96A-F4F2-4B13-857D-6F24356FA5B9}" type="presParOf" srcId="{507C86E0-CF5E-495F-9D6C-62C841C81C7C}" destId="{B4F47369-3B09-4EC8-82EA-4883B4F4627A}" srcOrd="3" destOrd="0" presId="urn:microsoft.com/office/officeart/2005/8/layout/orgChart1"/>
    <dgm:cxn modelId="{B1CDB2AA-5DA1-4EBB-BF1B-4276F44ADF67}" type="presParOf" srcId="{B4F47369-3B09-4EC8-82EA-4883B4F4627A}" destId="{F7863AED-7715-4052-859E-49F7BD836386}" srcOrd="0" destOrd="0" presId="urn:microsoft.com/office/officeart/2005/8/layout/orgChart1"/>
    <dgm:cxn modelId="{0524F570-32D5-4B4B-8A0E-EB3F65C43F94}" type="presParOf" srcId="{F7863AED-7715-4052-859E-49F7BD836386}" destId="{D2ABA5EF-D88F-4B4D-9B8F-6A6F4FBEC8DA}" srcOrd="0" destOrd="0" presId="urn:microsoft.com/office/officeart/2005/8/layout/orgChart1"/>
    <dgm:cxn modelId="{FD0C8A67-C93C-4625-B655-B299EBE25309}" type="presParOf" srcId="{F7863AED-7715-4052-859E-49F7BD836386}" destId="{E24CE580-20D1-43E7-801A-DC6CCF898457}" srcOrd="1" destOrd="0" presId="urn:microsoft.com/office/officeart/2005/8/layout/orgChart1"/>
    <dgm:cxn modelId="{B1D890B2-CD21-45EB-946E-DB8A0A318593}" type="presParOf" srcId="{B4F47369-3B09-4EC8-82EA-4883B4F4627A}" destId="{8A9E2951-146F-42F9-9FC3-25D86D4D0794}" srcOrd="1" destOrd="0" presId="urn:microsoft.com/office/officeart/2005/8/layout/orgChart1"/>
    <dgm:cxn modelId="{E56D8667-3885-44FC-9C1F-036B5389D9C7}" type="presParOf" srcId="{8A9E2951-146F-42F9-9FC3-25D86D4D0794}" destId="{F11A3D55-8892-49F4-BD14-46BA42D41FAC}" srcOrd="0" destOrd="0" presId="urn:microsoft.com/office/officeart/2005/8/layout/orgChart1"/>
    <dgm:cxn modelId="{EE837CB6-0EE7-404C-89F1-D77423160DD1}" type="presParOf" srcId="{8A9E2951-146F-42F9-9FC3-25D86D4D0794}" destId="{DCBE9089-359D-4F1E-9631-23BF7EACDDEE}" srcOrd="1" destOrd="0" presId="urn:microsoft.com/office/officeart/2005/8/layout/orgChart1"/>
    <dgm:cxn modelId="{2E083C57-9607-4629-9AEB-7CC64465DB16}" type="presParOf" srcId="{DCBE9089-359D-4F1E-9631-23BF7EACDDEE}" destId="{4AFF1615-5A8C-4B5F-80F7-0B2AFC0CC4E3}" srcOrd="0" destOrd="0" presId="urn:microsoft.com/office/officeart/2005/8/layout/orgChart1"/>
    <dgm:cxn modelId="{CB06111D-073A-4121-B170-4064C6F6635E}" type="presParOf" srcId="{4AFF1615-5A8C-4B5F-80F7-0B2AFC0CC4E3}" destId="{84F5FA8A-0C47-415B-97FD-6D1F8C235FA0}" srcOrd="0" destOrd="0" presId="urn:microsoft.com/office/officeart/2005/8/layout/orgChart1"/>
    <dgm:cxn modelId="{1B2BFD83-961A-49CE-9243-774610CA67DB}" type="presParOf" srcId="{4AFF1615-5A8C-4B5F-80F7-0B2AFC0CC4E3}" destId="{B864680B-8956-4D19-AE60-81D07DB48E81}" srcOrd="1" destOrd="0" presId="urn:microsoft.com/office/officeart/2005/8/layout/orgChart1"/>
    <dgm:cxn modelId="{E44F1857-4DAC-4A3C-8DBB-E2BDA01C5316}" type="presParOf" srcId="{DCBE9089-359D-4F1E-9631-23BF7EACDDEE}" destId="{85B0715A-3F97-4B2D-817A-464B778DF24D}" srcOrd="1" destOrd="0" presId="urn:microsoft.com/office/officeart/2005/8/layout/orgChart1"/>
    <dgm:cxn modelId="{41F44625-3776-4004-B915-6F47847ECE99}" type="presParOf" srcId="{DCBE9089-359D-4F1E-9631-23BF7EACDDEE}" destId="{CB0D6AAD-A575-4828-9346-A5CAB7874286}" srcOrd="2" destOrd="0" presId="urn:microsoft.com/office/officeart/2005/8/layout/orgChart1"/>
    <dgm:cxn modelId="{E71AFB19-0CEA-4B39-B8E2-876219A1E2C7}" type="presParOf" srcId="{B4F47369-3B09-4EC8-82EA-4883B4F4627A}" destId="{99CB7411-3B13-4DEA-9E91-4465A6154C1E}" srcOrd="2" destOrd="0" presId="urn:microsoft.com/office/officeart/2005/8/layout/orgChart1"/>
    <dgm:cxn modelId="{089F114C-2F6F-4687-ABFD-27BF402C9539}" type="presParOf" srcId="{A36A10D7-E04E-4927-881C-F872D4A96D19}" destId="{E9CB450C-3B2C-4B78-99B7-CAA0FD1C4B2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A3D55-8892-49F4-BD14-46BA42D41FAC}">
      <dsp:nvSpPr>
        <dsp:cNvPr id="0" name=""/>
        <dsp:cNvSpPr/>
      </dsp:nvSpPr>
      <dsp:spPr>
        <a:xfrm>
          <a:off x="4285601" y="2019678"/>
          <a:ext cx="354159" cy="1758023"/>
        </a:xfrm>
        <a:custGeom>
          <a:avLst/>
          <a:gdLst/>
          <a:ahLst/>
          <a:cxnLst/>
          <a:rect l="0" t="0" r="0" b="0"/>
          <a:pathLst>
            <a:path>
              <a:moveTo>
                <a:pt x="0" y="0"/>
              </a:moveTo>
              <a:lnTo>
                <a:pt x="0" y="1758023"/>
              </a:lnTo>
              <a:lnTo>
                <a:pt x="354159" y="17580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F89B35-585C-4E01-9A12-92270F5605D5}">
      <dsp:nvSpPr>
        <dsp:cNvPr id="0" name=""/>
        <dsp:cNvSpPr/>
      </dsp:nvSpPr>
      <dsp:spPr>
        <a:xfrm>
          <a:off x="3403685" y="704271"/>
          <a:ext cx="1826341" cy="495823"/>
        </a:xfrm>
        <a:custGeom>
          <a:avLst/>
          <a:gdLst/>
          <a:ahLst/>
          <a:cxnLst/>
          <a:rect l="0" t="0" r="0" b="0"/>
          <a:pathLst>
            <a:path>
              <a:moveTo>
                <a:pt x="0" y="0"/>
              </a:moveTo>
              <a:lnTo>
                <a:pt x="0" y="247911"/>
              </a:lnTo>
              <a:lnTo>
                <a:pt x="1826341" y="247911"/>
              </a:lnTo>
              <a:lnTo>
                <a:pt x="1826341" y="4958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1A758E-BF01-4510-94F2-4B0FA1EA6561}">
      <dsp:nvSpPr>
        <dsp:cNvPr id="0" name=""/>
        <dsp:cNvSpPr/>
      </dsp:nvSpPr>
      <dsp:spPr>
        <a:xfrm>
          <a:off x="632918" y="2034010"/>
          <a:ext cx="354159" cy="1724679"/>
        </a:xfrm>
        <a:custGeom>
          <a:avLst/>
          <a:gdLst/>
          <a:ahLst/>
          <a:cxnLst/>
          <a:rect l="0" t="0" r="0" b="0"/>
          <a:pathLst>
            <a:path>
              <a:moveTo>
                <a:pt x="0" y="0"/>
              </a:moveTo>
              <a:lnTo>
                <a:pt x="0" y="1724679"/>
              </a:lnTo>
              <a:lnTo>
                <a:pt x="354159" y="17246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7E0B18-F2B4-49CD-9028-FDFD22D78B40}">
      <dsp:nvSpPr>
        <dsp:cNvPr id="0" name=""/>
        <dsp:cNvSpPr/>
      </dsp:nvSpPr>
      <dsp:spPr>
        <a:xfrm>
          <a:off x="1577343" y="704271"/>
          <a:ext cx="1826341" cy="495823"/>
        </a:xfrm>
        <a:custGeom>
          <a:avLst/>
          <a:gdLst/>
          <a:ahLst/>
          <a:cxnLst/>
          <a:rect l="0" t="0" r="0" b="0"/>
          <a:pathLst>
            <a:path>
              <a:moveTo>
                <a:pt x="1826341" y="0"/>
              </a:moveTo>
              <a:lnTo>
                <a:pt x="1826341" y="247911"/>
              </a:lnTo>
              <a:lnTo>
                <a:pt x="0" y="247911"/>
              </a:lnTo>
              <a:lnTo>
                <a:pt x="0" y="4958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1F9A37-2192-49E8-9A45-1291107BDC3A}">
      <dsp:nvSpPr>
        <dsp:cNvPr id="0" name=""/>
        <dsp:cNvSpPr/>
      </dsp:nvSpPr>
      <dsp:spPr>
        <a:xfrm>
          <a:off x="2223153" y="2598"/>
          <a:ext cx="2361062" cy="7016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de-DE" sz="4000" kern="1200" dirty="0">
              <a:latin typeface="Corbel" panose="020B0503020204020204" pitchFamily="34" charset="0"/>
            </a:rPr>
            <a:t>ACEs</a:t>
          </a:r>
        </a:p>
      </dsp:txBody>
      <dsp:txXfrm>
        <a:off x="2223153" y="2598"/>
        <a:ext cx="2361062" cy="701672"/>
      </dsp:txXfrm>
    </dsp:sp>
    <dsp:sp modelId="{5A4DE059-0B01-4564-AFF0-7185EBB1D5E5}">
      <dsp:nvSpPr>
        <dsp:cNvPr id="0" name=""/>
        <dsp:cNvSpPr/>
      </dsp:nvSpPr>
      <dsp:spPr>
        <a:xfrm>
          <a:off x="396812" y="1200094"/>
          <a:ext cx="2361062" cy="83391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Corbel" panose="020B0503020204020204" pitchFamily="34" charset="0"/>
            </a:rPr>
            <a:t>Haushalts-dysfunktion</a:t>
          </a:r>
        </a:p>
      </dsp:txBody>
      <dsp:txXfrm>
        <a:off x="396812" y="1200094"/>
        <a:ext cx="2361062" cy="833915"/>
      </dsp:txXfrm>
    </dsp:sp>
    <dsp:sp modelId="{287EB662-4175-4D64-B7BF-D72CE79D840F}">
      <dsp:nvSpPr>
        <dsp:cNvPr id="0" name=""/>
        <dsp:cNvSpPr/>
      </dsp:nvSpPr>
      <dsp:spPr>
        <a:xfrm>
          <a:off x="987078" y="2529833"/>
          <a:ext cx="3156859" cy="2457713"/>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t" anchorCtr="0">
          <a:noAutofit/>
        </a:bodyPr>
        <a:lstStyle/>
        <a:p>
          <a:pPr marL="180975" lvl="0" indent="-180975" algn="l" defTabSz="755650">
            <a:lnSpc>
              <a:spcPct val="100000"/>
            </a:lnSpc>
            <a:spcBef>
              <a:spcPct val="0"/>
            </a:spcBef>
            <a:spcAft>
              <a:spcPts val="600"/>
            </a:spcAft>
            <a:buFont typeface="Arial" panose="020B0604020202020204" pitchFamily="34" charset="0"/>
            <a:buNone/>
          </a:pPr>
          <a:r>
            <a:rPr lang="de-DE" sz="1700" kern="1200" dirty="0">
              <a:solidFill>
                <a:schemeClr val="tx1"/>
              </a:solidFill>
              <a:latin typeface="Corbel" panose="020B0503020204020204" pitchFamily="34" charset="0"/>
            </a:rPr>
            <a:t> - Psychische Erkrankung im Haushalt</a:t>
          </a:r>
        </a:p>
        <a:p>
          <a:pPr marL="180975" lvl="0" indent="-180975" algn="l" defTabSz="755650">
            <a:lnSpc>
              <a:spcPct val="100000"/>
            </a:lnSpc>
            <a:spcBef>
              <a:spcPct val="0"/>
            </a:spcBef>
            <a:spcAft>
              <a:spcPts val="600"/>
            </a:spcAft>
            <a:buFont typeface="Arial" panose="020B0604020202020204" pitchFamily="34" charset="0"/>
            <a:buNone/>
          </a:pPr>
          <a:r>
            <a:rPr lang="de-DE" sz="1700" kern="1200" dirty="0">
              <a:solidFill>
                <a:schemeClr val="tx1"/>
              </a:solidFill>
              <a:latin typeface="Corbel" panose="020B0503020204020204" pitchFamily="34" charset="0"/>
            </a:rPr>
            <a:t> - Substanzabhängigkeit im Haushalt</a:t>
          </a:r>
        </a:p>
        <a:p>
          <a:pPr marL="0" lvl="0" algn="l" defTabSz="755650">
            <a:lnSpc>
              <a:spcPct val="100000"/>
            </a:lnSpc>
            <a:spcBef>
              <a:spcPct val="0"/>
            </a:spcBef>
            <a:spcAft>
              <a:spcPts val="600"/>
            </a:spcAft>
            <a:buFont typeface="Arial" panose="020B0604020202020204" pitchFamily="34" charset="0"/>
            <a:buNone/>
          </a:pPr>
          <a:r>
            <a:rPr lang="de-DE" sz="1700" kern="1200" dirty="0">
              <a:solidFill>
                <a:schemeClr val="tx1"/>
              </a:solidFill>
              <a:latin typeface="Corbel" panose="020B0503020204020204" pitchFamily="34" charset="0"/>
            </a:rPr>
            <a:t> - Partnerschaftsgewalt</a:t>
          </a:r>
        </a:p>
        <a:p>
          <a:pPr marL="180975" lvl="0" indent="-180975" algn="l" defTabSz="755650">
            <a:lnSpc>
              <a:spcPct val="100000"/>
            </a:lnSpc>
            <a:spcBef>
              <a:spcPct val="0"/>
            </a:spcBef>
            <a:spcAft>
              <a:spcPts val="600"/>
            </a:spcAft>
            <a:buFont typeface="Arial" panose="020B0604020202020204" pitchFamily="34" charset="0"/>
            <a:buNone/>
          </a:pPr>
          <a:r>
            <a:rPr lang="de-DE" sz="1700" kern="1200" dirty="0">
              <a:solidFill>
                <a:schemeClr val="tx1"/>
              </a:solidFill>
              <a:latin typeface="Corbel" panose="020B0503020204020204" pitchFamily="34" charset="0"/>
            </a:rPr>
            <a:t> - Gefängnisaufenthalt von Haushaltsmitgliedern</a:t>
          </a:r>
        </a:p>
        <a:p>
          <a:pPr marL="0" lvl="0" algn="l" defTabSz="755650">
            <a:lnSpc>
              <a:spcPct val="100000"/>
            </a:lnSpc>
            <a:spcBef>
              <a:spcPct val="0"/>
            </a:spcBef>
            <a:spcAft>
              <a:spcPts val="600"/>
            </a:spcAft>
            <a:buFont typeface="Arial" panose="020B0604020202020204" pitchFamily="34" charset="0"/>
            <a:buNone/>
          </a:pPr>
          <a:r>
            <a:rPr lang="de-DE" sz="1700" kern="1200" dirty="0">
              <a:solidFill>
                <a:schemeClr val="tx1"/>
              </a:solidFill>
              <a:latin typeface="Corbel" panose="020B0503020204020204" pitchFamily="34" charset="0"/>
            </a:rPr>
            <a:t> - Trennung der Eltern</a:t>
          </a:r>
        </a:p>
      </dsp:txBody>
      <dsp:txXfrm>
        <a:off x="987078" y="2529833"/>
        <a:ext cx="3156859" cy="2457713"/>
      </dsp:txXfrm>
    </dsp:sp>
    <dsp:sp modelId="{D2ABA5EF-D88F-4B4D-9B8F-6A6F4FBEC8DA}">
      <dsp:nvSpPr>
        <dsp:cNvPr id="0" name=""/>
        <dsp:cNvSpPr/>
      </dsp:nvSpPr>
      <dsp:spPr>
        <a:xfrm>
          <a:off x="4049494" y="1200094"/>
          <a:ext cx="2361062" cy="819583"/>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Corbel" panose="020B0503020204020204" pitchFamily="34" charset="0"/>
            </a:rPr>
            <a:t>Misshandlung</a:t>
          </a:r>
        </a:p>
      </dsp:txBody>
      <dsp:txXfrm>
        <a:off x="4049494" y="1200094"/>
        <a:ext cx="2361062" cy="819583"/>
      </dsp:txXfrm>
    </dsp:sp>
    <dsp:sp modelId="{84F5FA8A-0C47-415B-97FD-6D1F8C235FA0}">
      <dsp:nvSpPr>
        <dsp:cNvPr id="0" name=""/>
        <dsp:cNvSpPr/>
      </dsp:nvSpPr>
      <dsp:spPr>
        <a:xfrm>
          <a:off x="4639760" y="2515501"/>
          <a:ext cx="3428121" cy="2524401"/>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t" anchorCtr="0">
          <a:noAutofit/>
        </a:bodyPr>
        <a:lstStyle/>
        <a:p>
          <a:pPr marL="0" lvl="0" indent="0" algn="l" defTabSz="755650">
            <a:lnSpc>
              <a:spcPct val="125000"/>
            </a:lnSpc>
            <a:spcBef>
              <a:spcPct val="0"/>
            </a:spcBef>
            <a:spcAft>
              <a:spcPts val="600"/>
            </a:spcAft>
            <a:buNone/>
          </a:pPr>
          <a:r>
            <a:rPr lang="de-DE" sz="1700" kern="1200" dirty="0">
              <a:solidFill>
                <a:schemeClr val="tx1"/>
              </a:solidFill>
              <a:latin typeface="Corbel" panose="020B0503020204020204" pitchFamily="34" charset="0"/>
            </a:rPr>
            <a:t> - Emotionale Misshandlung</a:t>
          </a:r>
        </a:p>
        <a:p>
          <a:pPr marL="0" lvl="0" indent="0" algn="l" defTabSz="755650">
            <a:lnSpc>
              <a:spcPct val="125000"/>
            </a:lnSpc>
            <a:spcBef>
              <a:spcPct val="0"/>
            </a:spcBef>
            <a:spcAft>
              <a:spcPts val="600"/>
            </a:spcAft>
            <a:buNone/>
          </a:pPr>
          <a:r>
            <a:rPr lang="de-DE" sz="1700" kern="1200" dirty="0">
              <a:solidFill>
                <a:schemeClr val="tx1"/>
              </a:solidFill>
              <a:latin typeface="Corbel" panose="020B0503020204020204" pitchFamily="34" charset="0"/>
            </a:rPr>
            <a:t> - Körperliche Misshandlung</a:t>
          </a:r>
        </a:p>
        <a:p>
          <a:pPr marL="0" lvl="0" indent="0" algn="l" defTabSz="755650">
            <a:lnSpc>
              <a:spcPct val="125000"/>
            </a:lnSpc>
            <a:spcBef>
              <a:spcPct val="0"/>
            </a:spcBef>
            <a:spcAft>
              <a:spcPts val="600"/>
            </a:spcAft>
            <a:buNone/>
          </a:pPr>
          <a:r>
            <a:rPr lang="de-DE" sz="1700" kern="1200" dirty="0">
              <a:solidFill>
                <a:schemeClr val="tx1"/>
              </a:solidFill>
              <a:latin typeface="Corbel" panose="020B0503020204020204" pitchFamily="34" charset="0"/>
            </a:rPr>
            <a:t> - Sexueller Missbrauch</a:t>
          </a:r>
        </a:p>
        <a:p>
          <a:pPr marL="0" lvl="0" indent="0" algn="l" defTabSz="755650">
            <a:lnSpc>
              <a:spcPct val="125000"/>
            </a:lnSpc>
            <a:spcBef>
              <a:spcPct val="0"/>
            </a:spcBef>
            <a:spcAft>
              <a:spcPts val="600"/>
            </a:spcAft>
            <a:buNone/>
          </a:pPr>
          <a:r>
            <a:rPr lang="de-DE" sz="1700" kern="1200" dirty="0">
              <a:solidFill>
                <a:schemeClr val="tx1"/>
              </a:solidFill>
              <a:latin typeface="Corbel" panose="020B0503020204020204" pitchFamily="34" charset="0"/>
            </a:rPr>
            <a:t> - Emotionale Vernachlässigung</a:t>
          </a:r>
        </a:p>
        <a:p>
          <a:pPr marL="0" lvl="0" indent="0" algn="l" defTabSz="755650">
            <a:lnSpc>
              <a:spcPct val="125000"/>
            </a:lnSpc>
            <a:spcBef>
              <a:spcPct val="0"/>
            </a:spcBef>
            <a:spcAft>
              <a:spcPts val="600"/>
            </a:spcAft>
            <a:buNone/>
          </a:pPr>
          <a:r>
            <a:rPr lang="de-DE" sz="1700" kern="1200" dirty="0">
              <a:solidFill>
                <a:schemeClr val="tx1"/>
              </a:solidFill>
              <a:latin typeface="Corbel" panose="020B0503020204020204" pitchFamily="34" charset="0"/>
            </a:rPr>
            <a:t> - Körperliche Vernachlässigung</a:t>
          </a:r>
        </a:p>
      </dsp:txBody>
      <dsp:txXfrm>
        <a:off x="4639760" y="2515501"/>
        <a:ext cx="3428121" cy="25244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5D525-A737-2546-AA11-03DE36C671BC}" type="datetimeFigureOut">
              <a:rPr lang="de-DE" smtClean="0"/>
              <a:t>04.09.2024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B66D7-20CC-014B-8726-C916A583629E}" type="slidenum">
              <a:rPr lang="de-DE" smtClean="0"/>
              <a:t>‹Nr.›</a:t>
            </a:fld>
            <a:endParaRPr lang="de-DE"/>
          </a:p>
        </p:txBody>
      </p:sp>
    </p:spTree>
    <p:extLst>
      <p:ext uri="{BB962C8B-B14F-4D97-AF65-F5344CB8AC3E}">
        <p14:creationId xmlns:p14="http://schemas.microsoft.com/office/powerpoint/2010/main" val="55232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EB66D7-20CC-014B-8726-C916A583629E}" type="slidenum">
              <a:rPr lang="de-DE" smtClean="0"/>
              <a:t>1</a:t>
            </a:fld>
            <a:endParaRPr lang="de-DE"/>
          </a:p>
        </p:txBody>
      </p:sp>
    </p:spTree>
    <p:extLst>
      <p:ext uri="{BB962C8B-B14F-4D97-AF65-F5344CB8AC3E}">
        <p14:creationId xmlns:p14="http://schemas.microsoft.com/office/powerpoint/2010/main" val="243789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27</a:t>
            </a:fld>
            <a:endParaRPr lang="de-DE"/>
          </a:p>
        </p:txBody>
      </p:sp>
    </p:spTree>
    <p:extLst>
      <p:ext uri="{BB962C8B-B14F-4D97-AF65-F5344CB8AC3E}">
        <p14:creationId xmlns:p14="http://schemas.microsoft.com/office/powerpoint/2010/main" val="156115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28</a:t>
            </a:fld>
            <a:endParaRPr lang="de-DE"/>
          </a:p>
        </p:txBody>
      </p:sp>
    </p:spTree>
    <p:extLst>
      <p:ext uri="{BB962C8B-B14F-4D97-AF65-F5344CB8AC3E}">
        <p14:creationId xmlns:p14="http://schemas.microsoft.com/office/powerpoint/2010/main" val="130773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29</a:t>
            </a:fld>
            <a:endParaRPr lang="de-DE"/>
          </a:p>
        </p:txBody>
      </p:sp>
    </p:spTree>
    <p:extLst>
      <p:ext uri="{BB962C8B-B14F-4D97-AF65-F5344CB8AC3E}">
        <p14:creationId xmlns:p14="http://schemas.microsoft.com/office/powerpoint/2010/main" val="4251451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30</a:t>
            </a:fld>
            <a:endParaRPr lang="de-DE"/>
          </a:p>
        </p:txBody>
      </p:sp>
    </p:spTree>
    <p:extLst>
      <p:ext uri="{BB962C8B-B14F-4D97-AF65-F5344CB8AC3E}">
        <p14:creationId xmlns:p14="http://schemas.microsoft.com/office/powerpoint/2010/main" val="263395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32</a:t>
            </a:fld>
            <a:endParaRPr lang="de-DE"/>
          </a:p>
        </p:txBody>
      </p:sp>
    </p:spTree>
    <p:extLst>
      <p:ext uri="{BB962C8B-B14F-4D97-AF65-F5344CB8AC3E}">
        <p14:creationId xmlns:p14="http://schemas.microsoft.com/office/powerpoint/2010/main" val="1562708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000" dirty="0"/>
          </a:p>
        </p:txBody>
      </p:sp>
      <p:sp>
        <p:nvSpPr>
          <p:cNvPr id="4" name="Foliennummernplatzhalter 3"/>
          <p:cNvSpPr>
            <a:spLocks noGrp="1"/>
          </p:cNvSpPr>
          <p:nvPr>
            <p:ph type="sldNum" sz="quarter" idx="10"/>
          </p:nvPr>
        </p:nvSpPr>
        <p:spPr/>
        <p:txBody>
          <a:bodyPr/>
          <a:lstStyle/>
          <a:p>
            <a:pPr marL="0" marR="0" lvl="0" indent="0" algn="r" defTabSz="884682" rtl="0" eaLnBrk="1" fontAlgn="auto" latinLnBrk="0" hangingPunct="1">
              <a:lnSpc>
                <a:spcPct val="100000"/>
              </a:lnSpc>
              <a:spcBef>
                <a:spcPts val="0"/>
              </a:spcBef>
              <a:spcAft>
                <a:spcPts val="0"/>
              </a:spcAft>
              <a:buClrTx/>
              <a:buSzTx/>
              <a:buFontTx/>
              <a:buNone/>
              <a:tabLst/>
              <a:defRPr/>
            </a:pPr>
            <a:fld id="{ECEB66D7-20CC-014B-8726-C916A583629E}"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4682"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804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000" dirty="0"/>
          </a:p>
        </p:txBody>
      </p:sp>
      <p:sp>
        <p:nvSpPr>
          <p:cNvPr id="4" name="Foliennummernplatzhalter 3"/>
          <p:cNvSpPr>
            <a:spLocks noGrp="1"/>
          </p:cNvSpPr>
          <p:nvPr>
            <p:ph type="sldNum" sz="quarter" idx="10"/>
          </p:nvPr>
        </p:nvSpPr>
        <p:spPr/>
        <p:txBody>
          <a:bodyPr/>
          <a:lstStyle/>
          <a:p>
            <a:pPr marL="0" marR="0" lvl="0" indent="0" algn="r" defTabSz="884682" rtl="0" eaLnBrk="1" fontAlgn="auto" latinLnBrk="0" hangingPunct="1">
              <a:lnSpc>
                <a:spcPct val="100000"/>
              </a:lnSpc>
              <a:spcBef>
                <a:spcPts val="0"/>
              </a:spcBef>
              <a:spcAft>
                <a:spcPts val="0"/>
              </a:spcAft>
              <a:buClrTx/>
              <a:buSzTx/>
              <a:buFontTx/>
              <a:buNone/>
              <a:tabLst/>
              <a:defRPr/>
            </a:pPr>
            <a:fld id="{ECEB66D7-20CC-014B-8726-C916A583629E}"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4682"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154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000" dirty="0"/>
          </a:p>
        </p:txBody>
      </p:sp>
      <p:sp>
        <p:nvSpPr>
          <p:cNvPr id="4" name="Foliennummernplatzhalter 3"/>
          <p:cNvSpPr>
            <a:spLocks noGrp="1"/>
          </p:cNvSpPr>
          <p:nvPr>
            <p:ph type="sldNum" sz="quarter" idx="10"/>
          </p:nvPr>
        </p:nvSpPr>
        <p:spPr/>
        <p:txBody>
          <a:bodyPr/>
          <a:lstStyle/>
          <a:p>
            <a:pPr marL="0" marR="0" lvl="0" indent="0" algn="r" defTabSz="884682" rtl="0" eaLnBrk="1" fontAlgn="auto" latinLnBrk="0" hangingPunct="1">
              <a:lnSpc>
                <a:spcPct val="100000"/>
              </a:lnSpc>
              <a:spcBef>
                <a:spcPts val="0"/>
              </a:spcBef>
              <a:spcAft>
                <a:spcPts val="0"/>
              </a:spcAft>
              <a:buClrTx/>
              <a:buSzTx/>
              <a:buFontTx/>
              <a:buNone/>
              <a:tabLst/>
              <a:defRPr/>
            </a:pPr>
            <a:fld id="{ECEB66D7-20CC-014B-8726-C916A583629E}"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4682"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378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000" dirty="0"/>
          </a:p>
        </p:txBody>
      </p:sp>
      <p:sp>
        <p:nvSpPr>
          <p:cNvPr id="4" name="Foliennummernplatzhalter 3"/>
          <p:cNvSpPr>
            <a:spLocks noGrp="1"/>
          </p:cNvSpPr>
          <p:nvPr>
            <p:ph type="sldNum" sz="quarter" idx="10"/>
          </p:nvPr>
        </p:nvSpPr>
        <p:spPr/>
        <p:txBody>
          <a:bodyPr/>
          <a:lstStyle/>
          <a:p>
            <a:pPr marL="0" marR="0" lvl="0" indent="0" algn="r" defTabSz="884682" rtl="0" eaLnBrk="1" fontAlgn="auto" latinLnBrk="0" hangingPunct="1">
              <a:lnSpc>
                <a:spcPct val="100000"/>
              </a:lnSpc>
              <a:spcBef>
                <a:spcPts val="0"/>
              </a:spcBef>
              <a:spcAft>
                <a:spcPts val="0"/>
              </a:spcAft>
              <a:buClrTx/>
              <a:buSzTx/>
              <a:buFontTx/>
              <a:buNone/>
              <a:tabLst/>
              <a:defRPr/>
            </a:pPr>
            <a:fld id="{ECEB66D7-20CC-014B-8726-C916A583629E}"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4682"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469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000" dirty="0"/>
          </a:p>
        </p:txBody>
      </p:sp>
      <p:sp>
        <p:nvSpPr>
          <p:cNvPr id="4" name="Foliennummernplatzhalter 3"/>
          <p:cNvSpPr>
            <a:spLocks noGrp="1"/>
          </p:cNvSpPr>
          <p:nvPr>
            <p:ph type="sldNum" sz="quarter" idx="10"/>
          </p:nvPr>
        </p:nvSpPr>
        <p:spPr/>
        <p:txBody>
          <a:bodyPr/>
          <a:lstStyle/>
          <a:p>
            <a:pPr marL="0" marR="0" lvl="0" indent="0" algn="r" defTabSz="884682" rtl="0" eaLnBrk="1" fontAlgn="auto" latinLnBrk="0" hangingPunct="1">
              <a:lnSpc>
                <a:spcPct val="100000"/>
              </a:lnSpc>
              <a:spcBef>
                <a:spcPts val="0"/>
              </a:spcBef>
              <a:spcAft>
                <a:spcPts val="0"/>
              </a:spcAft>
              <a:buClrTx/>
              <a:buSzTx/>
              <a:buFontTx/>
              <a:buNone/>
              <a:tabLst/>
              <a:defRPr/>
            </a:pPr>
            <a:fld id="{ECEB66D7-20CC-014B-8726-C916A583629E}"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4682"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27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3638" y="1222375"/>
            <a:ext cx="4397375" cy="329723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DA02A30-9192-49A2-98D9-8D2828AE31E2}" type="slidenum">
              <a:rPr lang="de-DE" smtClean="0"/>
              <a:t>2</a:t>
            </a:fld>
            <a:endParaRPr lang="de-DE"/>
          </a:p>
        </p:txBody>
      </p:sp>
    </p:spTree>
    <p:extLst>
      <p:ext uri="{BB962C8B-B14F-4D97-AF65-F5344CB8AC3E}">
        <p14:creationId xmlns:p14="http://schemas.microsoft.com/office/powerpoint/2010/main" val="1849825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000" dirty="0"/>
          </a:p>
        </p:txBody>
      </p:sp>
      <p:sp>
        <p:nvSpPr>
          <p:cNvPr id="4" name="Foliennummernplatzhalter 3"/>
          <p:cNvSpPr>
            <a:spLocks noGrp="1"/>
          </p:cNvSpPr>
          <p:nvPr>
            <p:ph type="sldNum" sz="quarter" idx="10"/>
          </p:nvPr>
        </p:nvSpPr>
        <p:spPr/>
        <p:txBody>
          <a:bodyPr/>
          <a:lstStyle/>
          <a:p>
            <a:pPr marL="0" marR="0" lvl="0" indent="0" algn="r" defTabSz="884682" rtl="0" eaLnBrk="1" fontAlgn="auto" latinLnBrk="0" hangingPunct="1">
              <a:lnSpc>
                <a:spcPct val="100000"/>
              </a:lnSpc>
              <a:spcBef>
                <a:spcPts val="0"/>
              </a:spcBef>
              <a:spcAft>
                <a:spcPts val="0"/>
              </a:spcAft>
              <a:buClrTx/>
              <a:buSzTx/>
              <a:buFontTx/>
              <a:buNone/>
              <a:tabLst/>
              <a:defRPr/>
            </a:pPr>
            <a:fld id="{ECEB66D7-20CC-014B-8726-C916A583629E}"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4682"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089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1" dirty="0"/>
              <a:t>A </a:t>
            </a:r>
            <a:r>
              <a:rPr lang="de-DE" sz="1200" b="1" i="1" dirty="0" err="1"/>
              <a:t>set</a:t>
            </a:r>
            <a:r>
              <a:rPr lang="de-DE" sz="1200" b="1" i="1" dirty="0"/>
              <a:t> of adverse </a:t>
            </a:r>
            <a:r>
              <a:rPr lang="de-DE" sz="1200" b="1" i="1" dirty="0" err="1"/>
              <a:t>childhood</a:t>
            </a:r>
            <a:r>
              <a:rPr lang="de-DE" sz="1200" b="1" i="1" dirty="0"/>
              <a:t> </a:t>
            </a:r>
            <a:r>
              <a:rPr lang="de-DE" sz="1200" b="1" i="1" dirty="0" err="1"/>
              <a:t>experience</a:t>
            </a:r>
            <a:r>
              <a:rPr lang="de-DE" sz="1200" b="1" i="1" dirty="0"/>
              <a:t> </a:t>
            </a:r>
            <a:r>
              <a:rPr lang="de-DE" sz="1200" b="1" i="1" dirty="0" err="1"/>
              <a:t>that</a:t>
            </a:r>
            <a:r>
              <a:rPr lang="de-DE" sz="1200" b="1" i="1" dirty="0"/>
              <a:t> </a:t>
            </a:r>
            <a:r>
              <a:rPr lang="de-DE" sz="1200" b="1" i="1" dirty="0" err="1"/>
              <a:t>have</a:t>
            </a:r>
            <a:r>
              <a:rPr lang="de-DE" sz="1200" b="1" i="1" dirty="0"/>
              <a:t> a negative and </a:t>
            </a:r>
            <a:r>
              <a:rPr lang="de-DE" sz="1200" b="1" i="1" dirty="0" err="1"/>
              <a:t>lasting</a:t>
            </a:r>
            <a:r>
              <a:rPr lang="de-DE" sz="1200" b="1" i="1" dirty="0"/>
              <a:t> </a:t>
            </a:r>
            <a:r>
              <a:rPr lang="de-DE" sz="1200" b="1" i="1" dirty="0" err="1"/>
              <a:t>effect</a:t>
            </a:r>
            <a:r>
              <a:rPr lang="de-DE" sz="1200" b="1" i="1" dirty="0"/>
              <a:t> on </a:t>
            </a:r>
            <a:r>
              <a:rPr lang="de-DE" sz="1200" b="1" i="1" dirty="0" err="1"/>
              <a:t>the</a:t>
            </a:r>
            <a:r>
              <a:rPr lang="de-DE" sz="1200" b="1" i="1" dirty="0"/>
              <a:t> </a:t>
            </a:r>
            <a:r>
              <a:rPr lang="de-DE" sz="1200" b="1" i="1" dirty="0" err="1"/>
              <a:t>health</a:t>
            </a:r>
            <a:r>
              <a:rPr lang="de-DE" sz="1200" b="1" i="1" dirty="0"/>
              <a:t> and </a:t>
            </a:r>
            <a:r>
              <a:rPr lang="de-DE" sz="1200" b="1" i="1" dirty="0" err="1"/>
              <a:t>wellbeing</a:t>
            </a:r>
            <a:r>
              <a:rPr lang="de-DE" sz="1200" b="1" i="1" dirty="0"/>
              <a:t> of </a:t>
            </a:r>
            <a:r>
              <a:rPr lang="de-DE" sz="1200" b="1" i="1" dirty="0" err="1"/>
              <a:t>those</a:t>
            </a:r>
            <a:r>
              <a:rPr lang="de-DE" sz="1200" b="1" i="1" dirty="0"/>
              <a:t> </a:t>
            </a:r>
            <a:r>
              <a:rPr lang="de-DE" sz="1200" b="1" i="1" dirty="0" err="1"/>
              <a:t>affected</a:t>
            </a:r>
            <a:r>
              <a:rPr lang="de-DE" sz="1200" b="1" i="1" dirty="0"/>
              <a:t>.</a:t>
            </a: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dirty="0"/>
              <a:t>Ohne die Messung von Dysfunktionalität und Misshandlung im Haushalt könnte der langfristige Einfluss fälschlicherweise nur auf einzelne Arten von Misshandlung zurückgeführt werden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2400" dirty="0"/>
              <a:t>Der </a:t>
            </a:r>
            <a:r>
              <a:rPr lang="en-US" sz="2400" dirty="0" err="1"/>
              <a:t>kumulative</a:t>
            </a:r>
            <a:r>
              <a:rPr lang="en-US" sz="2400" dirty="0"/>
              <a:t> </a:t>
            </a:r>
            <a:r>
              <a:rPr lang="en-US" sz="2400" dirty="0" err="1"/>
              <a:t>Einfluss</a:t>
            </a:r>
            <a:r>
              <a:rPr lang="en-US" sz="2400" dirty="0"/>
              <a:t> </a:t>
            </a:r>
            <a:r>
              <a:rPr lang="en-US" sz="2400" dirty="0" err="1"/>
              <a:t>mehrerer</a:t>
            </a:r>
            <a:r>
              <a:rPr lang="en-US" sz="2400" dirty="0"/>
              <a:t> </a:t>
            </a:r>
            <a:r>
              <a:rPr lang="en-US" sz="2400" dirty="0" err="1"/>
              <a:t>Kategorien</a:t>
            </a:r>
            <a:r>
              <a:rPr lang="en-US" sz="2400" dirty="0"/>
              <a:t> negative </a:t>
            </a:r>
            <a:r>
              <a:rPr lang="en-US" sz="2400" dirty="0" err="1"/>
              <a:t>Kindheitserfahrungen</a:t>
            </a:r>
            <a:r>
              <a:rPr lang="en-US" sz="2400" dirty="0"/>
              <a:t> </a:t>
            </a:r>
            <a:r>
              <a:rPr lang="en-US" sz="2400" dirty="0" err="1"/>
              <a:t>würde</a:t>
            </a:r>
            <a:r>
              <a:rPr lang="en-US" sz="2400" dirty="0"/>
              <a:t> </a:t>
            </a:r>
            <a:r>
              <a:rPr lang="en-US" sz="2400" dirty="0" err="1"/>
              <a:t>nicht</a:t>
            </a:r>
            <a:r>
              <a:rPr lang="en-US" sz="2400" dirty="0"/>
              <a:t> </a:t>
            </a:r>
            <a:r>
              <a:rPr lang="en-US" sz="2400" dirty="0" err="1"/>
              <a:t>bewertet</a:t>
            </a:r>
            <a:r>
              <a:rPr lang="en-US" sz="2400" dirty="0"/>
              <a:t> </a:t>
            </a:r>
            <a:r>
              <a:rPr lang="en-US" sz="2400" dirty="0" err="1"/>
              <a:t>werden</a:t>
            </a:r>
            <a:endParaRPr lang="en-US" sz="2400" dirty="0"/>
          </a:p>
          <a:p>
            <a:pPr marL="177800" lvl="1" indent="0">
              <a:buNone/>
            </a:pPr>
            <a:r>
              <a:rPr lang="en-US" sz="2400" dirty="0"/>
              <a:t>   (</a:t>
            </a:r>
            <a:r>
              <a:rPr lang="en-US" sz="2400" dirty="0" err="1"/>
              <a:t>Felitti</a:t>
            </a:r>
            <a:r>
              <a:rPr lang="en-US" sz="2400" dirty="0"/>
              <a:t> et al., 1998)</a:t>
            </a:r>
            <a:endParaRPr lang="de-DE"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de-DE" dirty="0"/>
          </a:p>
        </p:txBody>
      </p:sp>
      <p:sp>
        <p:nvSpPr>
          <p:cNvPr id="4" name="Foliennummernplatzhalter 3"/>
          <p:cNvSpPr>
            <a:spLocks noGrp="1"/>
          </p:cNvSpPr>
          <p:nvPr>
            <p:ph type="sldNum" sz="quarter" idx="5"/>
          </p:nvPr>
        </p:nvSpPr>
        <p:spPr/>
        <p:txBody>
          <a:bodyPr/>
          <a:lstStyle/>
          <a:p>
            <a:fld id="{ECEB66D7-20CC-014B-8726-C916A583629E}" type="slidenum">
              <a:rPr lang="de-DE" smtClean="0"/>
              <a:t>41</a:t>
            </a:fld>
            <a:endParaRPr lang="de-DE"/>
          </a:p>
        </p:txBody>
      </p:sp>
    </p:spTree>
    <p:extLst>
      <p:ext uri="{BB962C8B-B14F-4D97-AF65-F5344CB8AC3E}">
        <p14:creationId xmlns:p14="http://schemas.microsoft.com/office/powerpoint/2010/main" val="1495568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B66D7-20CC-014B-8726-C916A583629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74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7209" indent="-177209">
              <a:buFont typeface="Arial" panose="020B0604020202020204" pitchFamily="34" charset="0"/>
              <a:buChar char="•"/>
            </a:pPr>
            <a:r>
              <a:rPr lang="de-DE" dirty="0"/>
              <a:t>Es ist nicht verwunderlich, dass gerade chronisch und massiv über Jahre betroffene Personen die Vorgehensweise bei der Glaubhaftigkeitsbegutachtung kritisieren, denn die Chronizität des Missbrauchs sowie die Anzahl erlebter Missbrauchsepisoden spielen eine zentrale Rolle in Bezug auf Erinnerungsmöglichkeiten. </a:t>
            </a:r>
          </a:p>
          <a:p>
            <a:pPr marL="177209" indent="-177209">
              <a:buFont typeface="Arial" panose="020B0604020202020204" pitchFamily="34" charset="0"/>
              <a:buChar char="•"/>
            </a:pPr>
            <a:endParaRPr lang="de-DE" dirty="0"/>
          </a:p>
          <a:p>
            <a:pPr marL="177209" indent="-177209" defTabSz="945116">
              <a:buFont typeface="Arial" panose="020B0604020202020204" pitchFamily="34" charset="0"/>
              <a:buChar char="•"/>
            </a:pPr>
            <a:r>
              <a:rPr lang="de-DE" dirty="0"/>
              <a:t>Menschen, die über mehrere Jahre Missbrauch oder Misshandlung fortgesetzt erfahren haben, unterscheiden sich hinsichtlich ihrer kognitiven Leistungen von nicht-missbrauchten Personen sowie von Personen, die in lediglich einer umschriebenen Entwicklungsperiode missbraucht wurden</a:t>
            </a:r>
          </a:p>
          <a:p>
            <a:pPr marL="177209" indent="-177209">
              <a:buFont typeface="Arial" panose="020B0604020202020204" pitchFamily="34" charset="0"/>
              <a:buChar char="•"/>
            </a:pPr>
            <a:endParaRPr lang="de-DE" dirty="0"/>
          </a:p>
          <a:p>
            <a:pPr marL="177209" indent="-177209">
              <a:buFont typeface="Arial" panose="020B0604020202020204" pitchFamily="34" charset="0"/>
              <a:buChar char="•"/>
            </a:pPr>
            <a:r>
              <a:rPr lang="de-DE" dirty="0"/>
              <a:t>Dies führt zu dem Paradoxon, dass gerade die Personen, die schwerste fortgesetzte Taten, z.B. im intrafamilialen Bereich, über längere Zeit erlebt haben und die Personen, die schwere psychische Folgestörungen erleiden mussten, im Gegensatz zu gut geförderten Personen aus einem sicheren Umfeld, die einmalig Opfer einer Straftat wurden, durch die aussagepsychologische Methode benachteiligt werden, da ihre Aussagen eher ein Gesamterleben und das emotionale Ausgeliefertsein beschreiben und nicht Einzeltaten. </a:t>
            </a:r>
          </a:p>
          <a:p>
            <a:pPr marL="177209" indent="-17720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B66D7-20CC-014B-8726-C916A583629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09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70</a:t>
            </a:fld>
            <a:endParaRPr lang="de-DE"/>
          </a:p>
        </p:txBody>
      </p:sp>
    </p:spTree>
    <p:extLst>
      <p:ext uri="{BB962C8B-B14F-4D97-AF65-F5344CB8AC3E}">
        <p14:creationId xmlns:p14="http://schemas.microsoft.com/office/powerpoint/2010/main" val="897982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71</a:t>
            </a:fld>
            <a:endParaRPr lang="de-DE"/>
          </a:p>
        </p:txBody>
      </p:sp>
    </p:spTree>
    <p:extLst>
      <p:ext uri="{BB962C8B-B14F-4D97-AF65-F5344CB8AC3E}">
        <p14:creationId xmlns:p14="http://schemas.microsoft.com/office/powerpoint/2010/main" val="2545523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72</a:t>
            </a:fld>
            <a:endParaRPr lang="de-DE"/>
          </a:p>
        </p:txBody>
      </p:sp>
    </p:spTree>
    <p:extLst>
      <p:ext uri="{BB962C8B-B14F-4D97-AF65-F5344CB8AC3E}">
        <p14:creationId xmlns:p14="http://schemas.microsoft.com/office/powerpoint/2010/main" val="1763631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74</a:t>
            </a:fld>
            <a:endParaRPr lang="de-DE"/>
          </a:p>
        </p:txBody>
      </p:sp>
    </p:spTree>
    <p:extLst>
      <p:ext uri="{BB962C8B-B14F-4D97-AF65-F5344CB8AC3E}">
        <p14:creationId xmlns:p14="http://schemas.microsoft.com/office/powerpoint/2010/main" val="4077624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75</a:t>
            </a:fld>
            <a:endParaRPr lang="de-DE"/>
          </a:p>
        </p:txBody>
      </p:sp>
    </p:spTree>
    <p:extLst>
      <p:ext uri="{BB962C8B-B14F-4D97-AF65-F5344CB8AC3E}">
        <p14:creationId xmlns:p14="http://schemas.microsoft.com/office/powerpoint/2010/main" val="3116406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4</a:t>
            </a:fld>
            <a:endParaRPr lang="de-DE" dirty="0"/>
          </a:p>
        </p:txBody>
      </p:sp>
    </p:spTree>
    <p:extLst>
      <p:ext uri="{BB962C8B-B14F-4D97-AF65-F5344CB8AC3E}">
        <p14:creationId xmlns:p14="http://schemas.microsoft.com/office/powerpoint/2010/main" val="257325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B66D7-20CC-014B-8726-C916A583629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58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CEB66D7-20CC-014B-8726-C916A583629E}" type="slidenum">
              <a:rPr lang="de-DE" smtClean="0"/>
              <a:t>9</a:t>
            </a:fld>
            <a:endParaRPr lang="de-DE"/>
          </a:p>
        </p:txBody>
      </p:sp>
    </p:spTree>
    <p:extLst>
      <p:ext uri="{BB962C8B-B14F-4D97-AF65-F5344CB8AC3E}">
        <p14:creationId xmlns:p14="http://schemas.microsoft.com/office/powerpoint/2010/main" val="86180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10</a:t>
            </a:fld>
            <a:endParaRPr lang="de-DE"/>
          </a:p>
        </p:txBody>
      </p:sp>
    </p:spTree>
    <p:extLst>
      <p:ext uri="{BB962C8B-B14F-4D97-AF65-F5344CB8AC3E}">
        <p14:creationId xmlns:p14="http://schemas.microsoft.com/office/powerpoint/2010/main" val="212389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24</a:t>
            </a:fld>
            <a:endParaRPr lang="de-DE"/>
          </a:p>
        </p:txBody>
      </p:sp>
    </p:spTree>
    <p:extLst>
      <p:ext uri="{BB962C8B-B14F-4D97-AF65-F5344CB8AC3E}">
        <p14:creationId xmlns:p14="http://schemas.microsoft.com/office/powerpoint/2010/main" val="38865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25</a:t>
            </a:fld>
            <a:endParaRPr lang="de-DE"/>
          </a:p>
        </p:txBody>
      </p:sp>
    </p:spTree>
    <p:extLst>
      <p:ext uri="{BB962C8B-B14F-4D97-AF65-F5344CB8AC3E}">
        <p14:creationId xmlns:p14="http://schemas.microsoft.com/office/powerpoint/2010/main" val="181155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EB66D7-20CC-014B-8726-C916A583629E}" type="slidenum">
              <a:rPr lang="de-DE" smtClean="0"/>
              <a:t>26</a:t>
            </a:fld>
            <a:endParaRPr lang="de-DE"/>
          </a:p>
        </p:txBody>
      </p:sp>
    </p:spTree>
    <p:extLst>
      <p:ext uri="{BB962C8B-B14F-4D97-AF65-F5344CB8AC3E}">
        <p14:creationId xmlns:p14="http://schemas.microsoft.com/office/powerpoint/2010/main" val="2634309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Freihandform 6"/>
          <p:cNvSpPr/>
          <p:nvPr userDrawn="1"/>
        </p:nvSpPr>
        <p:spPr>
          <a:xfrm>
            <a:off x="395287" y="1268412"/>
            <a:ext cx="8389937" cy="5009615"/>
          </a:xfrm>
          <a:custGeom>
            <a:avLst/>
            <a:gdLst>
              <a:gd name="connsiteX0" fmla="*/ 1878201 w 8405403"/>
              <a:gd name="connsiteY0" fmla="*/ 0 h 5019140"/>
              <a:gd name="connsiteX1" fmla="*/ 8405403 w 8405403"/>
              <a:gd name="connsiteY1" fmla="*/ 0 h 5019140"/>
              <a:gd name="connsiteX2" fmla="*/ 8405403 w 8405403"/>
              <a:gd name="connsiteY2" fmla="*/ 5019140 h 5019140"/>
              <a:gd name="connsiteX3" fmla="*/ 1892301 w 8405403"/>
              <a:gd name="connsiteY3" fmla="*/ 5019140 h 5019140"/>
              <a:gd name="connsiteX4" fmla="*/ 1878201 w 8405403"/>
              <a:gd name="connsiteY4" fmla="*/ 5019140 h 5019140"/>
              <a:gd name="connsiteX5" fmla="*/ 1878201 w 8405403"/>
              <a:gd name="connsiteY5" fmla="*/ 5018511 h 5019140"/>
              <a:gd name="connsiteX6" fmla="*/ 1698824 w 8405403"/>
              <a:gd name="connsiteY6" fmla="*/ 5010507 h 5019140"/>
              <a:gd name="connsiteX7" fmla="*/ 0 w 8405403"/>
              <a:gd name="connsiteY7" fmla="*/ 3347028 h 5019140"/>
              <a:gd name="connsiteX8" fmla="*/ 844 w 8405403"/>
              <a:gd name="connsiteY8" fmla="*/ 3332267 h 5019140"/>
              <a:gd name="connsiteX9" fmla="*/ 0 w 8405403"/>
              <a:gd name="connsiteY9" fmla="*/ 3332267 h 5019140"/>
              <a:gd name="connsiteX10" fmla="*/ 0 w 8405403"/>
              <a:gd name="connsiteY10" fmla="*/ 1 h 5019140"/>
              <a:gd name="connsiteX11" fmla="*/ 1878201 w 8405403"/>
              <a:gd name="connsiteY11" fmla="*/ 1 h 50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05403" h="5019140">
                <a:moveTo>
                  <a:pt x="1878201" y="0"/>
                </a:moveTo>
                <a:lnTo>
                  <a:pt x="8405403" y="0"/>
                </a:lnTo>
                <a:lnTo>
                  <a:pt x="8405403" y="5019140"/>
                </a:lnTo>
                <a:lnTo>
                  <a:pt x="1892301" y="5019140"/>
                </a:lnTo>
                <a:lnTo>
                  <a:pt x="1878201" y="5019140"/>
                </a:lnTo>
                <a:lnTo>
                  <a:pt x="1878201" y="5018511"/>
                </a:lnTo>
                <a:lnTo>
                  <a:pt x="1698824" y="5010507"/>
                </a:lnTo>
                <a:cubicBezTo>
                  <a:pt x="744620" y="4924878"/>
                  <a:pt x="0" y="4212793"/>
                  <a:pt x="0" y="3347028"/>
                </a:cubicBezTo>
                <a:lnTo>
                  <a:pt x="844" y="3332267"/>
                </a:lnTo>
                <a:lnTo>
                  <a:pt x="0" y="3332267"/>
                </a:lnTo>
                <a:lnTo>
                  <a:pt x="0" y="1"/>
                </a:lnTo>
                <a:lnTo>
                  <a:pt x="1878201" y="1"/>
                </a:lnTo>
                <a:close/>
              </a:path>
            </a:pathLst>
          </a:custGeom>
          <a:gradFill>
            <a:gsLst>
              <a:gs pos="39000">
                <a:srgbClr val="00ADC3"/>
              </a:gs>
              <a:gs pos="0">
                <a:srgbClr val="00ADD4"/>
              </a:gs>
              <a:gs pos="86000">
                <a:srgbClr val="31A77C"/>
              </a:gs>
              <a:gs pos="62000">
                <a:srgbClr val="00ADB1"/>
              </a:gs>
              <a:gs pos="100000">
                <a:srgbClr val="61A04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de-DE" sz="1600" dirty="0">
              <a:latin typeface="Corbel" charset="0"/>
              <a:ea typeface="Corbel" charset="0"/>
              <a:cs typeface="Corbel" charset="0"/>
            </a:endParaRPr>
          </a:p>
        </p:txBody>
      </p:sp>
      <p:sp>
        <p:nvSpPr>
          <p:cNvPr id="2" name="Title 1"/>
          <p:cNvSpPr>
            <a:spLocks noGrp="1"/>
          </p:cNvSpPr>
          <p:nvPr>
            <p:ph type="ctrTitle"/>
          </p:nvPr>
        </p:nvSpPr>
        <p:spPr>
          <a:xfrm>
            <a:off x="1295400" y="2709332"/>
            <a:ext cx="6553200" cy="1282323"/>
          </a:xfrm>
          <a:prstGeom prst="rect">
            <a:avLst/>
          </a:prstGeom>
        </p:spPr>
        <p:txBody>
          <a:bodyPr anchor="b">
            <a:normAutofit/>
          </a:bodyPr>
          <a:lstStyle>
            <a:lvl1pPr algn="l">
              <a:defRPr sz="2800">
                <a:solidFill>
                  <a:schemeClr val="bg1"/>
                </a:solidFill>
                <a:latin typeface="Corbel" panose="020B0503020204020204" pitchFamily="34" charset="0"/>
              </a:defRPr>
            </a:lvl1pPr>
          </a:lstStyle>
          <a:p>
            <a:r>
              <a:rPr lang="de-DE"/>
              <a:t>Titelmasterformat durch Klicken bearbeiten</a:t>
            </a:r>
            <a:endParaRPr lang="en-US" dirty="0"/>
          </a:p>
        </p:txBody>
      </p:sp>
      <p:sp>
        <p:nvSpPr>
          <p:cNvPr id="3" name="Subtitle 2"/>
          <p:cNvSpPr>
            <a:spLocks noGrp="1"/>
          </p:cNvSpPr>
          <p:nvPr>
            <p:ph type="subTitle" idx="1"/>
          </p:nvPr>
        </p:nvSpPr>
        <p:spPr>
          <a:xfrm>
            <a:off x="1295400" y="4356782"/>
            <a:ext cx="6553200" cy="850218"/>
          </a:xfrm>
        </p:spPr>
        <p:txBody>
          <a:bodyPr>
            <a:normAutofit/>
          </a:bodyPr>
          <a:lstStyle>
            <a:lvl1pPr marL="0" indent="0" algn="l">
              <a:buNone/>
              <a:defRPr sz="160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de-DE"/>
              <a:t>Präsentationstitel | Frau Prof. Beispiel-Mustermann | Klinik/Institut/Zentrum | Datum/Ort</a:t>
            </a:r>
            <a:endParaRPr lang="de-DE" dirty="0"/>
          </a:p>
        </p:txBody>
      </p:sp>
      <p:sp>
        <p:nvSpPr>
          <p:cNvPr id="4" name="Slide Number Placeholder 3"/>
          <p:cNvSpPr>
            <a:spLocks noGrp="1"/>
          </p:cNvSpPr>
          <p:nvPr>
            <p:ph type="sldNum" sz="quarter" idx="12"/>
          </p:nvPr>
        </p:nvSpPr>
        <p:spPr/>
        <p:txBody>
          <a:bodyPr/>
          <a:lstStyle/>
          <a:p>
            <a:fld id="{43AA54D9-B87A-F84D-86CD-6E00C338952B}"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28888"/>
            <a:ext cx="6550152" cy="3744912"/>
          </a:xfrm>
        </p:spPr>
        <p:txBody>
          <a:bodyP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a:xfrm>
            <a:off x="396000" y="6490598"/>
            <a:ext cx="5400000" cy="230878"/>
          </a:xfrm>
        </p:spPr>
        <p:txBody>
          <a:bodyPr/>
          <a:lstStyle/>
          <a:p>
            <a:r>
              <a:rPr lang="de-DE"/>
              <a:t>Präsentationstitel | Frau Prof. Beispiel-Mustermann | Klinik/Institut/Zentrum | Datum/Ort</a:t>
            </a:r>
            <a:endParaRPr lang="de-DE" dirty="0"/>
          </a:p>
        </p:txBody>
      </p:sp>
      <p:sp>
        <p:nvSpPr>
          <p:cNvPr id="6" name="Slide Number Placeholder 5"/>
          <p:cNvSpPr>
            <a:spLocks noGrp="1"/>
          </p:cNvSpPr>
          <p:nvPr>
            <p:ph type="sldNum" sz="quarter" idx="12"/>
          </p:nvPr>
        </p:nvSpPr>
        <p:spPr/>
        <p:txBody>
          <a:bodyPr/>
          <a:lstStyle/>
          <a:p>
            <a:fld id="{43AA54D9-B87A-F84D-86CD-6E00C338952B}" type="slidenum">
              <a:rPr lang="de-DE" smtClean="0"/>
              <a:t>‹Nr.›</a:t>
            </a:fld>
            <a:endParaRPr lang="de-DE"/>
          </a:p>
        </p:txBody>
      </p:sp>
      <p:cxnSp>
        <p:nvCxnSpPr>
          <p:cNvPr id="8" name="Gerade Verbindung 4"/>
          <p:cNvCxnSpPr/>
          <p:nvPr userDrawn="1"/>
        </p:nvCxnSpPr>
        <p:spPr>
          <a:xfrm>
            <a:off x="366799" y="1270108"/>
            <a:ext cx="842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6"/>
          <p:cNvSpPr>
            <a:spLocks noGrp="1"/>
          </p:cNvSpPr>
          <p:nvPr>
            <p:ph type="body" sz="quarter" idx="13" hasCustomPrompt="1"/>
          </p:nvPr>
        </p:nvSpPr>
        <p:spPr>
          <a:xfrm>
            <a:off x="408147"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Titel 9"/>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629328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28888"/>
            <a:ext cx="6550152" cy="3744912"/>
          </a:xfrm>
        </p:spPr>
        <p:txBody>
          <a:bodyP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a:xfrm>
            <a:off x="396000" y="6490598"/>
            <a:ext cx="5400000" cy="230878"/>
          </a:xfrm>
        </p:spPr>
        <p:txBody>
          <a:bodyPr/>
          <a:lstStyle>
            <a:lvl1pPr>
              <a:defRPr/>
            </a:lvl1pPr>
          </a:lstStyle>
          <a:p>
            <a:r>
              <a:rPr lang="de-DE" dirty="0"/>
              <a:t>Kompetenzentwicklung im medizinischen Kinderschutz durch E-Learning | Jahrestagung des BKJPP 2019 | 07.-09.11.2019</a:t>
            </a:r>
          </a:p>
        </p:txBody>
      </p:sp>
      <p:sp>
        <p:nvSpPr>
          <p:cNvPr id="6" name="Slide Number Placeholder 5"/>
          <p:cNvSpPr>
            <a:spLocks noGrp="1"/>
          </p:cNvSpPr>
          <p:nvPr>
            <p:ph type="sldNum" sz="quarter" idx="12"/>
          </p:nvPr>
        </p:nvSpPr>
        <p:spPr/>
        <p:txBody>
          <a:bodyPr/>
          <a:lstStyle/>
          <a:p>
            <a:fld id="{43AA54D9-B87A-F84D-86CD-6E00C338952B}" type="slidenum">
              <a:rPr lang="de-DE" smtClean="0"/>
              <a:t>‹Nr.›</a:t>
            </a:fld>
            <a:endParaRPr lang="de-DE"/>
          </a:p>
        </p:txBody>
      </p:sp>
      <p:cxnSp>
        <p:nvCxnSpPr>
          <p:cNvPr id="8" name="Gerade Verbindung 4"/>
          <p:cNvCxnSpPr/>
          <p:nvPr userDrawn="1"/>
        </p:nvCxnSpPr>
        <p:spPr>
          <a:xfrm>
            <a:off x="366799" y="1270108"/>
            <a:ext cx="842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6"/>
          <p:cNvSpPr>
            <a:spLocks noGrp="1"/>
          </p:cNvSpPr>
          <p:nvPr>
            <p:ph type="body" sz="quarter" idx="13" hasCustomPrompt="1"/>
          </p:nvPr>
        </p:nvSpPr>
        <p:spPr>
          <a:xfrm>
            <a:off x="408147"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Titel 9"/>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522173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5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28888"/>
            <a:ext cx="6550152" cy="3744912"/>
          </a:xfrm>
        </p:spPr>
        <p:txBody>
          <a:bodyP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a:xfrm>
            <a:off x="396000" y="6490598"/>
            <a:ext cx="5400000" cy="230878"/>
          </a:xfrm>
        </p:spPr>
        <p:txBody>
          <a:bodyPr/>
          <a:lstStyle>
            <a:lvl1pPr>
              <a:defRPr/>
            </a:lvl1pPr>
          </a:lstStyle>
          <a:p>
            <a:r>
              <a:rPr lang="de-DE" dirty="0"/>
              <a:t>Kompetenzentwicklung im medizinischen Kinderschutz durch E-Learning | Jahrestagung des BKJPP 2019 | 07.-09.11.2019</a:t>
            </a:r>
          </a:p>
        </p:txBody>
      </p:sp>
      <p:sp>
        <p:nvSpPr>
          <p:cNvPr id="6" name="Slide Number Placeholder 5"/>
          <p:cNvSpPr>
            <a:spLocks noGrp="1"/>
          </p:cNvSpPr>
          <p:nvPr>
            <p:ph type="sldNum" sz="quarter" idx="12"/>
          </p:nvPr>
        </p:nvSpPr>
        <p:spPr/>
        <p:txBody>
          <a:bodyPr/>
          <a:lstStyle/>
          <a:p>
            <a:fld id="{43AA54D9-B87A-F84D-86CD-6E00C338952B}" type="slidenum">
              <a:rPr lang="de-DE" smtClean="0"/>
              <a:t>‹Nr.›</a:t>
            </a:fld>
            <a:endParaRPr lang="de-DE"/>
          </a:p>
        </p:txBody>
      </p:sp>
      <p:cxnSp>
        <p:nvCxnSpPr>
          <p:cNvPr id="8" name="Gerade Verbindung 4"/>
          <p:cNvCxnSpPr/>
          <p:nvPr userDrawn="1"/>
        </p:nvCxnSpPr>
        <p:spPr>
          <a:xfrm>
            <a:off x="366799" y="1270108"/>
            <a:ext cx="842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6"/>
          <p:cNvSpPr>
            <a:spLocks noGrp="1"/>
          </p:cNvSpPr>
          <p:nvPr>
            <p:ph type="body" sz="quarter" idx="13" hasCustomPrompt="1"/>
          </p:nvPr>
        </p:nvSpPr>
        <p:spPr>
          <a:xfrm>
            <a:off x="408147"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Titel 9"/>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716904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28888"/>
            <a:ext cx="6550152" cy="3744912"/>
          </a:xfrm>
        </p:spPr>
        <p:txBody>
          <a:bodyP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a:xfrm>
            <a:off x="396000" y="6490598"/>
            <a:ext cx="5400000" cy="230878"/>
          </a:xfrm>
        </p:spPr>
        <p:txBody>
          <a:bodyPr/>
          <a:lstStyle>
            <a:lvl1pPr>
              <a:defRPr/>
            </a:lvl1pPr>
          </a:lstStyle>
          <a:p>
            <a:r>
              <a:rPr lang="de-DE" dirty="0"/>
              <a:t>Kompetenzentwicklung im medizinischen Kinderschutz durch E-Learning | Jahrestagung des BKJPP 2019 | 07.-09.11.2019</a:t>
            </a:r>
          </a:p>
        </p:txBody>
      </p:sp>
      <p:sp>
        <p:nvSpPr>
          <p:cNvPr id="6" name="Slide Number Placeholder 5"/>
          <p:cNvSpPr>
            <a:spLocks noGrp="1"/>
          </p:cNvSpPr>
          <p:nvPr>
            <p:ph type="sldNum" sz="quarter" idx="12"/>
          </p:nvPr>
        </p:nvSpPr>
        <p:spPr/>
        <p:txBody>
          <a:bodyPr/>
          <a:lstStyle/>
          <a:p>
            <a:fld id="{43AA54D9-B87A-F84D-86CD-6E00C338952B}" type="slidenum">
              <a:rPr lang="de-DE" smtClean="0"/>
              <a:t>‹Nr.›</a:t>
            </a:fld>
            <a:endParaRPr lang="de-DE"/>
          </a:p>
        </p:txBody>
      </p:sp>
      <p:cxnSp>
        <p:nvCxnSpPr>
          <p:cNvPr id="8" name="Gerade Verbindung 4"/>
          <p:cNvCxnSpPr/>
          <p:nvPr userDrawn="1"/>
        </p:nvCxnSpPr>
        <p:spPr>
          <a:xfrm>
            <a:off x="366799" y="1270108"/>
            <a:ext cx="842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6"/>
          <p:cNvSpPr>
            <a:spLocks noGrp="1"/>
          </p:cNvSpPr>
          <p:nvPr>
            <p:ph type="body" sz="quarter" idx="13" hasCustomPrompt="1"/>
          </p:nvPr>
        </p:nvSpPr>
        <p:spPr>
          <a:xfrm>
            <a:off x="408147"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Titel 9"/>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139383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28888"/>
            <a:ext cx="6550152" cy="3744912"/>
          </a:xfrm>
        </p:spPr>
        <p:txBody>
          <a:bodyP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a:xfrm>
            <a:off x="396000" y="6490598"/>
            <a:ext cx="5400000" cy="230878"/>
          </a:xfrm>
        </p:spPr>
        <p:txBody>
          <a:bodyPr/>
          <a:lstStyle>
            <a:lvl1pPr>
              <a:defRPr/>
            </a:lvl1pPr>
          </a:lstStyle>
          <a:p>
            <a:r>
              <a:rPr lang="de-DE" dirty="0"/>
              <a:t>Kompetenzentwicklung im medizinischen Kinderschutz durch E-Learning | Jahrestagung des BKJPP 2019 | 07.-09.11.2019</a:t>
            </a:r>
          </a:p>
        </p:txBody>
      </p:sp>
      <p:sp>
        <p:nvSpPr>
          <p:cNvPr id="6" name="Slide Number Placeholder 5"/>
          <p:cNvSpPr>
            <a:spLocks noGrp="1"/>
          </p:cNvSpPr>
          <p:nvPr>
            <p:ph type="sldNum" sz="quarter" idx="12"/>
          </p:nvPr>
        </p:nvSpPr>
        <p:spPr/>
        <p:txBody>
          <a:bodyPr/>
          <a:lstStyle/>
          <a:p>
            <a:fld id="{43AA54D9-B87A-F84D-86CD-6E00C338952B}" type="slidenum">
              <a:rPr lang="de-DE" smtClean="0"/>
              <a:t>‹Nr.›</a:t>
            </a:fld>
            <a:endParaRPr lang="de-DE"/>
          </a:p>
        </p:txBody>
      </p:sp>
      <p:cxnSp>
        <p:nvCxnSpPr>
          <p:cNvPr id="8" name="Gerade Verbindung 4"/>
          <p:cNvCxnSpPr/>
          <p:nvPr userDrawn="1"/>
        </p:nvCxnSpPr>
        <p:spPr>
          <a:xfrm>
            <a:off x="366799" y="1270108"/>
            <a:ext cx="842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6"/>
          <p:cNvSpPr>
            <a:spLocks noGrp="1"/>
          </p:cNvSpPr>
          <p:nvPr>
            <p:ph type="body" sz="quarter" idx="13" hasCustomPrompt="1"/>
          </p:nvPr>
        </p:nvSpPr>
        <p:spPr>
          <a:xfrm>
            <a:off x="408147"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Titel 9"/>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56013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28888"/>
            <a:ext cx="6550152" cy="3744912"/>
          </a:xfrm>
        </p:spPr>
        <p:txBody>
          <a:bodyP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a:xfrm>
            <a:off x="396000" y="6490598"/>
            <a:ext cx="5400000" cy="230878"/>
          </a:xfrm>
        </p:spPr>
        <p:txBody>
          <a:bodyPr/>
          <a:lstStyle>
            <a:lvl1pPr>
              <a:defRPr/>
            </a:lvl1pPr>
          </a:lstStyle>
          <a:p>
            <a:r>
              <a:rPr lang="de-DE" dirty="0"/>
              <a:t>Kompetenzentwicklung im medizinischen Kinderschutz durch E-Learning | Jahrestagung des BKJPP 2019 | 07.-09.11.2019</a:t>
            </a:r>
          </a:p>
        </p:txBody>
      </p:sp>
      <p:sp>
        <p:nvSpPr>
          <p:cNvPr id="6" name="Slide Number Placeholder 5"/>
          <p:cNvSpPr>
            <a:spLocks noGrp="1"/>
          </p:cNvSpPr>
          <p:nvPr>
            <p:ph type="sldNum" sz="quarter" idx="12"/>
          </p:nvPr>
        </p:nvSpPr>
        <p:spPr/>
        <p:txBody>
          <a:bodyPr/>
          <a:lstStyle/>
          <a:p>
            <a:fld id="{43AA54D9-B87A-F84D-86CD-6E00C338952B}" type="slidenum">
              <a:rPr lang="de-DE" smtClean="0"/>
              <a:t>‹Nr.›</a:t>
            </a:fld>
            <a:endParaRPr lang="de-DE"/>
          </a:p>
        </p:txBody>
      </p:sp>
      <p:cxnSp>
        <p:nvCxnSpPr>
          <p:cNvPr id="8" name="Gerade Verbindung 4"/>
          <p:cNvCxnSpPr/>
          <p:nvPr userDrawn="1"/>
        </p:nvCxnSpPr>
        <p:spPr>
          <a:xfrm>
            <a:off x="366799" y="1270108"/>
            <a:ext cx="842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6"/>
          <p:cNvSpPr>
            <a:spLocks noGrp="1"/>
          </p:cNvSpPr>
          <p:nvPr>
            <p:ph type="body" sz="quarter" idx="13" hasCustomPrompt="1"/>
          </p:nvPr>
        </p:nvSpPr>
        <p:spPr>
          <a:xfrm>
            <a:off x="408147"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Titel 9"/>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171554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28888"/>
            <a:ext cx="6550152" cy="3744912"/>
          </a:xfrm>
        </p:spPr>
        <p:txBody>
          <a:bodyP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a:xfrm>
            <a:off x="396000" y="6490598"/>
            <a:ext cx="5400000" cy="230878"/>
          </a:xfrm>
        </p:spPr>
        <p:txBody>
          <a:bodyPr/>
          <a:lstStyle>
            <a:lvl1pPr>
              <a:defRPr/>
            </a:lvl1pPr>
          </a:lstStyle>
          <a:p>
            <a:r>
              <a:rPr lang="de-DE" dirty="0"/>
              <a:t>Kompetenzentwicklung im medizinischen Kinderschutz durch E-Learning | Jahrestagung des BKJPP 2019 | 07.-09.11.2019</a:t>
            </a:r>
          </a:p>
        </p:txBody>
      </p:sp>
      <p:sp>
        <p:nvSpPr>
          <p:cNvPr id="6" name="Slide Number Placeholder 5"/>
          <p:cNvSpPr>
            <a:spLocks noGrp="1"/>
          </p:cNvSpPr>
          <p:nvPr>
            <p:ph type="sldNum" sz="quarter" idx="12"/>
          </p:nvPr>
        </p:nvSpPr>
        <p:spPr/>
        <p:txBody>
          <a:bodyPr/>
          <a:lstStyle/>
          <a:p>
            <a:fld id="{43AA54D9-B87A-F84D-86CD-6E00C338952B}" type="slidenum">
              <a:rPr lang="de-DE" smtClean="0"/>
              <a:t>‹Nr.›</a:t>
            </a:fld>
            <a:endParaRPr lang="de-DE"/>
          </a:p>
        </p:txBody>
      </p:sp>
      <p:cxnSp>
        <p:nvCxnSpPr>
          <p:cNvPr id="8" name="Gerade Verbindung 4"/>
          <p:cNvCxnSpPr/>
          <p:nvPr userDrawn="1"/>
        </p:nvCxnSpPr>
        <p:spPr>
          <a:xfrm>
            <a:off x="366799" y="1270108"/>
            <a:ext cx="842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6"/>
          <p:cNvSpPr>
            <a:spLocks noGrp="1"/>
          </p:cNvSpPr>
          <p:nvPr>
            <p:ph type="body" sz="quarter" idx="13" hasCustomPrompt="1"/>
          </p:nvPr>
        </p:nvSpPr>
        <p:spPr>
          <a:xfrm>
            <a:off x="408147"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Titel 9"/>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649387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nen">
    <p:spTree>
      <p:nvGrpSpPr>
        <p:cNvPr id="1" name=""/>
        <p:cNvGrpSpPr/>
        <p:nvPr/>
      </p:nvGrpSpPr>
      <p:grpSpPr>
        <a:xfrm>
          <a:off x="0" y="0"/>
          <a:ext cx="0" cy="0"/>
          <a:chOff x="0" y="0"/>
          <a:chExt cx="0" cy="0"/>
        </a:xfrm>
      </p:grpSpPr>
      <p:sp>
        <p:nvSpPr>
          <p:cNvPr id="27" name="Textplatzhalter 25"/>
          <p:cNvSpPr>
            <a:spLocks noGrp="1"/>
          </p:cNvSpPr>
          <p:nvPr>
            <p:ph type="body" sz="quarter" idx="14" hasCustomPrompt="1"/>
          </p:nvPr>
        </p:nvSpPr>
        <p:spPr>
          <a:xfrm>
            <a:off x="415637" y="4511733"/>
            <a:ext cx="2555924" cy="218957"/>
          </a:xfrm>
        </p:spPr>
        <p:txBody>
          <a:bodyPr anchor="b">
            <a:noAutofit/>
          </a:bodyPr>
          <a:lstStyle>
            <a:lvl1pPr marL="0" indent="0" latinLnBrk="0">
              <a:lnSpc>
                <a:spcPct val="100000"/>
              </a:lnSpc>
              <a:spcBef>
                <a:spcPts val="0"/>
              </a:spcBef>
              <a:buNone/>
              <a:defRPr lang="de-DE" sz="998" b="1" baseline="0">
                <a:solidFill>
                  <a:srgbClr val="072541"/>
                </a:solidFill>
                <a:latin typeface="+mj-lt"/>
              </a:defRPr>
            </a:lvl1pPr>
            <a:lvl2pPr marL="0" indent="0" latinLnBrk="0">
              <a:lnSpc>
                <a:spcPct val="100000"/>
              </a:lnSpc>
              <a:spcBef>
                <a:spcPts val="832"/>
              </a:spcBef>
              <a:buNone/>
              <a:defRPr lang="de-DE" sz="832"/>
            </a:lvl2pPr>
            <a:lvl3pPr marL="0" indent="0" latinLnBrk="0">
              <a:lnSpc>
                <a:spcPct val="100000"/>
              </a:lnSpc>
              <a:spcBef>
                <a:spcPts val="832"/>
              </a:spcBef>
              <a:buNone/>
              <a:defRPr lang="de-DE" sz="832"/>
            </a:lvl3pPr>
            <a:lvl4pPr marL="0" indent="0" latinLnBrk="0">
              <a:lnSpc>
                <a:spcPct val="100000"/>
              </a:lnSpc>
              <a:spcBef>
                <a:spcPts val="832"/>
              </a:spcBef>
              <a:buNone/>
              <a:defRPr lang="de-DE" sz="832"/>
            </a:lvl4pPr>
            <a:lvl5pPr marL="0" indent="0" latinLnBrk="0">
              <a:lnSpc>
                <a:spcPct val="100000"/>
              </a:lnSpc>
              <a:spcBef>
                <a:spcPts val="832"/>
              </a:spcBef>
              <a:buNone/>
              <a:defRPr lang="de-DE" sz="832"/>
            </a:lvl5pPr>
          </a:lstStyle>
          <a:p>
            <a:pPr lvl="0"/>
            <a:r>
              <a:rPr lang="de-DE" dirty="0"/>
              <a:t>Hier einige Ideen ...</a:t>
            </a:r>
          </a:p>
        </p:txBody>
      </p:sp>
      <p:sp>
        <p:nvSpPr>
          <p:cNvPr id="29" name="Textplatzhalter 25"/>
          <p:cNvSpPr>
            <a:spLocks noGrp="1"/>
          </p:cNvSpPr>
          <p:nvPr>
            <p:ph type="body" sz="quarter" idx="16" hasCustomPrompt="1"/>
          </p:nvPr>
        </p:nvSpPr>
        <p:spPr>
          <a:xfrm>
            <a:off x="415637" y="3870221"/>
            <a:ext cx="2555924" cy="537592"/>
          </a:xfrm>
        </p:spPr>
        <p:txBody>
          <a:bodyPr>
            <a:noAutofit/>
          </a:bodyPr>
          <a:lstStyle>
            <a:lvl1pPr marL="0" indent="0" latinLnBrk="0">
              <a:lnSpc>
                <a:spcPct val="90000"/>
              </a:lnSpc>
              <a:spcBef>
                <a:spcPts val="0"/>
              </a:spcBef>
              <a:buNone/>
              <a:defRPr lang="de-DE" sz="1663" b="1" baseline="0">
                <a:solidFill>
                  <a:srgbClr val="E25F5C"/>
                </a:solidFill>
                <a:latin typeface="+mj-lt"/>
              </a:defRPr>
            </a:lvl1pPr>
            <a:lvl2pPr marL="0" indent="0" latinLnBrk="0">
              <a:lnSpc>
                <a:spcPct val="100000"/>
              </a:lnSpc>
              <a:spcBef>
                <a:spcPts val="832"/>
              </a:spcBef>
              <a:buNone/>
              <a:defRPr lang="de-DE" sz="832"/>
            </a:lvl2pPr>
            <a:lvl3pPr marL="0" indent="0" latinLnBrk="0">
              <a:lnSpc>
                <a:spcPct val="100000"/>
              </a:lnSpc>
              <a:spcBef>
                <a:spcPts val="832"/>
              </a:spcBef>
              <a:buNone/>
              <a:defRPr lang="de-DE" sz="832"/>
            </a:lvl3pPr>
            <a:lvl4pPr marL="0" indent="0" latinLnBrk="0">
              <a:lnSpc>
                <a:spcPct val="100000"/>
              </a:lnSpc>
              <a:spcBef>
                <a:spcPts val="832"/>
              </a:spcBef>
              <a:buNone/>
              <a:defRPr lang="de-DE" sz="832"/>
            </a:lvl4pPr>
            <a:lvl5pPr marL="0" indent="0" latinLnBrk="0">
              <a:lnSpc>
                <a:spcPct val="100000"/>
              </a:lnSpc>
              <a:spcBef>
                <a:spcPts val="832"/>
              </a:spcBef>
              <a:buNone/>
              <a:defRPr lang="de-DE" sz="832"/>
            </a:lvl5pPr>
          </a:lstStyle>
          <a:p>
            <a:pPr lvl="0"/>
            <a:r>
              <a:rPr lang="de-DE" dirty="0"/>
              <a:t>Was sollte die Broschüre enthalten?</a:t>
            </a:r>
          </a:p>
        </p:txBody>
      </p:sp>
      <p:sp>
        <p:nvSpPr>
          <p:cNvPr id="13" name="Bildplatzhalter 11"/>
          <p:cNvSpPr>
            <a:spLocks noGrp="1"/>
          </p:cNvSpPr>
          <p:nvPr>
            <p:ph type="pic" sz="quarter" idx="11"/>
          </p:nvPr>
        </p:nvSpPr>
        <p:spPr>
          <a:xfrm>
            <a:off x="415637" y="403412"/>
            <a:ext cx="2555924" cy="3227294"/>
          </a:xfrm>
          <a:solidFill>
            <a:schemeClr val="bg2"/>
          </a:solidFill>
        </p:spPr>
        <p:txBody>
          <a:bodyPr tIns="274320">
            <a:normAutofit/>
          </a:bodyPr>
          <a:lstStyle>
            <a:lvl1pPr marL="0" indent="0" algn="ctr" latinLnBrk="0">
              <a:buNone/>
              <a:defRPr lang="de-DE" sz="1165"/>
            </a:lvl1pPr>
          </a:lstStyle>
          <a:p>
            <a:endParaRPr lang="de-DE" dirty="0"/>
          </a:p>
        </p:txBody>
      </p:sp>
      <p:sp>
        <p:nvSpPr>
          <p:cNvPr id="30" name="Textplatzhalter 25"/>
          <p:cNvSpPr>
            <a:spLocks noGrp="1"/>
          </p:cNvSpPr>
          <p:nvPr>
            <p:ph type="body" sz="quarter" idx="17" hasCustomPrompt="1"/>
          </p:nvPr>
        </p:nvSpPr>
        <p:spPr>
          <a:xfrm>
            <a:off x="3338730" y="403412"/>
            <a:ext cx="2549455" cy="481853"/>
          </a:xfrm>
        </p:spPr>
        <p:txBody>
          <a:bodyPr anchor="b">
            <a:noAutofit/>
          </a:bodyPr>
          <a:lstStyle>
            <a:lvl1pPr marL="0" indent="0" latinLnBrk="0">
              <a:lnSpc>
                <a:spcPct val="100000"/>
              </a:lnSpc>
              <a:spcBef>
                <a:spcPts val="0"/>
              </a:spcBef>
              <a:buNone/>
              <a:defRPr lang="de-DE" sz="998" b="1" baseline="0">
                <a:solidFill>
                  <a:srgbClr val="072541"/>
                </a:solidFill>
                <a:latin typeface="+mj-lt"/>
              </a:defRPr>
            </a:lvl1pPr>
            <a:lvl2pPr marL="0" indent="0" latinLnBrk="0">
              <a:lnSpc>
                <a:spcPct val="100000"/>
              </a:lnSpc>
              <a:spcBef>
                <a:spcPts val="832"/>
              </a:spcBef>
              <a:buNone/>
              <a:defRPr lang="de-DE" sz="832"/>
            </a:lvl2pPr>
            <a:lvl3pPr marL="0" indent="0" latinLnBrk="0">
              <a:lnSpc>
                <a:spcPct val="100000"/>
              </a:lnSpc>
              <a:spcBef>
                <a:spcPts val="832"/>
              </a:spcBef>
              <a:buNone/>
              <a:defRPr lang="de-DE" sz="832"/>
            </a:lvl3pPr>
            <a:lvl4pPr marL="0" indent="0" latinLnBrk="0">
              <a:lnSpc>
                <a:spcPct val="100000"/>
              </a:lnSpc>
              <a:spcBef>
                <a:spcPts val="832"/>
              </a:spcBef>
              <a:buNone/>
              <a:defRPr lang="de-DE" sz="832"/>
            </a:lvl4pPr>
            <a:lvl5pPr marL="0" indent="0" latinLnBrk="0">
              <a:lnSpc>
                <a:spcPct val="100000"/>
              </a:lnSpc>
              <a:spcBef>
                <a:spcPts val="832"/>
              </a:spcBef>
              <a:buNone/>
              <a:defRPr lang="de-DE" sz="832"/>
            </a:lvl5pPr>
          </a:lstStyle>
          <a:p>
            <a:pPr lvl="0"/>
            <a:r>
              <a:rPr lang="de-DE" dirty="0"/>
              <a:t>Sie denken, dass ein Dokument, das so gut aussieht wie dieses hier, schwierig zu formatieren ist?</a:t>
            </a:r>
          </a:p>
        </p:txBody>
      </p:sp>
      <p:sp>
        <p:nvSpPr>
          <p:cNvPr id="31" name="Textplatzhalter 25"/>
          <p:cNvSpPr>
            <a:spLocks noGrp="1"/>
          </p:cNvSpPr>
          <p:nvPr>
            <p:ph type="body" sz="quarter" idx="18" hasCustomPrompt="1"/>
          </p:nvPr>
        </p:nvSpPr>
        <p:spPr>
          <a:xfrm>
            <a:off x="3338730" y="941294"/>
            <a:ext cx="2549455" cy="605118"/>
          </a:xfrm>
        </p:spPr>
        <p:txBody>
          <a:bodyPr>
            <a:noAutofit/>
          </a:bodyPr>
          <a:lstStyle>
            <a:lvl1pPr marL="0" indent="0" latinLnBrk="0">
              <a:lnSpc>
                <a:spcPct val="120000"/>
              </a:lnSpc>
              <a:spcBef>
                <a:spcPts val="832"/>
              </a:spcBef>
              <a:buNone/>
              <a:defRPr lang="de-DE" sz="832" baseline="0">
                <a:solidFill>
                  <a:srgbClr val="072541"/>
                </a:solidFill>
              </a:defRPr>
            </a:lvl1pPr>
            <a:lvl2pPr marL="0" indent="0" latinLnBrk="0">
              <a:lnSpc>
                <a:spcPct val="100000"/>
              </a:lnSpc>
              <a:spcBef>
                <a:spcPts val="832"/>
              </a:spcBef>
              <a:buNone/>
              <a:defRPr lang="de-DE" sz="832"/>
            </a:lvl2pPr>
            <a:lvl3pPr marL="0" indent="0" latinLnBrk="0">
              <a:lnSpc>
                <a:spcPct val="100000"/>
              </a:lnSpc>
              <a:spcBef>
                <a:spcPts val="832"/>
              </a:spcBef>
              <a:buNone/>
              <a:defRPr lang="de-DE" sz="832"/>
            </a:lvl3pPr>
            <a:lvl4pPr marL="0" indent="0" latinLnBrk="0">
              <a:lnSpc>
                <a:spcPct val="100000"/>
              </a:lnSpc>
              <a:spcBef>
                <a:spcPts val="832"/>
              </a:spcBef>
              <a:buNone/>
              <a:defRPr lang="de-DE" sz="832"/>
            </a:lvl4pPr>
            <a:lvl5pPr marL="0" indent="0" latinLnBrk="0">
              <a:lnSpc>
                <a:spcPct val="100000"/>
              </a:lnSpc>
              <a:spcBef>
                <a:spcPts val="832"/>
              </a:spcBef>
              <a:buNone/>
              <a:defRPr lang="de-DE" sz="832"/>
            </a:lvl5pPr>
          </a:lstStyle>
          <a:p>
            <a:pPr lvl="0"/>
            <a:r>
              <a:rPr lang="de-DE" dirty="0"/>
              <a:t>Aber nein! Die Platzhalter in der Broschüre wurden bereits für Sie formatiert.</a:t>
            </a:r>
          </a:p>
        </p:txBody>
      </p:sp>
      <p:sp>
        <p:nvSpPr>
          <p:cNvPr id="18" name="Textplatzhalter 25"/>
          <p:cNvSpPr>
            <a:spLocks noGrp="1"/>
          </p:cNvSpPr>
          <p:nvPr>
            <p:ph type="body" sz="quarter" idx="23" hasCustomPrompt="1"/>
          </p:nvPr>
        </p:nvSpPr>
        <p:spPr>
          <a:xfrm>
            <a:off x="3338730" y="1760128"/>
            <a:ext cx="2549455" cy="1221621"/>
          </a:xfrm>
        </p:spPr>
        <p:txBody>
          <a:bodyPr anchor="ctr">
            <a:noAutofit/>
          </a:bodyPr>
          <a:lstStyle>
            <a:lvl1pPr marL="0" indent="0" latinLnBrk="0">
              <a:lnSpc>
                <a:spcPct val="130000"/>
              </a:lnSpc>
              <a:spcBef>
                <a:spcPts val="0"/>
              </a:spcBef>
              <a:buNone/>
              <a:defRPr lang="de-DE" sz="1249" i="1" baseline="0">
                <a:solidFill>
                  <a:srgbClr val="E25F5C"/>
                </a:solidFill>
              </a:defRPr>
            </a:lvl1pPr>
            <a:lvl2pPr marL="0" indent="0" latinLnBrk="0">
              <a:lnSpc>
                <a:spcPct val="100000"/>
              </a:lnSpc>
              <a:spcBef>
                <a:spcPts val="832"/>
              </a:spcBef>
              <a:buNone/>
              <a:defRPr lang="de-DE" sz="832"/>
            </a:lvl2pPr>
            <a:lvl3pPr marL="0" indent="0" latinLnBrk="0">
              <a:lnSpc>
                <a:spcPct val="100000"/>
              </a:lnSpc>
              <a:spcBef>
                <a:spcPts val="832"/>
              </a:spcBef>
              <a:buNone/>
              <a:defRPr lang="de-DE" sz="832"/>
            </a:lvl3pPr>
            <a:lvl4pPr marL="0" indent="0" latinLnBrk="0">
              <a:lnSpc>
                <a:spcPct val="100000"/>
              </a:lnSpc>
              <a:spcBef>
                <a:spcPts val="832"/>
              </a:spcBef>
              <a:buNone/>
              <a:defRPr lang="de-DE" sz="832"/>
            </a:lvl4pPr>
            <a:lvl5pPr marL="0" indent="0" latinLnBrk="0">
              <a:lnSpc>
                <a:spcPct val="100000"/>
              </a:lnSpc>
              <a:spcBef>
                <a:spcPts val="832"/>
              </a:spcBef>
              <a:buNone/>
              <a:defRPr lang="de-DE" sz="832"/>
            </a:lvl5pPr>
          </a:lstStyle>
          <a:p>
            <a:pPr lvl="0"/>
            <a:r>
              <a:rPr lang="de-DE" dirty="0"/>
              <a:t>"Stellen Sie Ihr Licht nicht unter den Scheffel! Zeigen Sie, wie großartig Sie sind. Dies ist ein großartiger Platz für ein begeistertes Bekenntnis."</a:t>
            </a:r>
          </a:p>
        </p:txBody>
      </p:sp>
      <p:sp>
        <p:nvSpPr>
          <p:cNvPr id="32" name="Textplatzhalter 25"/>
          <p:cNvSpPr>
            <a:spLocks noGrp="1"/>
          </p:cNvSpPr>
          <p:nvPr>
            <p:ph type="body" sz="quarter" idx="19" hasCustomPrompt="1"/>
          </p:nvPr>
        </p:nvSpPr>
        <p:spPr>
          <a:xfrm>
            <a:off x="3338730" y="3161662"/>
            <a:ext cx="2549455" cy="405611"/>
          </a:xfrm>
        </p:spPr>
        <p:txBody>
          <a:bodyPr anchor="b">
            <a:noAutofit/>
          </a:bodyPr>
          <a:lstStyle>
            <a:lvl1pPr marL="0" marR="0" indent="0" algn="l" defTabSz="627469" rtl="0" eaLnBrk="1" fontAlgn="auto" latinLnBrk="0" hangingPunct="1">
              <a:lnSpc>
                <a:spcPct val="100000"/>
              </a:lnSpc>
              <a:spcBef>
                <a:spcPts val="0"/>
              </a:spcBef>
              <a:spcAft>
                <a:spcPts val="0"/>
              </a:spcAft>
              <a:buClrTx/>
              <a:buSzTx/>
              <a:buFont typeface="Arial" panose="020B0604020202020204" pitchFamily="34" charset="0"/>
              <a:buNone/>
              <a:tabLst/>
              <a:defRPr lang="de-DE" sz="998" b="1" baseline="0">
                <a:solidFill>
                  <a:srgbClr val="072541"/>
                </a:solidFill>
                <a:latin typeface="+mj-lt"/>
              </a:defRPr>
            </a:lvl1pPr>
            <a:lvl2pPr marL="0" indent="0" latinLnBrk="0">
              <a:lnSpc>
                <a:spcPct val="100000"/>
              </a:lnSpc>
              <a:spcBef>
                <a:spcPts val="832"/>
              </a:spcBef>
              <a:buNone/>
              <a:defRPr lang="de-DE" sz="832"/>
            </a:lvl2pPr>
            <a:lvl3pPr marL="0" indent="0" latinLnBrk="0">
              <a:lnSpc>
                <a:spcPct val="100000"/>
              </a:lnSpc>
              <a:spcBef>
                <a:spcPts val="832"/>
              </a:spcBef>
              <a:buNone/>
              <a:defRPr lang="de-DE" sz="832"/>
            </a:lvl3pPr>
            <a:lvl4pPr marL="0" indent="0" latinLnBrk="0">
              <a:lnSpc>
                <a:spcPct val="100000"/>
              </a:lnSpc>
              <a:spcBef>
                <a:spcPts val="832"/>
              </a:spcBef>
              <a:buNone/>
              <a:defRPr lang="de-DE" sz="832"/>
            </a:lvl4pPr>
            <a:lvl5pPr marL="0" indent="0" latinLnBrk="0">
              <a:lnSpc>
                <a:spcPct val="100000"/>
              </a:lnSpc>
              <a:spcBef>
                <a:spcPts val="832"/>
              </a:spcBef>
              <a:buNone/>
              <a:defRPr lang="de-DE" sz="832"/>
            </a:lvl5pPr>
          </a:lstStyle>
          <a:p>
            <a:pPr marL="0" marR="0" lvl="0" indent="0" algn="l" defTabSz="627469" eaLnBrk="1" fontAlgn="auto" latinLnBrk="0" hangingPunct="1">
              <a:lnSpc>
                <a:spcPct val="100000"/>
              </a:lnSpc>
              <a:spcBef>
                <a:spcPts val="0"/>
              </a:spcBef>
              <a:spcAft>
                <a:spcPts val="0"/>
              </a:spcAft>
              <a:buClrTx/>
              <a:buSzTx/>
              <a:buFont typeface="Arial" panose="020B0604020202020204" pitchFamily="34" charset="0"/>
              <a:buNone/>
              <a:tabLst/>
              <a:defRPr lang="de-DE"/>
            </a:pPr>
            <a:r>
              <a:rPr lang="de-DE" dirty="0"/>
              <a:t>So erhalten Sie exakt die gewünschten Ergebnisse</a:t>
            </a:r>
          </a:p>
        </p:txBody>
      </p:sp>
      <p:sp>
        <p:nvSpPr>
          <p:cNvPr id="21" name="Textplatzhalter 25"/>
          <p:cNvSpPr>
            <a:spLocks noGrp="1"/>
          </p:cNvSpPr>
          <p:nvPr>
            <p:ph type="body" sz="quarter" idx="24" hasCustomPrompt="1"/>
          </p:nvPr>
        </p:nvSpPr>
        <p:spPr>
          <a:xfrm>
            <a:off x="3338730" y="3623808"/>
            <a:ext cx="2549455" cy="745552"/>
          </a:xfrm>
        </p:spPr>
        <p:txBody>
          <a:bodyPr>
            <a:noAutofit/>
          </a:bodyPr>
          <a:lstStyle>
            <a:lvl1pPr marL="0" indent="0" latinLnBrk="0">
              <a:lnSpc>
                <a:spcPct val="120000"/>
              </a:lnSpc>
              <a:spcBef>
                <a:spcPts val="832"/>
              </a:spcBef>
              <a:buNone/>
              <a:defRPr lang="de-DE" sz="832" baseline="0">
                <a:solidFill>
                  <a:srgbClr val="072541"/>
                </a:solidFill>
              </a:defRPr>
            </a:lvl1pPr>
            <a:lvl2pPr marL="0" indent="0" latinLnBrk="0">
              <a:lnSpc>
                <a:spcPct val="100000"/>
              </a:lnSpc>
              <a:spcBef>
                <a:spcPts val="832"/>
              </a:spcBef>
              <a:buNone/>
              <a:defRPr lang="de-DE" sz="832"/>
            </a:lvl2pPr>
            <a:lvl3pPr marL="0" indent="0" latinLnBrk="0">
              <a:lnSpc>
                <a:spcPct val="100000"/>
              </a:lnSpc>
              <a:spcBef>
                <a:spcPts val="832"/>
              </a:spcBef>
              <a:buNone/>
              <a:defRPr lang="de-DE" sz="832"/>
            </a:lvl3pPr>
            <a:lvl4pPr marL="0" indent="0" latinLnBrk="0">
              <a:lnSpc>
                <a:spcPct val="100000"/>
              </a:lnSpc>
              <a:spcBef>
                <a:spcPts val="832"/>
              </a:spcBef>
              <a:buNone/>
              <a:defRPr lang="de-DE" sz="832"/>
            </a:lvl4pPr>
            <a:lvl5pPr marL="0" indent="0" latinLnBrk="0">
              <a:lnSpc>
                <a:spcPct val="100000"/>
              </a:lnSpc>
              <a:spcBef>
                <a:spcPts val="832"/>
              </a:spcBef>
              <a:buNone/>
              <a:defRPr lang="de-DE" sz="832"/>
            </a:lvl5pPr>
          </a:lstStyle>
          <a:p>
            <a:pPr lvl="0"/>
            <a:r>
              <a:rPr lang="de-DE" dirty="0"/>
              <a:t>Geben Sie eigenen Text ein, um Ihr Unternehmen und Ihre Dienstleistungen in Szene zu setzen.</a:t>
            </a:r>
          </a:p>
        </p:txBody>
      </p:sp>
      <p:sp>
        <p:nvSpPr>
          <p:cNvPr id="22" name="Textplatzhalter 25"/>
          <p:cNvSpPr>
            <a:spLocks noGrp="1"/>
          </p:cNvSpPr>
          <p:nvPr>
            <p:ph type="body" sz="quarter" idx="25" hasCustomPrompt="1"/>
          </p:nvPr>
        </p:nvSpPr>
        <p:spPr>
          <a:xfrm>
            <a:off x="3338730" y="4389184"/>
            <a:ext cx="2549455" cy="402836"/>
          </a:xfrm>
        </p:spPr>
        <p:txBody>
          <a:bodyPr anchor="b">
            <a:noAutofit/>
          </a:bodyPr>
          <a:lstStyle>
            <a:lvl1pPr marL="0" marR="0" indent="0" algn="l" defTabSz="627469" rtl="0" eaLnBrk="1" fontAlgn="auto" latinLnBrk="0" hangingPunct="1">
              <a:lnSpc>
                <a:spcPct val="100000"/>
              </a:lnSpc>
              <a:spcBef>
                <a:spcPts val="0"/>
              </a:spcBef>
              <a:spcAft>
                <a:spcPts val="0"/>
              </a:spcAft>
              <a:buClrTx/>
              <a:buSzTx/>
              <a:buFont typeface="Arial" panose="020B0604020202020204" pitchFamily="34" charset="0"/>
              <a:buNone/>
              <a:tabLst/>
              <a:defRPr lang="de-DE" sz="998" b="1" baseline="0">
                <a:solidFill>
                  <a:srgbClr val="072541"/>
                </a:solidFill>
                <a:latin typeface="+mj-lt"/>
              </a:defRPr>
            </a:lvl1pPr>
            <a:lvl2pPr marL="0" indent="0" latinLnBrk="0">
              <a:lnSpc>
                <a:spcPct val="100000"/>
              </a:lnSpc>
              <a:spcBef>
                <a:spcPts val="832"/>
              </a:spcBef>
              <a:buNone/>
              <a:defRPr lang="de-DE" sz="832"/>
            </a:lvl2pPr>
            <a:lvl3pPr marL="0" indent="0" latinLnBrk="0">
              <a:lnSpc>
                <a:spcPct val="100000"/>
              </a:lnSpc>
              <a:spcBef>
                <a:spcPts val="832"/>
              </a:spcBef>
              <a:buNone/>
              <a:defRPr lang="de-DE" sz="832"/>
            </a:lvl3pPr>
            <a:lvl4pPr marL="0" indent="0" latinLnBrk="0">
              <a:lnSpc>
                <a:spcPct val="100000"/>
              </a:lnSpc>
              <a:spcBef>
                <a:spcPts val="832"/>
              </a:spcBef>
              <a:buNone/>
              <a:defRPr lang="de-DE" sz="832"/>
            </a:lvl4pPr>
            <a:lvl5pPr marL="0" indent="0" latinLnBrk="0">
              <a:lnSpc>
                <a:spcPct val="100000"/>
              </a:lnSpc>
              <a:spcBef>
                <a:spcPts val="832"/>
              </a:spcBef>
              <a:buNone/>
              <a:defRPr lang="de-DE" sz="832"/>
            </a:lvl5pPr>
          </a:lstStyle>
          <a:p>
            <a:pPr lvl="0"/>
            <a:r>
              <a:rPr lang="de-DE" dirty="0"/>
              <a:t>Brauchen Sie mehr Platzhalter?</a:t>
            </a:r>
          </a:p>
        </p:txBody>
      </p:sp>
      <p:sp>
        <p:nvSpPr>
          <p:cNvPr id="24" name="Textplatzhalter 25"/>
          <p:cNvSpPr>
            <a:spLocks noGrp="1"/>
          </p:cNvSpPr>
          <p:nvPr>
            <p:ph type="body" sz="quarter" idx="26" hasCustomPrompt="1"/>
          </p:nvPr>
        </p:nvSpPr>
        <p:spPr>
          <a:xfrm>
            <a:off x="3338730" y="4848151"/>
            <a:ext cx="2549455" cy="680781"/>
          </a:xfrm>
        </p:spPr>
        <p:txBody>
          <a:bodyPr>
            <a:noAutofit/>
          </a:bodyPr>
          <a:lstStyle>
            <a:lvl1pPr marL="0" indent="0" latinLnBrk="0">
              <a:lnSpc>
                <a:spcPct val="120000"/>
              </a:lnSpc>
              <a:spcBef>
                <a:spcPts val="832"/>
              </a:spcBef>
              <a:buNone/>
              <a:defRPr lang="de-DE" sz="832" baseline="0">
                <a:solidFill>
                  <a:srgbClr val="072541"/>
                </a:solidFill>
              </a:defRPr>
            </a:lvl1pPr>
            <a:lvl2pPr marL="0" indent="0" latinLnBrk="0">
              <a:lnSpc>
                <a:spcPct val="100000"/>
              </a:lnSpc>
              <a:spcBef>
                <a:spcPts val="832"/>
              </a:spcBef>
              <a:buNone/>
              <a:defRPr lang="de-DE" sz="832"/>
            </a:lvl2pPr>
            <a:lvl3pPr marL="0" indent="0" latinLnBrk="0">
              <a:lnSpc>
                <a:spcPct val="100000"/>
              </a:lnSpc>
              <a:spcBef>
                <a:spcPts val="832"/>
              </a:spcBef>
              <a:buNone/>
              <a:defRPr lang="de-DE" sz="832"/>
            </a:lvl3pPr>
            <a:lvl4pPr marL="0" indent="0" latinLnBrk="0">
              <a:lnSpc>
                <a:spcPct val="100000"/>
              </a:lnSpc>
              <a:spcBef>
                <a:spcPts val="832"/>
              </a:spcBef>
              <a:buNone/>
              <a:defRPr lang="de-DE" sz="832"/>
            </a:lvl4pPr>
            <a:lvl5pPr marL="0" indent="0" latinLnBrk="0">
              <a:lnSpc>
                <a:spcPct val="100000"/>
              </a:lnSpc>
              <a:spcBef>
                <a:spcPts val="832"/>
              </a:spcBef>
              <a:buNone/>
              <a:defRPr lang="de-DE" sz="832"/>
            </a:lvl5pPr>
          </a:lstStyle>
          <a:p>
            <a:pPr lvl="0"/>
            <a:r>
              <a:rPr lang="de-DE" dirty="0"/>
              <a:t>Kein Problem! Kopieren Sie einfach einen dieser Platzhalter, und ziehen Sie ihn an die gewünschte Position.</a:t>
            </a:r>
          </a:p>
        </p:txBody>
      </p:sp>
      <p:sp>
        <p:nvSpPr>
          <p:cNvPr id="12" name="Bildplatzhalter 11"/>
          <p:cNvSpPr>
            <a:spLocks noGrp="1"/>
          </p:cNvSpPr>
          <p:nvPr>
            <p:ph type="pic" sz="quarter" idx="10"/>
          </p:nvPr>
        </p:nvSpPr>
        <p:spPr>
          <a:xfrm>
            <a:off x="6172439" y="403412"/>
            <a:ext cx="2550152" cy="1411941"/>
          </a:xfrm>
          <a:solidFill>
            <a:schemeClr val="bg2"/>
          </a:solidFill>
        </p:spPr>
        <p:txBody>
          <a:bodyPr tIns="274320">
            <a:normAutofit/>
          </a:bodyPr>
          <a:lstStyle>
            <a:lvl1pPr marL="0" indent="0" algn="ctr" latinLnBrk="0">
              <a:buNone/>
              <a:defRPr lang="de-DE" sz="1165"/>
            </a:lvl1pPr>
          </a:lstStyle>
          <a:p>
            <a:endParaRPr lang="de-DE" dirty="0"/>
          </a:p>
        </p:txBody>
      </p:sp>
      <p:sp>
        <p:nvSpPr>
          <p:cNvPr id="28" name="Textplatzhalter 25"/>
          <p:cNvSpPr>
            <a:spLocks noGrp="1"/>
          </p:cNvSpPr>
          <p:nvPr>
            <p:ph type="body" sz="quarter" idx="15" hasCustomPrompt="1"/>
          </p:nvPr>
        </p:nvSpPr>
        <p:spPr>
          <a:xfrm>
            <a:off x="6172439" y="1960494"/>
            <a:ext cx="2550152" cy="242047"/>
          </a:xfrm>
        </p:spPr>
        <p:txBody>
          <a:bodyPr>
            <a:noAutofit/>
          </a:bodyPr>
          <a:lstStyle>
            <a:lvl1pPr marL="0" indent="0" latinLnBrk="0">
              <a:lnSpc>
                <a:spcPct val="100000"/>
              </a:lnSpc>
              <a:spcBef>
                <a:spcPts val="0"/>
              </a:spcBef>
              <a:buNone/>
              <a:defRPr lang="de-DE" sz="748" b="0" i="1" baseline="0">
                <a:solidFill>
                  <a:srgbClr val="072541"/>
                </a:solidFill>
                <a:latin typeface="+mn-lt"/>
              </a:defRPr>
            </a:lvl1pPr>
            <a:lvl2pPr marL="0" indent="0" latinLnBrk="0">
              <a:lnSpc>
                <a:spcPct val="100000"/>
              </a:lnSpc>
              <a:spcBef>
                <a:spcPts val="832"/>
              </a:spcBef>
              <a:buNone/>
              <a:defRPr lang="de-DE" sz="832"/>
            </a:lvl2pPr>
            <a:lvl3pPr marL="0" indent="0" latinLnBrk="0">
              <a:lnSpc>
                <a:spcPct val="100000"/>
              </a:lnSpc>
              <a:spcBef>
                <a:spcPts val="832"/>
              </a:spcBef>
              <a:buNone/>
              <a:defRPr lang="de-DE" sz="832"/>
            </a:lvl3pPr>
            <a:lvl4pPr marL="0" indent="0" latinLnBrk="0">
              <a:lnSpc>
                <a:spcPct val="100000"/>
              </a:lnSpc>
              <a:spcBef>
                <a:spcPts val="832"/>
              </a:spcBef>
              <a:buNone/>
              <a:defRPr lang="de-DE" sz="832"/>
            </a:lvl4pPr>
            <a:lvl5pPr marL="0" indent="0" latinLnBrk="0">
              <a:lnSpc>
                <a:spcPct val="100000"/>
              </a:lnSpc>
              <a:spcBef>
                <a:spcPts val="832"/>
              </a:spcBef>
              <a:buNone/>
              <a:defRPr lang="de-DE" sz="832"/>
            </a:lvl5pPr>
          </a:lstStyle>
          <a:p>
            <a:pPr lvl="0"/>
            <a:r>
              <a:rPr lang="de-DE" dirty="0"/>
              <a:t>[Geben Sie eine Bildunterschrift für das Foto ein.]</a:t>
            </a:r>
          </a:p>
        </p:txBody>
      </p:sp>
      <p:sp>
        <p:nvSpPr>
          <p:cNvPr id="25" name="Textplatzhalter 25"/>
          <p:cNvSpPr>
            <a:spLocks noGrp="1"/>
          </p:cNvSpPr>
          <p:nvPr>
            <p:ph type="body" sz="quarter" idx="27" hasCustomPrompt="1"/>
          </p:nvPr>
        </p:nvSpPr>
        <p:spPr>
          <a:xfrm>
            <a:off x="6178214" y="2232897"/>
            <a:ext cx="2550152" cy="646793"/>
          </a:xfrm>
        </p:spPr>
        <p:txBody>
          <a:bodyPr>
            <a:noAutofit/>
          </a:bodyPr>
          <a:lstStyle>
            <a:lvl1pPr marL="0" indent="0" latinLnBrk="0">
              <a:lnSpc>
                <a:spcPct val="120000"/>
              </a:lnSpc>
              <a:spcBef>
                <a:spcPts val="0"/>
              </a:spcBef>
              <a:buNone/>
              <a:defRPr lang="de-DE" sz="832" baseline="0">
                <a:solidFill>
                  <a:srgbClr val="072541"/>
                </a:solidFill>
              </a:defRPr>
            </a:lvl1pPr>
            <a:lvl2pPr marL="0" indent="0" latinLnBrk="0">
              <a:lnSpc>
                <a:spcPct val="100000"/>
              </a:lnSpc>
              <a:spcBef>
                <a:spcPts val="832"/>
              </a:spcBef>
              <a:buNone/>
              <a:defRPr lang="de-DE" sz="832"/>
            </a:lvl2pPr>
            <a:lvl3pPr marL="0" indent="0" latinLnBrk="0">
              <a:lnSpc>
                <a:spcPct val="100000"/>
              </a:lnSpc>
              <a:spcBef>
                <a:spcPts val="832"/>
              </a:spcBef>
              <a:buNone/>
              <a:defRPr lang="de-DE" sz="832"/>
            </a:lvl3pPr>
            <a:lvl4pPr marL="0" indent="0" latinLnBrk="0">
              <a:lnSpc>
                <a:spcPct val="100000"/>
              </a:lnSpc>
              <a:spcBef>
                <a:spcPts val="832"/>
              </a:spcBef>
              <a:buNone/>
              <a:defRPr lang="de-DE" sz="832"/>
            </a:lvl4pPr>
            <a:lvl5pPr marL="0" indent="0" latinLnBrk="0">
              <a:lnSpc>
                <a:spcPct val="100000"/>
              </a:lnSpc>
              <a:spcBef>
                <a:spcPts val="832"/>
              </a:spcBef>
              <a:buNone/>
              <a:defRPr lang="de-DE" sz="832"/>
            </a:lvl5pPr>
          </a:lstStyle>
          <a:p>
            <a:pPr lvl="0"/>
            <a:r>
              <a:rPr lang="de-DE" dirty="0"/>
              <a:t>Vergessen Sie nicht, Einzelheiten zu Ihrem Angebot aufzuführen, und erläutern Sie, in welcher Hinsicht Sie sich von der Konkurrenz abheben.</a:t>
            </a:r>
          </a:p>
        </p:txBody>
      </p:sp>
      <p:sp>
        <p:nvSpPr>
          <p:cNvPr id="35" name="Textplatzhalter 25"/>
          <p:cNvSpPr>
            <a:spLocks noGrp="1"/>
          </p:cNvSpPr>
          <p:nvPr>
            <p:ph type="body" sz="quarter" idx="28" hasCustomPrompt="1"/>
          </p:nvPr>
        </p:nvSpPr>
        <p:spPr>
          <a:xfrm>
            <a:off x="6178214" y="2910043"/>
            <a:ext cx="2550152" cy="375759"/>
          </a:xfrm>
        </p:spPr>
        <p:txBody>
          <a:bodyPr anchor="b">
            <a:noAutofit/>
          </a:bodyPr>
          <a:lstStyle>
            <a:lvl1pPr marL="0" marR="0" indent="0" algn="l" defTabSz="627469" rtl="0" eaLnBrk="1" fontAlgn="auto" latinLnBrk="0" hangingPunct="1">
              <a:lnSpc>
                <a:spcPct val="100000"/>
              </a:lnSpc>
              <a:spcBef>
                <a:spcPts val="0"/>
              </a:spcBef>
              <a:spcAft>
                <a:spcPts val="0"/>
              </a:spcAft>
              <a:buClrTx/>
              <a:buSzTx/>
              <a:buFont typeface="Arial" panose="020B0604020202020204" pitchFamily="34" charset="0"/>
              <a:buNone/>
              <a:tabLst/>
              <a:defRPr lang="de-DE" sz="998" b="1" baseline="0">
                <a:solidFill>
                  <a:srgbClr val="072541"/>
                </a:solidFill>
                <a:latin typeface="+mj-lt"/>
              </a:defRPr>
            </a:lvl1pPr>
            <a:lvl2pPr marL="0" indent="0" latinLnBrk="0">
              <a:lnSpc>
                <a:spcPct val="100000"/>
              </a:lnSpc>
              <a:spcBef>
                <a:spcPts val="832"/>
              </a:spcBef>
              <a:buNone/>
              <a:defRPr lang="de-DE" sz="832"/>
            </a:lvl2pPr>
            <a:lvl3pPr marL="0" indent="0" latinLnBrk="0">
              <a:lnSpc>
                <a:spcPct val="100000"/>
              </a:lnSpc>
              <a:spcBef>
                <a:spcPts val="832"/>
              </a:spcBef>
              <a:buNone/>
              <a:defRPr lang="de-DE" sz="832"/>
            </a:lvl3pPr>
            <a:lvl4pPr marL="0" indent="0" latinLnBrk="0">
              <a:lnSpc>
                <a:spcPct val="100000"/>
              </a:lnSpc>
              <a:spcBef>
                <a:spcPts val="832"/>
              </a:spcBef>
              <a:buNone/>
              <a:defRPr lang="de-DE" sz="832"/>
            </a:lvl4pPr>
            <a:lvl5pPr marL="0" indent="0" latinLnBrk="0">
              <a:lnSpc>
                <a:spcPct val="100000"/>
              </a:lnSpc>
              <a:spcBef>
                <a:spcPts val="832"/>
              </a:spcBef>
              <a:buNone/>
              <a:defRPr lang="de-DE" sz="832"/>
            </a:lvl5pPr>
          </a:lstStyle>
          <a:p>
            <a:pPr lvl="0"/>
            <a:r>
              <a:rPr lang="de-DE" dirty="0"/>
              <a:t>Unsere Produkte und Dienstleistungen</a:t>
            </a:r>
          </a:p>
        </p:txBody>
      </p:sp>
      <p:sp>
        <p:nvSpPr>
          <p:cNvPr id="36" name="Textplatzhalter 25"/>
          <p:cNvSpPr>
            <a:spLocks noGrp="1"/>
          </p:cNvSpPr>
          <p:nvPr>
            <p:ph type="body" sz="quarter" idx="29" hasCustomPrompt="1"/>
          </p:nvPr>
        </p:nvSpPr>
        <p:spPr>
          <a:xfrm>
            <a:off x="6178214" y="3359496"/>
            <a:ext cx="2550152" cy="3095091"/>
          </a:xfrm>
        </p:spPr>
        <p:txBody>
          <a:bodyPr>
            <a:noAutofit/>
          </a:bodyPr>
          <a:lstStyle>
            <a:lvl1pPr marL="0" indent="0" latinLnBrk="0">
              <a:lnSpc>
                <a:spcPct val="120000"/>
              </a:lnSpc>
              <a:spcBef>
                <a:spcPts val="832"/>
              </a:spcBef>
              <a:buNone/>
              <a:defRPr lang="de-DE" sz="832" baseline="0">
                <a:solidFill>
                  <a:srgbClr val="072541"/>
                </a:solidFill>
              </a:defRPr>
            </a:lvl1pPr>
            <a:lvl2pPr marL="0" indent="0" latinLnBrk="0">
              <a:lnSpc>
                <a:spcPct val="100000"/>
              </a:lnSpc>
              <a:spcBef>
                <a:spcPts val="832"/>
              </a:spcBef>
              <a:buNone/>
              <a:defRPr lang="de-DE" sz="832"/>
            </a:lvl2pPr>
            <a:lvl3pPr marL="0" indent="0" latinLnBrk="0">
              <a:lnSpc>
                <a:spcPct val="100000"/>
              </a:lnSpc>
              <a:spcBef>
                <a:spcPts val="832"/>
              </a:spcBef>
              <a:buNone/>
              <a:defRPr lang="de-DE" sz="832"/>
            </a:lvl3pPr>
            <a:lvl4pPr marL="0" indent="0" latinLnBrk="0">
              <a:lnSpc>
                <a:spcPct val="100000"/>
              </a:lnSpc>
              <a:spcBef>
                <a:spcPts val="832"/>
              </a:spcBef>
              <a:buNone/>
              <a:defRPr lang="de-DE" sz="832"/>
            </a:lvl4pPr>
            <a:lvl5pPr marL="0" indent="0" latinLnBrk="0">
              <a:lnSpc>
                <a:spcPct val="100000"/>
              </a:lnSpc>
              <a:spcBef>
                <a:spcPts val="832"/>
              </a:spcBef>
              <a:buNone/>
              <a:defRPr lang="de-DE" sz="832"/>
            </a:lvl5pPr>
          </a:lstStyle>
          <a:p>
            <a:pPr lvl="0"/>
            <a:r>
              <a:rPr lang="de-DE" dirty="0"/>
              <a:t>Sie können eine Aufzählungsliste mit Ihren Produkten, Dienstleistungen oder den wichtigsten Vorteilen einer Zusammenarbeit mit Ihrer Firma einfügen. Oder Sie können die detaillierteren Punkte einfach in wenigen kurzen Absätzen zusammenfassen.</a:t>
            </a:r>
            <a:br>
              <a:rPr lang="de-DE" dirty="0"/>
            </a:br>
            <a:r>
              <a:rPr lang="de-DE" dirty="0"/>
              <a:t>Schon klar, Sie könnten stundenlang von den Vorzügen Ihres Unternehmens schwärmen. (Hey, das ist nicht negativ gemeint – Sie sind großartig!) Vergessen Sie jedoch nicht, dass dies Marketing ist. Wenn Sie die Aufmerksamkeit Ihrer Leser wecken möchten, halten Sie den Inhalt kurz, aussagekräftig und lesbar.</a:t>
            </a:r>
          </a:p>
        </p:txBody>
      </p:sp>
    </p:spTree>
    <p:extLst>
      <p:ext uri="{BB962C8B-B14F-4D97-AF65-F5344CB8AC3E}">
        <p14:creationId xmlns:p14="http://schemas.microsoft.com/office/powerpoint/2010/main" val="2624035444"/>
      </p:ext>
    </p:extLst>
  </p:cSld>
  <p:clrMapOvr>
    <a:masterClrMapping/>
  </p:clrMapOvr>
  <p:extLst>
    <p:ext uri="{DCECCB84-F9BA-43D5-87BE-67443E8EF086}">
      <p15:sldGuideLst xmlns:p15="http://schemas.microsoft.com/office/powerpoint/2012/main">
        <p15:guide id="1" pos="4490">
          <p15:clr>
            <a:srgbClr val="547EBF"/>
          </p15:clr>
        </p15:guide>
        <p15:guide id="2" orient="horz" pos="2381">
          <p15:clr>
            <a:srgbClr val="FBAE40"/>
          </p15:clr>
        </p15:guide>
        <p15:guide id="3" pos="2245">
          <p15:clr>
            <a:srgbClr val="547EBF"/>
          </p15:clr>
        </p15:guide>
        <p15:guide id="4" orient="horz" pos="4482">
          <p15:clr>
            <a:srgbClr val="FBAE40"/>
          </p15:clr>
        </p15:guide>
        <p15:guide id="5" orient="horz" pos="280">
          <p15:clr>
            <a:srgbClr val="FBAE40"/>
          </p15:clr>
        </p15:guide>
        <p15:guide id="6" pos="4793">
          <p15:clr>
            <a:srgbClr val="FBAE40"/>
          </p15:clr>
        </p15:guide>
        <p15:guide id="7" pos="6425">
          <p15:clr>
            <a:srgbClr val="FBAE40"/>
          </p15:clr>
        </p15:guide>
        <p15:guide id="8" pos="3368">
          <p15:clr>
            <a:srgbClr val="FBAE40"/>
          </p15:clr>
        </p15:guide>
        <p15:guide id="9" pos="2551">
          <p15:clr>
            <a:srgbClr val="FBAE40"/>
          </p15:clr>
        </p15:guide>
        <p15:guide id="10" pos="1939">
          <p15:clr>
            <a:srgbClr val="FBAE40"/>
          </p15:clr>
        </p15:guide>
        <p15:guide id="11" pos="306">
          <p15:clr>
            <a:srgbClr val="FBAE40"/>
          </p15:clr>
        </p15:guide>
        <p15:guide id="12" pos="41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28888"/>
            <a:ext cx="6550152" cy="3744912"/>
          </a:xfrm>
        </p:spPr>
        <p:txBody>
          <a:bodyP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a:xfrm>
            <a:off x="396000" y="6490598"/>
            <a:ext cx="5400000" cy="230878"/>
          </a:xfrm>
        </p:spPr>
        <p:txBody>
          <a:bodyPr/>
          <a:lstStyle/>
          <a:p>
            <a:r>
              <a:rPr lang="de-DE"/>
              <a:t>Präsentationstitel | Frau Prof. Beispiel-Mustermann | Klinik/Institut/Zentrum | Datum/Ort</a:t>
            </a:r>
            <a:endParaRPr lang="de-DE" dirty="0"/>
          </a:p>
        </p:txBody>
      </p:sp>
      <p:sp>
        <p:nvSpPr>
          <p:cNvPr id="6" name="Slide Number Placeholder 5"/>
          <p:cNvSpPr>
            <a:spLocks noGrp="1"/>
          </p:cNvSpPr>
          <p:nvPr>
            <p:ph type="sldNum" sz="quarter" idx="12"/>
          </p:nvPr>
        </p:nvSpPr>
        <p:spPr/>
        <p:txBody>
          <a:bodyPr/>
          <a:lstStyle/>
          <a:p>
            <a:fld id="{43AA54D9-B87A-F84D-86CD-6E00C338952B}" type="slidenum">
              <a:rPr lang="de-DE" smtClean="0"/>
              <a:t>‹Nr.›</a:t>
            </a:fld>
            <a:endParaRPr lang="de-DE"/>
          </a:p>
        </p:txBody>
      </p:sp>
      <p:cxnSp>
        <p:nvCxnSpPr>
          <p:cNvPr id="8" name="Gerade Verbindung 4"/>
          <p:cNvCxnSpPr/>
          <p:nvPr userDrawn="1"/>
        </p:nvCxnSpPr>
        <p:spPr>
          <a:xfrm>
            <a:off x="366799" y="1270108"/>
            <a:ext cx="842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6"/>
          <p:cNvSpPr>
            <a:spLocks noGrp="1"/>
          </p:cNvSpPr>
          <p:nvPr>
            <p:ph type="body" sz="quarter" idx="13" hasCustomPrompt="1"/>
          </p:nvPr>
        </p:nvSpPr>
        <p:spPr>
          <a:xfrm>
            <a:off x="408147"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Titel 9"/>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72813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28888"/>
            <a:ext cx="6550152" cy="3744912"/>
          </a:xfrm>
        </p:spPr>
        <p:txBody>
          <a:bodyP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a:xfrm>
            <a:off x="396000" y="6490598"/>
            <a:ext cx="5400000" cy="230878"/>
          </a:xfrm>
        </p:spPr>
        <p:txBody>
          <a:bodyPr/>
          <a:lstStyle/>
          <a:p>
            <a:r>
              <a:rPr lang="de-DE"/>
              <a:t>Präsentationstitel | Frau Prof. Beispiel-Mustermann | Klinik/Institut/Zentrum | Datum/Ort</a:t>
            </a:r>
            <a:endParaRPr lang="de-DE" dirty="0"/>
          </a:p>
        </p:txBody>
      </p:sp>
      <p:sp>
        <p:nvSpPr>
          <p:cNvPr id="6" name="Slide Number Placeholder 5"/>
          <p:cNvSpPr>
            <a:spLocks noGrp="1"/>
          </p:cNvSpPr>
          <p:nvPr>
            <p:ph type="sldNum" sz="quarter" idx="12"/>
          </p:nvPr>
        </p:nvSpPr>
        <p:spPr/>
        <p:txBody>
          <a:bodyPr/>
          <a:lstStyle/>
          <a:p>
            <a:fld id="{43AA54D9-B87A-F84D-86CD-6E00C338952B}" type="slidenum">
              <a:rPr lang="de-DE" smtClean="0"/>
              <a:t>‹Nr.›</a:t>
            </a:fld>
            <a:endParaRPr lang="de-DE"/>
          </a:p>
        </p:txBody>
      </p:sp>
      <p:cxnSp>
        <p:nvCxnSpPr>
          <p:cNvPr id="8" name="Gerade Verbindung 4"/>
          <p:cNvCxnSpPr/>
          <p:nvPr userDrawn="1"/>
        </p:nvCxnSpPr>
        <p:spPr>
          <a:xfrm>
            <a:off x="366799" y="1270108"/>
            <a:ext cx="8423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6"/>
          <p:cNvSpPr>
            <a:spLocks noGrp="1"/>
          </p:cNvSpPr>
          <p:nvPr>
            <p:ph type="body" sz="quarter" idx="13" hasCustomPrompt="1"/>
          </p:nvPr>
        </p:nvSpPr>
        <p:spPr>
          <a:xfrm>
            <a:off x="408147"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Titel 9"/>
          <p:cNvSpPr>
            <a:spLocks noGrp="1"/>
          </p:cNvSpPr>
          <p:nvPr>
            <p:ph type="title"/>
          </p:nvPr>
        </p:nvSpPr>
        <p:spPr/>
        <p:txBody>
          <a:bodyPr/>
          <a:lstStyle/>
          <a:p>
            <a:r>
              <a:rPr lang="de-DE"/>
              <a:t>Titelmasterformat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7" name="Freihandform 6"/>
          <p:cNvSpPr>
            <a:spLocks/>
          </p:cNvSpPr>
          <p:nvPr userDrawn="1"/>
        </p:nvSpPr>
        <p:spPr>
          <a:xfrm>
            <a:off x="395288" y="1268412"/>
            <a:ext cx="8395386" cy="5009615"/>
          </a:xfrm>
          <a:custGeom>
            <a:avLst/>
            <a:gdLst>
              <a:gd name="connsiteX0" fmla="*/ 1878201 w 8405403"/>
              <a:gd name="connsiteY0" fmla="*/ 0 h 5019140"/>
              <a:gd name="connsiteX1" fmla="*/ 8405403 w 8405403"/>
              <a:gd name="connsiteY1" fmla="*/ 0 h 5019140"/>
              <a:gd name="connsiteX2" fmla="*/ 8405403 w 8405403"/>
              <a:gd name="connsiteY2" fmla="*/ 5019140 h 5019140"/>
              <a:gd name="connsiteX3" fmla="*/ 1892301 w 8405403"/>
              <a:gd name="connsiteY3" fmla="*/ 5019140 h 5019140"/>
              <a:gd name="connsiteX4" fmla="*/ 1878201 w 8405403"/>
              <a:gd name="connsiteY4" fmla="*/ 5019140 h 5019140"/>
              <a:gd name="connsiteX5" fmla="*/ 1878201 w 8405403"/>
              <a:gd name="connsiteY5" fmla="*/ 5018511 h 5019140"/>
              <a:gd name="connsiteX6" fmla="*/ 1698824 w 8405403"/>
              <a:gd name="connsiteY6" fmla="*/ 5010507 h 5019140"/>
              <a:gd name="connsiteX7" fmla="*/ 0 w 8405403"/>
              <a:gd name="connsiteY7" fmla="*/ 3347028 h 5019140"/>
              <a:gd name="connsiteX8" fmla="*/ 844 w 8405403"/>
              <a:gd name="connsiteY8" fmla="*/ 3332267 h 5019140"/>
              <a:gd name="connsiteX9" fmla="*/ 0 w 8405403"/>
              <a:gd name="connsiteY9" fmla="*/ 3332267 h 5019140"/>
              <a:gd name="connsiteX10" fmla="*/ 0 w 8405403"/>
              <a:gd name="connsiteY10" fmla="*/ 1 h 5019140"/>
              <a:gd name="connsiteX11" fmla="*/ 1878201 w 8405403"/>
              <a:gd name="connsiteY11" fmla="*/ 1 h 50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05403" h="5019140">
                <a:moveTo>
                  <a:pt x="1878201" y="0"/>
                </a:moveTo>
                <a:lnTo>
                  <a:pt x="8405403" y="0"/>
                </a:lnTo>
                <a:lnTo>
                  <a:pt x="8405403" y="5019140"/>
                </a:lnTo>
                <a:lnTo>
                  <a:pt x="1892301" y="5019140"/>
                </a:lnTo>
                <a:lnTo>
                  <a:pt x="1878201" y="5019140"/>
                </a:lnTo>
                <a:lnTo>
                  <a:pt x="1878201" y="5018511"/>
                </a:lnTo>
                <a:lnTo>
                  <a:pt x="1698824" y="5010507"/>
                </a:lnTo>
                <a:cubicBezTo>
                  <a:pt x="744620" y="4924878"/>
                  <a:pt x="0" y="4212793"/>
                  <a:pt x="0" y="3347028"/>
                </a:cubicBezTo>
                <a:lnTo>
                  <a:pt x="844" y="3332267"/>
                </a:lnTo>
                <a:lnTo>
                  <a:pt x="0" y="3332267"/>
                </a:lnTo>
                <a:lnTo>
                  <a:pt x="0" y="1"/>
                </a:lnTo>
                <a:lnTo>
                  <a:pt x="1878201" y="1"/>
                </a:ln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de-DE" sz="2800" b="1" dirty="0">
              <a:effectLst>
                <a:outerShdw blurRad="50800" dist="38100" dir="2700000" algn="tl" rotWithShape="0">
                  <a:prstClr val="black">
                    <a:alpha val="40000"/>
                  </a:prstClr>
                </a:outerShdw>
              </a:effectLst>
              <a:latin typeface="Corbel" charset="0"/>
              <a:ea typeface="Corbel" charset="0"/>
              <a:cs typeface="Corbel" charset="0"/>
            </a:endParaRPr>
          </a:p>
        </p:txBody>
      </p:sp>
      <p:sp>
        <p:nvSpPr>
          <p:cNvPr id="2" name="Title 1"/>
          <p:cNvSpPr>
            <a:spLocks noGrp="1"/>
          </p:cNvSpPr>
          <p:nvPr>
            <p:ph type="title"/>
          </p:nvPr>
        </p:nvSpPr>
        <p:spPr>
          <a:xfrm>
            <a:off x="816429" y="2579916"/>
            <a:ext cx="3684134" cy="1657350"/>
          </a:xfrm>
          <a:prstGeom prst="rect">
            <a:avLst/>
          </a:prstGeom>
        </p:spPr>
        <p:txBody>
          <a:bodyPr anchor="b">
            <a:normAutofit/>
          </a:bodyPr>
          <a:lstStyle>
            <a:lvl1pPr>
              <a:defRPr sz="2800" b="1">
                <a:solidFill>
                  <a:schemeClr val="bg1"/>
                </a:solidFill>
                <a:effectLst>
                  <a:outerShdw blurRad="38100" dist="38100" dir="2700000" algn="tl">
                    <a:srgbClr val="000000">
                      <a:alpha val="43137"/>
                    </a:srgbClr>
                  </a:outerShdw>
                </a:effectLst>
                <a:latin typeface="Corbel" panose="020B0503020204020204" pitchFamily="34" charset="0"/>
              </a:defRPr>
            </a:lvl1pPr>
          </a:lstStyle>
          <a:p>
            <a:r>
              <a:rPr lang="de-DE"/>
              <a:t>Titelmasterformat durch Klicken bearbeiten</a:t>
            </a:r>
            <a:endParaRPr lang="en-US" dirty="0"/>
          </a:p>
        </p:txBody>
      </p:sp>
      <p:sp>
        <p:nvSpPr>
          <p:cNvPr id="5" name="Footer Placeholder 4"/>
          <p:cNvSpPr>
            <a:spLocks noGrp="1"/>
          </p:cNvSpPr>
          <p:nvPr>
            <p:ph type="ftr" sz="quarter" idx="11"/>
          </p:nvPr>
        </p:nvSpPr>
        <p:spPr/>
        <p:txBody>
          <a:bodyPr/>
          <a:lstStyle/>
          <a:p>
            <a:r>
              <a:rPr lang="de-DE"/>
              <a:t>Präsentationstitel | Frau Prof. Beispiel-Mustermann | Klinik/Institut/Zentrum | Datum/Ort</a:t>
            </a:r>
            <a:endParaRPr lang="de-DE" dirty="0"/>
          </a:p>
        </p:txBody>
      </p:sp>
      <p:sp>
        <p:nvSpPr>
          <p:cNvPr id="6" name="Slide Number Placeholder 5"/>
          <p:cNvSpPr>
            <a:spLocks noGrp="1"/>
          </p:cNvSpPr>
          <p:nvPr>
            <p:ph type="sldNum" sz="quarter" idx="12"/>
          </p:nvPr>
        </p:nvSpPr>
        <p:spPr/>
        <p:txBody>
          <a:bodyPr/>
          <a:lstStyle/>
          <a:p>
            <a:fld id="{43AA54D9-B87A-F84D-86CD-6E00C338952B}" type="slidenum">
              <a:rPr lang="de-DE" smtClean="0"/>
              <a:t>‹Nr.›</a:t>
            </a:fld>
            <a:endParaRPr lang="de-DE"/>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 Inhal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487" y="1278369"/>
            <a:ext cx="8389737" cy="5004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oter Placeholder 5"/>
          <p:cNvSpPr>
            <a:spLocks noGrp="1"/>
          </p:cNvSpPr>
          <p:nvPr>
            <p:ph type="ftr" sz="quarter" idx="11"/>
          </p:nvPr>
        </p:nvSpPr>
        <p:spPr>
          <a:xfrm>
            <a:off x="396000" y="6490598"/>
            <a:ext cx="5400000" cy="230878"/>
          </a:xfrm>
        </p:spPr>
        <p:txBody>
          <a:bodyPr/>
          <a:lstStyle/>
          <a:p>
            <a:r>
              <a:rPr lang="de-DE"/>
              <a:t>Präsentationstitel | Frau Prof. Beispiel-Mustermann | Klinik/Institut/Zentrum | Datum/Ort</a:t>
            </a:r>
            <a:endParaRPr lang="de-DE" dirty="0"/>
          </a:p>
        </p:txBody>
      </p:sp>
      <p:sp>
        <p:nvSpPr>
          <p:cNvPr id="7" name="Slide Number Placeholder 6"/>
          <p:cNvSpPr>
            <a:spLocks noGrp="1"/>
          </p:cNvSpPr>
          <p:nvPr>
            <p:ph type="sldNum" sz="quarter" idx="12"/>
          </p:nvPr>
        </p:nvSpPr>
        <p:spPr/>
        <p:txBody>
          <a:bodyPr/>
          <a:lstStyle/>
          <a:p>
            <a:fld id="{43AA54D9-B87A-F84D-86CD-6E00C338952B}" type="slidenum">
              <a:rPr lang="de-DE" smtClean="0"/>
              <a:t>‹Nr.›</a:t>
            </a:fld>
            <a:endParaRPr lang="de-DE"/>
          </a:p>
        </p:txBody>
      </p:sp>
      <p:sp>
        <p:nvSpPr>
          <p:cNvPr id="8" name="Textplatzhalter 6"/>
          <p:cNvSpPr>
            <a:spLocks noGrp="1"/>
          </p:cNvSpPr>
          <p:nvPr>
            <p:ph type="body" sz="quarter" idx="13" hasCustomPrompt="1"/>
          </p:nvPr>
        </p:nvSpPr>
        <p:spPr>
          <a:xfrm>
            <a:off x="399596"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Tree>
    <p:extLst>
      <p:ext uri="{BB962C8B-B14F-4D97-AF65-F5344CB8AC3E}">
        <p14:creationId xmlns:p14="http://schemas.microsoft.com/office/powerpoint/2010/main" val="341896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488" y="1278369"/>
            <a:ext cx="4140000" cy="5004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50674" y="1278369"/>
            <a:ext cx="4140000" cy="5004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oter Placeholder 5"/>
          <p:cNvSpPr>
            <a:spLocks noGrp="1"/>
          </p:cNvSpPr>
          <p:nvPr>
            <p:ph type="ftr" sz="quarter" idx="11"/>
          </p:nvPr>
        </p:nvSpPr>
        <p:spPr/>
        <p:txBody>
          <a:bodyPr/>
          <a:lstStyle/>
          <a:p>
            <a:r>
              <a:rPr lang="de-DE"/>
              <a:t>Präsentationstitel | Frau Prof. Beispiel-Mustermann | Klinik/Institut/Zentrum | Datum/Ort</a:t>
            </a:r>
            <a:endParaRPr lang="de-DE" dirty="0"/>
          </a:p>
        </p:txBody>
      </p:sp>
      <p:sp>
        <p:nvSpPr>
          <p:cNvPr id="7" name="Slide Number Placeholder 6"/>
          <p:cNvSpPr>
            <a:spLocks noGrp="1"/>
          </p:cNvSpPr>
          <p:nvPr>
            <p:ph type="sldNum" sz="quarter" idx="12"/>
          </p:nvPr>
        </p:nvSpPr>
        <p:spPr/>
        <p:txBody>
          <a:bodyPr/>
          <a:lstStyle/>
          <a:p>
            <a:fld id="{43AA54D9-B87A-F84D-86CD-6E00C338952B}" type="slidenum">
              <a:rPr lang="de-DE" smtClean="0"/>
              <a:t>‹Nr.›</a:t>
            </a:fld>
            <a:endParaRPr lang="de-DE"/>
          </a:p>
        </p:txBody>
      </p:sp>
      <p:sp>
        <p:nvSpPr>
          <p:cNvPr id="8" name="Textplatzhalter 6"/>
          <p:cNvSpPr>
            <a:spLocks noGrp="1"/>
          </p:cNvSpPr>
          <p:nvPr>
            <p:ph type="body" sz="quarter" idx="13" hasCustomPrompt="1"/>
          </p:nvPr>
        </p:nvSpPr>
        <p:spPr>
          <a:xfrm>
            <a:off x="399596"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rei Inhalte - links">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4650673" y="1268413"/>
            <a:ext cx="4140000" cy="2447925"/>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Fußzeilenplatzhalter 2"/>
          <p:cNvSpPr>
            <a:spLocks noGrp="1"/>
          </p:cNvSpPr>
          <p:nvPr>
            <p:ph type="ftr" sz="quarter" idx="10"/>
          </p:nvPr>
        </p:nvSpPr>
        <p:spPr/>
        <p:txBody>
          <a:bodyPr/>
          <a:lstStyle/>
          <a:p>
            <a:r>
              <a:rPr lang="de-DE">
                <a:latin typeface="Corbel" charset="0"/>
                <a:ea typeface="Corbel" charset="0"/>
                <a:cs typeface="Corbel" charset="0"/>
              </a:rPr>
              <a:t>Präsentationstitel | Frau Prof. Beispiel-Mustermann | Klinik/Institut/Zentrum | Datum/Ort</a:t>
            </a:r>
            <a:endParaRPr lang="de-DE" dirty="0">
              <a:latin typeface="Corbel" charset="0"/>
              <a:ea typeface="Corbel" charset="0"/>
              <a:cs typeface="Corbel" charset="0"/>
            </a:endParaRPr>
          </a:p>
        </p:txBody>
      </p:sp>
      <p:sp>
        <p:nvSpPr>
          <p:cNvPr id="4" name="Foliennummernplatzhalter 3"/>
          <p:cNvSpPr>
            <a:spLocks noGrp="1"/>
          </p:cNvSpPr>
          <p:nvPr>
            <p:ph type="sldNum" sz="quarter" idx="11"/>
          </p:nvPr>
        </p:nvSpPr>
        <p:spPr/>
        <p:txBody>
          <a:bodyPr/>
          <a:lstStyle/>
          <a:p>
            <a:fld id="{43AA54D9-B87A-F84D-86CD-6E00C338952B}" type="slidenum">
              <a:rPr lang="de-DE" smtClean="0"/>
              <a:pPr/>
              <a:t>‹Nr.›</a:t>
            </a:fld>
            <a:endParaRPr lang="de-DE"/>
          </a:p>
        </p:txBody>
      </p:sp>
      <p:sp>
        <p:nvSpPr>
          <p:cNvPr id="8" name="Content Placeholder 3"/>
          <p:cNvSpPr>
            <a:spLocks noGrp="1"/>
          </p:cNvSpPr>
          <p:nvPr>
            <p:ph sz="half" idx="13"/>
          </p:nvPr>
        </p:nvSpPr>
        <p:spPr>
          <a:xfrm>
            <a:off x="4650674" y="3828443"/>
            <a:ext cx="4140000" cy="2448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Textplatzhalter 6"/>
          <p:cNvSpPr>
            <a:spLocks noGrp="1"/>
          </p:cNvSpPr>
          <p:nvPr>
            <p:ph type="body" sz="quarter" idx="14" hasCustomPrompt="1"/>
          </p:nvPr>
        </p:nvSpPr>
        <p:spPr>
          <a:xfrm>
            <a:off x="395488"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Content Placeholder 2"/>
          <p:cNvSpPr>
            <a:spLocks noGrp="1"/>
          </p:cNvSpPr>
          <p:nvPr>
            <p:ph sz="half" idx="1"/>
          </p:nvPr>
        </p:nvSpPr>
        <p:spPr>
          <a:xfrm>
            <a:off x="395488" y="1268413"/>
            <a:ext cx="4140000" cy="5005387"/>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9629849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rei Inhalte - rechts">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latin typeface="Corbel" charset="0"/>
                <a:ea typeface="Corbel" charset="0"/>
                <a:cs typeface="Corbel" charset="0"/>
              </a:rPr>
              <a:t>Präsentationstitel | Frau Prof. Beispiel-Mustermann | Klinik/Institut/Zentrum | Datum/Ort</a:t>
            </a:r>
            <a:endParaRPr lang="de-DE" dirty="0">
              <a:latin typeface="Corbel" charset="0"/>
              <a:ea typeface="Corbel" charset="0"/>
              <a:cs typeface="Corbel" charset="0"/>
            </a:endParaRPr>
          </a:p>
        </p:txBody>
      </p:sp>
      <p:sp>
        <p:nvSpPr>
          <p:cNvPr id="4" name="Foliennummernplatzhalter 3"/>
          <p:cNvSpPr>
            <a:spLocks noGrp="1"/>
          </p:cNvSpPr>
          <p:nvPr>
            <p:ph type="sldNum" sz="quarter" idx="11"/>
          </p:nvPr>
        </p:nvSpPr>
        <p:spPr/>
        <p:txBody>
          <a:bodyPr/>
          <a:lstStyle/>
          <a:p>
            <a:fld id="{43AA54D9-B87A-F84D-86CD-6E00C338952B}" type="slidenum">
              <a:rPr lang="de-DE" smtClean="0"/>
              <a:pPr/>
              <a:t>‹Nr.›</a:t>
            </a:fld>
            <a:endParaRPr lang="de-DE"/>
          </a:p>
        </p:txBody>
      </p:sp>
      <p:sp>
        <p:nvSpPr>
          <p:cNvPr id="9" name="Textplatzhalter 6"/>
          <p:cNvSpPr>
            <a:spLocks noGrp="1"/>
          </p:cNvSpPr>
          <p:nvPr>
            <p:ph type="body" sz="quarter" idx="15" hasCustomPrompt="1"/>
          </p:nvPr>
        </p:nvSpPr>
        <p:spPr>
          <a:xfrm>
            <a:off x="395288" y="748650"/>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Content Placeholder 3"/>
          <p:cNvSpPr>
            <a:spLocks noGrp="1"/>
          </p:cNvSpPr>
          <p:nvPr>
            <p:ph sz="half" idx="16"/>
          </p:nvPr>
        </p:nvSpPr>
        <p:spPr>
          <a:xfrm>
            <a:off x="4650674" y="1278369"/>
            <a:ext cx="4140000" cy="5004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Content Placeholder 3"/>
          <p:cNvSpPr>
            <a:spLocks noGrp="1"/>
          </p:cNvSpPr>
          <p:nvPr>
            <p:ph sz="half" idx="2"/>
          </p:nvPr>
        </p:nvSpPr>
        <p:spPr>
          <a:xfrm>
            <a:off x="395488" y="1265770"/>
            <a:ext cx="4140000" cy="2447925"/>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Content Placeholder 3"/>
          <p:cNvSpPr>
            <a:spLocks noGrp="1"/>
          </p:cNvSpPr>
          <p:nvPr>
            <p:ph sz="half" idx="13"/>
          </p:nvPr>
        </p:nvSpPr>
        <p:spPr>
          <a:xfrm>
            <a:off x="395489" y="3825800"/>
            <a:ext cx="4140000" cy="2448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19238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er Inhalt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latin typeface="Corbel" charset="0"/>
                <a:ea typeface="Corbel" charset="0"/>
                <a:cs typeface="Corbel" charset="0"/>
              </a:rPr>
              <a:t>Präsentationstitel | Frau Prof. Beispiel-Mustermann | Klinik/Institut/Zentrum | Datum/Ort</a:t>
            </a:r>
            <a:endParaRPr lang="de-DE" dirty="0">
              <a:latin typeface="Corbel" charset="0"/>
              <a:ea typeface="Corbel" charset="0"/>
              <a:cs typeface="Corbel" charset="0"/>
            </a:endParaRPr>
          </a:p>
        </p:txBody>
      </p:sp>
      <p:sp>
        <p:nvSpPr>
          <p:cNvPr id="4" name="Foliennummernplatzhalter 3"/>
          <p:cNvSpPr>
            <a:spLocks noGrp="1"/>
          </p:cNvSpPr>
          <p:nvPr>
            <p:ph type="sldNum" sz="quarter" idx="11"/>
          </p:nvPr>
        </p:nvSpPr>
        <p:spPr/>
        <p:txBody>
          <a:bodyPr/>
          <a:lstStyle/>
          <a:p>
            <a:fld id="{43AA54D9-B87A-F84D-86CD-6E00C338952B}" type="slidenum">
              <a:rPr lang="de-DE" smtClean="0"/>
              <a:pPr/>
              <a:t>‹Nr.›</a:t>
            </a:fld>
            <a:endParaRPr lang="de-DE"/>
          </a:p>
        </p:txBody>
      </p:sp>
      <p:sp>
        <p:nvSpPr>
          <p:cNvPr id="9" name="Textplatzhalter 6"/>
          <p:cNvSpPr>
            <a:spLocks noGrp="1"/>
          </p:cNvSpPr>
          <p:nvPr>
            <p:ph type="body" sz="quarter" idx="14" hasCustomPrompt="1"/>
          </p:nvPr>
        </p:nvSpPr>
        <p:spPr>
          <a:xfrm>
            <a:off x="398318"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10" name="Content Placeholder 3"/>
          <p:cNvSpPr>
            <a:spLocks noGrp="1"/>
          </p:cNvSpPr>
          <p:nvPr>
            <p:ph sz="half" idx="2"/>
          </p:nvPr>
        </p:nvSpPr>
        <p:spPr>
          <a:xfrm>
            <a:off x="4650673" y="1268413"/>
            <a:ext cx="4140000" cy="2447925"/>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Content Placeholder 3"/>
          <p:cNvSpPr>
            <a:spLocks noGrp="1"/>
          </p:cNvSpPr>
          <p:nvPr>
            <p:ph sz="half" idx="13"/>
          </p:nvPr>
        </p:nvSpPr>
        <p:spPr>
          <a:xfrm>
            <a:off x="4650674" y="3828443"/>
            <a:ext cx="4140000" cy="2448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Content Placeholder 3"/>
          <p:cNvSpPr>
            <a:spLocks noGrp="1"/>
          </p:cNvSpPr>
          <p:nvPr>
            <p:ph sz="half" idx="15"/>
          </p:nvPr>
        </p:nvSpPr>
        <p:spPr>
          <a:xfrm>
            <a:off x="395288" y="1265770"/>
            <a:ext cx="4140000" cy="2447925"/>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half" idx="16"/>
          </p:nvPr>
        </p:nvSpPr>
        <p:spPr>
          <a:xfrm>
            <a:off x="395289" y="3825800"/>
            <a:ext cx="4140000" cy="2448000"/>
          </a:xfrm>
        </p:spPr>
        <p:txBody>
          <a:bodyPr lIns="288000" anchor="ctr"/>
          <a:lstStyle>
            <a:lvl1pPr marL="177800" indent="-177800">
              <a:defRPr/>
            </a:lvl1pPr>
            <a:lvl2pPr marL="355600" indent="-177800">
              <a:defRPr/>
            </a:lvl2pPr>
            <a:lvl3pPr marL="541338" indent="-185738">
              <a:defRPr/>
            </a:lvl3pPr>
            <a:lvl4pPr marL="719138" indent="-177800">
              <a:defRPr/>
            </a:lvl4pPr>
            <a:lvl5pPr marL="896938"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41867688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de-DE"/>
              <a:t>Präsentationstitel | Frau Prof. Beispiel-Mustermann | Klinik/Institut/Zentrum | Datum/Ort</a:t>
            </a:r>
            <a:endParaRPr lang="de-DE" dirty="0"/>
          </a:p>
        </p:txBody>
      </p:sp>
      <p:sp>
        <p:nvSpPr>
          <p:cNvPr id="5" name="Slide Number Placeholder 4"/>
          <p:cNvSpPr>
            <a:spLocks noGrp="1"/>
          </p:cNvSpPr>
          <p:nvPr>
            <p:ph type="sldNum" sz="quarter" idx="12"/>
          </p:nvPr>
        </p:nvSpPr>
        <p:spPr/>
        <p:txBody>
          <a:bodyPr/>
          <a:lstStyle/>
          <a:p>
            <a:fld id="{43AA54D9-B87A-F84D-86CD-6E00C338952B}" type="slidenum">
              <a:rPr lang="de-DE" smtClean="0"/>
              <a:t>‹Nr.›</a:t>
            </a:fld>
            <a:endParaRPr lang="de-DE"/>
          </a:p>
        </p:txBody>
      </p:sp>
      <p:cxnSp>
        <p:nvCxnSpPr>
          <p:cNvPr id="8" name="Gerade Verbindung 4"/>
          <p:cNvCxnSpPr/>
          <p:nvPr userDrawn="1"/>
        </p:nvCxnSpPr>
        <p:spPr>
          <a:xfrm>
            <a:off x="366800" y="1258888"/>
            <a:ext cx="84054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platzhalter 6"/>
          <p:cNvSpPr>
            <a:spLocks noGrp="1"/>
          </p:cNvSpPr>
          <p:nvPr>
            <p:ph type="body" sz="quarter" idx="13" hasCustomPrompt="1"/>
          </p:nvPr>
        </p:nvSpPr>
        <p:spPr>
          <a:xfrm>
            <a:off x="399596" y="743115"/>
            <a:ext cx="5400000" cy="327025"/>
          </a:xfrm>
        </p:spPr>
        <p:txBody>
          <a:bodyPr lIns="0"/>
          <a:lstStyle>
            <a:lvl1pPr marL="0" indent="0">
              <a:buFontTx/>
              <a:buNone/>
              <a:defRPr/>
            </a:lvl1pPr>
          </a:lstStyle>
          <a:p>
            <a:r>
              <a:rPr lang="de-DE" sz="1600" dirty="0">
                <a:latin typeface="Corbel" charset="0"/>
                <a:ea typeface="Corbel" charset="0"/>
                <a:cs typeface="Corbel" charset="0"/>
              </a:rPr>
              <a:t>Kapitel | Thema oder Titel hinzufügen</a:t>
            </a:r>
          </a:p>
        </p:txBody>
      </p:sp>
      <p:sp>
        <p:nvSpPr>
          <p:cNvPr id="3" name="Titel 2"/>
          <p:cNvSpPr>
            <a:spLocks noGrp="1"/>
          </p:cNvSpPr>
          <p:nvPr>
            <p:ph type="title"/>
          </p:nvPr>
        </p:nvSpPr>
        <p:spPr/>
        <p:txBody>
          <a:bodyPr/>
          <a:lstStyle/>
          <a:p>
            <a:r>
              <a:rPr lang="de-DE"/>
              <a:t>Titelmasterformat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96000" y="6490598"/>
            <a:ext cx="5400000" cy="230878"/>
          </a:xfrm>
          <a:prstGeom prst="rect">
            <a:avLst/>
          </a:prstGeom>
        </p:spPr>
        <p:txBody>
          <a:bodyPr vert="horz" lIns="0" tIns="45720" rIns="91440" bIns="45720" rtlCol="0" anchor="ctr"/>
          <a:lstStyle>
            <a:lvl1pPr algn="l">
              <a:defRPr sz="900">
                <a:solidFill>
                  <a:schemeClr val="tx1"/>
                </a:solidFill>
                <a:latin typeface="Corbel" panose="020B0503020204020204" pitchFamily="34" charset="0"/>
              </a:defRPr>
            </a:lvl1pPr>
          </a:lstStyle>
          <a:p>
            <a:r>
              <a:rPr lang="de-DE">
                <a:latin typeface="Corbel" charset="0"/>
                <a:ea typeface="Corbel" charset="0"/>
                <a:cs typeface="Corbel" charset="0"/>
              </a:rPr>
              <a:t>Präsentationstitel | Frau Prof. Beispiel-Mustermann | Klinik/Institut/Zentrum | Datum/Ort</a:t>
            </a:r>
            <a:endParaRPr lang="de-DE" dirty="0">
              <a:latin typeface="Corbel" charset="0"/>
              <a:ea typeface="Corbel" charset="0"/>
              <a:cs typeface="Corbel" charset="0"/>
            </a:endParaRPr>
          </a:p>
        </p:txBody>
      </p:sp>
      <p:sp>
        <p:nvSpPr>
          <p:cNvPr id="3" name="Text Placeholder 2"/>
          <p:cNvSpPr>
            <a:spLocks noGrp="1"/>
          </p:cNvSpPr>
          <p:nvPr>
            <p:ph type="body" idx="1"/>
          </p:nvPr>
        </p:nvSpPr>
        <p:spPr>
          <a:xfrm>
            <a:off x="1295400" y="2528888"/>
            <a:ext cx="6550152" cy="3744911"/>
          </a:xfrm>
          <a:prstGeom prst="rect">
            <a:avLst/>
          </a:prstGeom>
        </p:spPr>
        <p:txBody>
          <a:bodyPr vert="horz" lIns="0" tIns="45720" rIns="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4"/>
          </p:nvPr>
        </p:nvSpPr>
        <p:spPr>
          <a:xfrm>
            <a:off x="7525225" y="6490598"/>
            <a:ext cx="1265449" cy="230878"/>
          </a:xfrm>
          <a:prstGeom prst="rect">
            <a:avLst/>
          </a:prstGeom>
        </p:spPr>
        <p:txBody>
          <a:bodyPr vert="horz" lIns="91440" tIns="45720" rIns="0" bIns="45720" rtlCol="0" anchor="ctr"/>
          <a:lstStyle>
            <a:lvl1pPr algn="r">
              <a:defRPr sz="900">
                <a:solidFill>
                  <a:schemeClr val="tx1"/>
                </a:solidFill>
                <a:latin typeface="Corbel" panose="020B0503020204020204" pitchFamily="34" charset="0"/>
              </a:defRPr>
            </a:lvl1pPr>
          </a:lstStyle>
          <a:p>
            <a:fld id="{43AA54D9-B87A-F84D-86CD-6E00C338952B}" type="slidenum">
              <a:rPr lang="de-DE" smtClean="0"/>
              <a:pPr/>
              <a:t>‹Nr.›</a:t>
            </a:fld>
            <a:endParaRPr lang="de-DE"/>
          </a:p>
        </p:txBody>
      </p:sp>
      <p:sp>
        <p:nvSpPr>
          <p:cNvPr id="10" name="Titelplatzhalter 9"/>
          <p:cNvSpPr>
            <a:spLocks noGrp="1"/>
          </p:cNvSpPr>
          <p:nvPr>
            <p:ph type="title"/>
          </p:nvPr>
        </p:nvSpPr>
        <p:spPr>
          <a:xfrm>
            <a:off x="1295400" y="1628774"/>
            <a:ext cx="6553200" cy="755651"/>
          </a:xfrm>
          <a:prstGeom prst="rect">
            <a:avLst/>
          </a:prstGeom>
        </p:spPr>
        <p:txBody>
          <a:bodyPr vert="horz" lIns="0" tIns="45720" rIns="0" bIns="45720" rtlCol="0" anchor="b">
            <a:normAutofit/>
          </a:bodyPr>
          <a:lstStyle/>
          <a:p>
            <a:r>
              <a:rPr lang="de-DE" dirty="0"/>
              <a:t>Titelmasterformat durch Klicken bearbeiten</a:t>
            </a:r>
          </a:p>
        </p:txBody>
      </p:sp>
      <p:pic>
        <p:nvPicPr>
          <p:cNvPr id="8" name="Bild 5"/>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6821894" y="376898"/>
            <a:ext cx="1980000" cy="673200"/>
          </a:xfrm>
          <a:prstGeom prst="rect">
            <a:avLst/>
          </a:prstGeom>
        </p:spPr>
      </p:pic>
    </p:spTree>
    <p:extLst>
      <p:ext uri="{BB962C8B-B14F-4D97-AF65-F5344CB8AC3E}">
        <p14:creationId xmlns:p14="http://schemas.microsoft.com/office/powerpoint/2010/main" val="18946432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47" r:id="rId4"/>
    <p:sldLayoutId id="2147483736" r:id="rId5"/>
    <p:sldLayoutId id="2147483745" r:id="rId6"/>
    <p:sldLayoutId id="2147483746" r:id="rId7"/>
    <p:sldLayoutId id="2147483744" r:id="rId8"/>
    <p:sldLayoutId id="2147483738" r:id="rId9"/>
    <p:sldLayoutId id="2147483739" r:id="rId10"/>
    <p:sldLayoutId id="2147483749" r:id="rId11"/>
    <p:sldLayoutId id="2147483758" r:id="rId12"/>
    <p:sldLayoutId id="2147483760" r:id="rId13"/>
    <p:sldLayoutId id="2147483761" r:id="rId14"/>
    <p:sldLayoutId id="2147483762" r:id="rId15"/>
    <p:sldLayoutId id="2147483763" r:id="rId16"/>
    <p:sldLayoutId id="2147483764" r:id="rId17"/>
    <p:sldLayoutId id="2147483765" r:id="rId18"/>
    <p:sldLayoutId id="2147483766" r:id="rId19"/>
  </p:sldLayoutIdLst>
  <p:hf sldNum="0" hdr="0" dt="0"/>
  <p:txStyles>
    <p:titleStyle>
      <a:lvl1pPr algn="l" defTabSz="914400" rtl="0" eaLnBrk="1" latinLnBrk="0" hangingPunct="1">
        <a:lnSpc>
          <a:spcPct val="90000"/>
        </a:lnSpc>
        <a:spcBef>
          <a:spcPct val="0"/>
        </a:spcBef>
        <a:buNone/>
        <a:defRPr sz="2000" b="1" kern="1200">
          <a:solidFill>
            <a:schemeClr val="tx1"/>
          </a:solidFill>
          <a:latin typeface="Corbel" panose="020B0503020204020204" pitchFamily="34" charset="0"/>
          <a:ea typeface="+mj-ea"/>
          <a:cs typeface="+mj-cs"/>
        </a:defRPr>
      </a:lvl1pPr>
    </p:titleStyle>
    <p:bodyStyle>
      <a:lvl1pPr marL="1778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16" userDrawn="1">
          <p15:clr>
            <a:srgbClr val="F26B43"/>
          </p15:clr>
        </p15:guide>
        <p15:guide id="2" pos="4944" userDrawn="1">
          <p15:clr>
            <a:srgbClr val="F26B43"/>
          </p15:clr>
        </p15:guide>
        <p15:guide id="3" orient="horz" pos="1502" userDrawn="1">
          <p15:clr>
            <a:srgbClr val="F26B43"/>
          </p15:clr>
        </p15:guide>
        <p15:guide id="4" orient="horz" pos="1593" userDrawn="1">
          <p15:clr>
            <a:srgbClr val="F26B43"/>
          </p15:clr>
        </p15:guide>
        <p15:guide id="5" orient="horz" pos="3952" userDrawn="1">
          <p15:clr>
            <a:srgbClr val="F26B43"/>
          </p15:clr>
        </p15:guide>
        <p15:guide id="6" pos="249" userDrawn="1">
          <p15:clr>
            <a:srgbClr val="F26B43"/>
          </p15:clr>
        </p15:guide>
        <p15:guide id="7" pos="5534" userDrawn="1">
          <p15:clr>
            <a:srgbClr val="F26B43"/>
          </p15:clr>
        </p15:guide>
        <p15:guide id="8" orient="horz" pos="1026" userDrawn="1">
          <p15:clr>
            <a:srgbClr val="F26B43"/>
          </p15:clr>
        </p15:guide>
        <p15:guide id="9" orient="horz" pos="618" userDrawn="1">
          <p15:clr>
            <a:srgbClr val="F26B43"/>
          </p15:clr>
        </p15:guide>
        <p15:guide id="10" orient="horz" pos="799" userDrawn="1">
          <p15:clr>
            <a:srgbClr val="F26B43"/>
          </p15:clr>
        </p15:guide>
        <p15:guide id="11" orient="horz" pos="2409" userDrawn="1">
          <p15:clr>
            <a:srgbClr val="F26B43"/>
          </p15:clr>
        </p15:guide>
        <p15:guide id="12" orient="horz" pos="2341" userDrawn="1">
          <p15:clr>
            <a:srgbClr val="F26B43"/>
          </p15:clr>
        </p15:guide>
        <p15:guide id="13" pos="2857" userDrawn="1">
          <p15:clr>
            <a:srgbClr val="F26B43"/>
          </p15:clr>
        </p15:guide>
        <p15:guide id="14" pos="29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1.xml"/><Relationship Id="rId5" Type="http://schemas.openxmlformats.org/officeDocument/2006/relationships/chart" Target="../charts/chart1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1.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ruehe-kindheitsbelastungen.elearning-dzpg.d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bmas.de/DE/Service/Presse/Meldungen/2020/neue-gesetze-soziales-entschaedigungsrecht.html" TargetMode="External"/><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register.awmf.org/de/leitlinien/detail/027-069"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s://www.dgkim.de/dateien/dgkim_leitfaden_praeventiver-kinderschutz_05-12-2020.pdf"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8.xml"/><Relationship Id="rId16" Type="http://schemas.openxmlformats.org/officeDocument/2006/relationships/image" Target="../media/image33.png"/><Relationship Id="rId1" Type="http://schemas.openxmlformats.org/officeDocument/2006/relationships/slideLayout" Target="../slideLayouts/slideLayout19.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943706" y="4557863"/>
            <a:ext cx="6904893" cy="1244831"/>
          </a:xfrm>
        </p:spPr>
        <p:txBody>
          <a:bodyPr>
            <a:normAutofit/>
          </a:bodyPr>
          <a:lstStyle/>
          <a:p>
            <a:r>
              <a:rPr lang="de-DE" sz="2200" dirty="0"/>
              <a:t>Jörg M. Fegert, 04.09.2024</a:t>
            </a:r>
          </a:p>
          <a:p>
            <a:r>
              <a:rPr lang="de-DE" sz="2200" dirty="0"/>
              <a:t>Fachtag der Medizinischen Kinderschutzhotline</a:t>
            </a:r>
          </a:p>
          <a:p>
            <a:endParaRPr lang="de-DE" sz="2200" dirty="0"/>
          </a:p>
        </p:txBody>
      </p:sp>
      <p:sp>
        <p:nvSpPr>
          <p:cNvPr id="3" name="Rechteck 2"/>
          <p:cNvSpPr/>
          <p:nvPr/>
        </p:nvSpPr>
        <p:spPr>
          <a:xfrm>
            <a:off x="876300" y="1677721"/>
            <a:ext cx="7391400" cy="2739211"/>
          </a:xfrm>
          <a:prstGeom prst="rect">
            <a:avLst/>
          </a:prstGeom>
        </p:spPr>
        <p:txBody>
          <a:bodyPr wrap="square">
            <a:spAutoFit/>
          </a:bodyPr>
          <a:lstStyle/>
          <a:p>
            <a:r>
              <a:rPr lang="de-DE" sz="3200" b="1" dirty="0">
                <a:solidFill>
                  <a:schemeClr val="bg1"/>
                </a:solidFill>
                <a:latin typeface="Corbel" panose="020B0503020204020204" pitchFamily="34" charset="0"/>
              </a:rPr>
              <a:t>Erhebliche Vernachlässigung –</a:t>
            </a:r>
          </a:p>
          <a:p>
            <a:r>
              <a:rPr lang="de-DE" sz="2800" b="1" dirty="0">
                <a:solidFill>
                  <a:schemeClr val="bg1"/>
                </a:solidFill>
                <a:latin typeface="Corbel" panose="020B0503020204020204" pitchFamily="34" charset="0"/>
              </a:rPr>
              <a:t>Relevanz für Medizin, Jugendhilfe &amp; Familienrecht: Handlungsmöglichkeiten und sozialrechtliche Leistungsansprüche</a:t>
            </a:r>
          </a:p>
          <a:p>
            <a:endParaRPr lang="de-DE" sz="2800" b="1" dirty="0">
              <a:solidFill>
                <a:schemeClr val="bg1"/>
              </a:solidFill>
              <a:latin typeface="Corbel" panose="020B0503020204020204" pitchFamily="34" charset="0"/>
            </a:endParaRPr>
          </a:p>
          <a:p>
            <a:r>
              <a:rPr lang="de-DE" sz="2800" b="1" dirty="0">
                <a:solidFill>
                  <a:schemeClr val="bg1"/>
                </a:solidFill>
                <a:latin typeface="Corbel" panose="020B0503020204020204" pitchFamily="34" charset="0"/>
              </a:rPr>
              <a:t>Einführungsvortrag</a:t>
            </a:r>
          </a:p>
        </p:txBody>
      </p:sp>
    </p:spTree>
    <p:extLst>
      <p:ext uri="{BB962C8B-B14F-4D97-AF65-F5344CB8AC3E}">
        <p14:creationId xmlns:p14="http://schemas.microsoft.com/office/powerpoint/2010/main" val="340286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p:cNvSpPr/>
          <p:nvPr/>
        </p:nvSpPr>
        <p:spPr>
          <a:xfrm>
            <a:off x="4405657" y="1752574"/>
            <a:ext cx="4472530" cy="584775"/>
          </a:xfrm>
          <a:prstGeom prst="rect">
            <a:avLst/>
          </a:prstGeom>
        </p:spPr>
        <p:txBody>
          <a:bodyPr wrap="square">
            <a:spAutoFit/>
          </a:bodyPr>
          <a:lstStyle/>
          <a:p>
            <a:pPr>
              <a:spcBef>
                <a:spcPts val="1200"/>
              </a:spcBef>
              <a:spcAft>
                <a:spcPts val="1800"/>
              </a:spcAft>
            </a:pPr>
            <a:r>
              <a:rPr lang="de-DE" sz="1600" b="1" cap="small" dirty="0">
                <a:solidFill>
                  <a:srgbClr val="445055"/>
                </a:solidFill>
                <a:latin typeface="Corbel" panose="020B0503020204020204" pitchFamily="34" charset="0"/>
              </a:rPr>
              <a:t>Körperlich: Inadäquate oder fehlende Ernährung, Hygiene, Unterkunft, Kleidung </a:t>
            </a:r>
          </a:p>
        </p:txBody>
      </p:sp>
      <p:sp>
        <p:nvSpPr>
          <p:cNvPr id="23" name="Rechteck 22"/>
          <p:cNvSpPr/>
          <p:nvPr/>
        </p:nvSpPr>
        <p:spPr>
          <a:xfrm>
            <a:off x="6636589" y="3016290"/>
            <a:ext cx="2241598" cy="1323439"/>
          </a:xfrm>
          <a:prstGeom prst="rect">
            <a:avLst/>
          </a:prstGeom>
        </p:spPr>
        <p:txBody>
          <a:bodyPr wrap="square">
            <a:spAutoFit/>
          </a:bodyPr>
          <a:lstStyle/>
          <a:p>
            <a:pPr>
              <a:spcBef>
                <a:spcPts val="1200"/>
              </a:spcBef>
              <a:spcAft>
                <a:spcPts val="1800"/>
              </a:spcAft>
            </a:pPr>
            <a:r>
              <a:rPr lang="de-DE" sz="1600" b="1" cap="small" dirty="0">
                <a:solidFill>
                  <a:srgbClr val="445055"/>
                </a:solidFill>
                <a:latin typeface="Corbel" panose="020B0503020204020204" pitchFamily="34" charset="0"/>
              </a:rPr>
              <a:t>Emotional: Ignorieren/Verweigern emotionaler Responsivität, Zugang zu Hilfe</a:t>
            </a:r>
          </a:p>
        </p:txBody>
      </p:sp>
      <p:sp>
        <p:nvSpPr>
          <p:cNvPr id="24" name="Rechteck 23"/>
          <p:cNvSpPr/>
          <p:nvPr/>
        </p:nvSpPr>
        <p:spPr>
          <a:xfrm>
            <a:off x="5736244" y="5018670"/>
            <a:ext cx="3271535" cy="584775"/>
          </a:xfrm>
          <a:prstGeom prst="rect">
            <a:avLst/>
          </a:prstGeom>
        </p:spPr>
        <p:txBody>
          <a:bodyPr wrap="square">
            <a:spAutoFit/>
          </a:bodyPr>
          <a:lstStyle/>
          <a:p>
            <a:pPr>
              <a:spcBef>
                <a:spcPts val="1200"/>
              </a:spcBef>
              <a:spcAft>
                <a:spcPts val="1800"/>
              </a:spcAft>
            </a:pPr>
            <a:r>
              <a:rPr lang="de-DE" sz="1600" b="1" cap="small" dirty="0">
                <a:solidFill>
                  <a:srgbClr val="445055"/>
                </a:solidFill>
                <a:latin typeface="Corbel" panose="020B0503020204020204" pitchFamily="34" charset="0"/>
              </a:rPr>
              <a:t>(Zahn-)Medizinisch: Inadäquate Versorgung oder Unterlassung</a:t>
            </a:r>
            <a:endParaRPr lang="de-DE" b="1" cap="small" dirty="0">
              <a:solidFill>
                <a:srgbClr val="445055"/>
              </a:solidFill>
              <a:latin typeface="Corbel" panose="020B0503020204020204" pitchFamily="34" charset="0"/>
            </a:endParaRPr>
          </a:p>
        </p:txBody>
      </p:sp>
      <p:sp>
        <p:nvSpPr>
          <p:cNvPr id="25" name="Rechteck 24"/>
          <p:cNvSpPr/>
          <p:nvPr/>
        </p:nvSpPr>
        <p:spPr>
          <a:xfrm>
            <a:off x="4029031" y="5673067"/>
            <a:ext cx="1895627" cy="830997"/>
          </a:xfrm>
          <a:prstGeom prst="rect">
            <a:avLst/>
          </a:prstGeom>
        </p:spPr>
        <p:txBody>
          <a:bodyPr wrap="square">
            <a:spAutoFit/>
          </a:bodyPr>
          <a:lstStyle/>
          <a:p>
            <a:pPr>
              <a:spcBef>
                <a:spcPts val="1200"/>
              </a:spcBef>
              <a:spcAft>
                <a:spcPts val="1800"/>
              </a:spcAft>
            </a:pPr>
            <a:r>
              <a:rPr lang="de-DE" sz="1600" b="1" cap="small" dirty="0">
                <a:solidFill>
                  <a:srgbClr val="445055"/>
                </a:solidFill>
                <a:latin typeface="Corbel" panose="020B0503020204020204" pitchFamily="34" charset="0"/>
              </a:rPr>
              <a:t>Erzieherisch: inadäquater Zugang</a:t>
            </a:r>
          </a:p>
        </p:txBody>
      </p:sp>
      <p:sp>
        <p:nvSpPr>
          <p:cNvPr id="26" name="Rechteck 25"/>
          <p:cNvSpPr/>
          <p:nvPr/>
        </p:nvSpPr>
        <p:spPr>
          <a:xfrm>
            <a:off x="291189" y="3187092"/>
            <a:ext cx="3217555" cy="2554545"/>
          </a:xfrm>
          <a:prstGeom prst="rect">
            <a:avLst/>
          </a:prstGeom>
        </p:spPr>
        <p:txBody>
          <a:bodyPr wrap="square">
            <a:spAutoFit/>
          </a:bodyPr>
          <a:lstStyle/>
          <a:p>
            <a:pPr>
              <a:spcBef>
                <a:spcPts val="1200"/>
              </a:spcBef>
              <a:spcAft>
                <a:spcPts val="1800"/>
              </a:spcAft>
            </a:pPr>
            <a:r>
              <a:rPr lang="de-DE" sz="1600" b="1" cap="small" dirty="0">
                <a:solidFill>
                  <a:srgbClr val="445055"/>
                </a:solidFill>
                <a:latin typeface="Corbel" panose="020B0503020204020204" pitchFamily="34" charset="0"/>
              </a:rPr>
              <a:t>Inadäquate Beaufsichtigung: fehlende Sicherstellung, dass </a:t>
            </a:r>
            <a:r>
              <a:rPr lang="de-DE" sz="1600" b="1" cap="small" dirty="0" err="1">
                <a:solidFill>
                  <a:srgbClr val="445055"/>
                </a:solidFill>
                <a:latin typeface="Corbel" panose="020B0503020204020204" pitchFamily="34" charset="0"/>
              </a:rPr>
              <a:t>sicherheitsmassnahmen</a:t>
            </a:r>
            <a:r>
              <a:rPr lang="de-DE" sz="1600" b="1" cap="small" dirty="0">
                <a:solidFill>
                  <a:srgbClr val="445055"/>
                </a:solidFill>
                <a:latin typeface="Corbel" panose="020B0503020204020204" pitchFamily="34" charset="0"/>
              </a:rPr>
              <a:t> für das Kind getroffen werden; es keinen gefahren ausgesetzt ist oder adäquat durch eine andere aufsichtspflichtige Person beaufsichtigt wird; fehlender Schutz vor </a:t>
            </a:r>
            <a:r>
              <a:rPr lang="de-DE" sz="1600" b="1" cap="small" dirty="0" err="1">
                <a:solidFill>
                  <a:srgbClr val="445055"/>
                </a:solidFill>
                <a:latin typeface="Corbel" panose="020B0503020204020204" pitchFamily="34" charset="0"/>
              </a:rPr>
              <a:t>kindesmisshandlung</a:t>
            </a:r>
            <a:r>
              <a:rPr lang="de-DE" sz="1600" b="1" cap="small" dirty="0">
                <a:solidFill>
                  <a:srgbClr val="445055"/>
                </a:solidFill>
                <a:latin typeface="Corbel" panose="020B0503020204020204" pitchFamily="34" charset="0"/>
              </a:rPr>
              <a:t>, wenn es geduldet wird</a:t>
            </a:r>
          </a:p>
        </p:txBody>
      </p:sp>
      <p:sp>
        <p:nvSpPr>
          <p:cNvPr id="27" name="Rechteck 26"/>
          <p:cNvSpPr/>
          <p:nvPr/>
        </p:nvSpPr>
        <p:spPr>
          <a:xfrm>
            <a:off x="589542" y="1507747"/>
            <a:ext cx="3546523" cy="1077218"/>
          </a:xfrm>
          <a:prstGeom prst="rect">
            <a:avLst/>
          </a:prstGeom>
        </p:spPr>
        <p:txBody>
          <a:bodyPr wrap="square">
            <a:spAutoFit/>
          </a:bodyPr>
          <a:lstStyle/>
          <a:p>
            <a:pPr>
              <a:spcBef>
                <a:spcPts val="1200"/>
              </a:spcBef>
              <a:spcAft>
                <a:spcPts val="1800"/>
              </a:spcAft>
            </a:pPr>
            <a:r>
              <a:rPr lang="de-DE" sz="1600" b="1" cap="small" dirty="0">
                <a:solidFill>
                  <a:srgbClr val="445055"/>
                </a:solidFill>
                <a:latin typeface="Corbel" panose="020B0503020204020204" pitchFamily="34" charset="0"/>
              </a:rPr>
              <a:t>Aussetzen einer gewalttätigen Umgebung: fehlende Gewaltinterventionen bei Kenntnisnahme von Gewalt</a:t>
            </a:r>
          </a:p>
        </p:txBody>
      </p:sp>
      <p:sp>
        <p:nvSpPr>
          <p:cNvPr id="30" name="Rechteck 29"/>
          <p:cNvSpPr/>
          <p:nvPr/>
        </p:nvSpPr>
        <p:spPr>
          <a:xfrm>
            <a:off x="6500047" y="6453851"/>
            <a:ext cx="3271535" cy="276999"/>
          </a:xfrm>
          <a:prstGeom prst="rect">
            <a:avLst/>
          </a:prstGeom>
        </p:spPr>
        <p:txBody>
          <a:bodyPr wrap="square">
            <a:spAutoFit/>
          </a:bodyPr>
          <a:lstStyle/>
          <a:p>
            <a:pPr lvl="0">
              <a:spcBef>
                <a:spcPts val="1200"/>
              </a:spcBef>
              <a:spcAft>
                <a:spcPts val="1800"/>
              </a:spcAft>
            </a:pPr>
            <a:r>
              <a:rPr lang="en-US" sz="1200" b="1" cap="small" dirty="0" err="1">
                <a:solidFill>
                  <a:srgbClr val="445055"/>
                </a:solidFill>
              </a:rPr>
              <a:t>Leeb</a:t>
            </a:r>
            <a:r>
              <a:rPr lang="en-US" sz="1200" b="1" cap="small" dirty="0">
                <a:solidFill>
                  <a:srgbClr val="445055"/>
                </a:solidFill>
              </a:rPr>
              <a:t> et al., 2008</a:t>
            </a:r>
            <a:endParaRPr lang="de-DE" sz="1200" dirty="0">
              <a:solidFill>
                <a:srgbClr val="445055"/>
              </a:solidFill>
              <a:latin typeface="Corbel" panose="020B0503020204020204" pitchFamily="34" charset="0"/>
            </a:endParaRPr>
          </a:p>
        </p:txBody>
      </p:sp>
      <p:pic>
        <p:nvPicPr>
          <p:cNvPr id="36" name="Grafik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6065" y="3169457"/>
            <a:ext cx="1370666" cy="1370666"/>
          </a:xfrm>
          <a:prstGeom prst="rect">
            <a:avLst/>
          </a:prstGeom>
        </p:spPr>
      </p:pic>
      <p:sp>
        <p:nvSpPr>
          <p:cNvPr id="14" name="Textplatzhalter 3"/>
          <p:cNvSpPr>
            <a:spLocks noGrp="1"/>
          </p:cNvSpPr>
          <p:nvPr>
            <p:ph type="body" sz="quarter" idx="13"/>
          </p:nvPr>
        </p:nvSpPr>
        <p:spPr>
          <a:xfrm>
            <a:off x="408147" y="439663"/>
            <a:ext cx="5400000" cy="327025"/>
          </a:xfrm>
        </p:spPr>
        <p:txBody>
          <a:bodyPr>
            <a:noAutofit/>
          </a:bodyPr>
          <a:lstStyle/>
          <a:p>
            <a:r>
              <a:rPr lang="de-DE" sz="3600" b="1" cap="small" dirty="0">
                <a:solidFill>
                  <a:srgbClr val="445055"/>
                </a:solidFill>
              </a:rPr>
              <a:t>Formen</a:t>
            </a:r>
          </a:p>
        </p:txBody>
      </p:sp>
    </p:spTree>
    <p:extLst>
      <p:ext uri="{BB962C8B-B14F-4D97-AF65-F5344CB8AC3E}">
        <p14:creationId xmlns:p14="http://schemas.microsoft.com/office/powerpoint/2010/main" val="114900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4138D4E-DBB1-49BE-8C7C-FAAC1E1BFCD2}"/>
              </a:ext>
            </a:extLst>
          </p:cNvPr>
          <p:cNvSpPr/>
          <p:nvPr/>
        </p:nvSpPr>
        <p:spPr>
          <a:xfrm>
            <a:off x="0" y="2339106"/>
            <a:ext cx="9144000" cy="20264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400" dirty="0"/>
          </a:p>
          <a:p>
            <a:pPr marL="361950" algn="ctr"/>
            <a:r>
              <a:rPr lang="de-DE" sz="3600" b="1" dirty="0">
                <a:latin typeface="Corbel" panose="020B0503020204020204" pitchFamily="34" charset="0"/>
              </a:rPr>
              <a:t>Häufigkeiten von Vernachlässigung</a:t>
            </a:r>
            <a:endParaRPr lang="de-DE" sz="3600" b="1" i="1" dirty="0">
              <a:latin typeface="Corbel" panose="020B0503020204020204" pitchFamily="34" charset="0"/>
            </a:endParaRPr>
          </a:p>
          <a:p>
            <a:pPr algn="ctr"/>
            <a:endParaRPr lang="de-DE" sz="5400" dirty="0"/>
          </a:p>
        </p:txBody>
      </p:sp>
    </p:spTree>
    <p:extLst>
      <p:ext uri="{BB962C8B-B14F-4D97-AF65-F5344CB8AC3E}">
        <p14:creationId xmlns:p14="http://schemas.microsoft.com/office/powerpoint/2010/main" val="3928362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395288" y="201064"/>
            <a:ext cx="6115331" cy="327025"/>
          </a:xfrm>
        </p:spPr>
        <p:txBody>
          <a:bodyPr>
            <a:noAutofit/>
          </a:bodyPr>
          <a:lstStyle/>
          <a:p>
            <a:r>
              <a:rPr lang="de-DE" sz="2800" b="1" dirty="0"/>
              <a:t>Prävalenz von Kindesmisshandlung in Deutschland mittels des CTQ</a:t>
            </a:r>
          </a:p>
        </p:txBody>
      </p:sp>
      <p:sp>
        <p:nvSpPr>
          <p:cNvPr id="10" name="Textfeld 9"/>
          <p:cNvSpPr txBox="1"/>
          <p:nvPr/>
        </p:nvSpPr>
        <p:spPr>
          <a:xfrm>
            <a:off x="7555302" y="6408723"/>
            <a:ext cx="1321419"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srgbClr val="445055"/>
                </a:solidFill>
                <a:effectLst/>
                <a:uLnTx/>
                <a:uFillTx/>
                <a:latin typeface="Corbel" panose="020B0503020204020204" pitchFamily="34" charset="0"/>
              </a:rPr>
              <a:t>Witt  et al., 2017</a:t>
            </a:r>
          </a:p>
        </p:txBody>
      </p:sp>
      <p:graphicFrame>
        <p:nvGraphicFramePr>
          <p:cNvPr id="11" name="Diagramm 10"/>
          <p:cNvGraphicFramePr>
            <a:graphicFrameLocks/>
          </p:cNvGraphicFramePr>
          <p:nvPr>
            <p:extLst>
              <p:ext uri="{D42A27DB-BD31-4B8C-83A1-F6EECF244321}">
                <p14:modId xmlns:p14="http://schemas.microsoft.com/office/powerpoint/2010/main" val="798360713"/>
              </p:ext>
            </p:extLst>
          </p:nvPr>
        </p:nvGraphicFramePr>
        <p:xfrm>
          <a:off x="-101540" y="1554323"/>
          <a:ext cx="8788339" cy="494342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feld 11"/>
          <p:cNvSpPr txBox="1"/>
          <p:nvPr/>
        </p:nvSpPr>
        <p:spPr>
          <a:xfrm>
            <a:off x="1055717" y="2150424"/>
            <a:ext cx="6013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15%</a:t>
            </a:r>
          </a:p>
        </p:txBody>
      </p:sp>
      <p:sp>
        <p:nvSpPr>
          <p:cNvPr id="13" name="Textfeld 12"/>
          <p:cNvSpPr txBox="1"/>
          <p:nvPr/>
        </p:nvSpPr>
        <p:spPr>
          <a:xfrm>
            <a:off x="2312206" y="1621552"/>
            <a:ext cx="8115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18,6%</a:t>
            </a:r>
          </a:p>
        </p:txBody>
      </p:sp>
      <p:sp>
        <p:nvSpPr>
          <p:cNvPr id="14" name="Textfeld 13"/>
          <p:cNvSpPr txBox="1"/>
          <p:nvPr/>
        </p:nvSpPr>
        <p:spPr>
          <a:xfrm>
            <a:off x="3617146" y="2742166"/>
            <a:ext cx="7827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12,1%</a:t>
            </a:r>
          </a:p>
        </p:txBody>
      </p:sp>
      <p:sp>
        <p:nvSpPr>
          <p:cNvPr id="15" name="Textfeld 14"/>
          <p:cNvSpPr txBox="1"/>
          <p:nvPr/>
        </p:nvSpPr>
        <p:spPr>
          <a:xfrm>
            <a:off x="4963401" y="2705594"/>
            <a:ext cx="7827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12,3%</a:t>
            </a:r>
          </a:p>
        </p:txBody>
      </p:sp>
      <p:sp>
        <p:nvSpPr>
          <p:cNvPr id="16" name="Textfeld 15"/>
          <p:cNvSpPr txBox="1"/>
          <p:nvPr/>
        </p:nvSpPr>
        <p:spPr>
          <a:xfrm>
            <a:off x="6189547" y="2637633"/>
            <a:ext cx="86212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12,6%</a:t>
            </a:r>
          </a:p>
        </p:txBody>
      </p:sp>
      <p:sp>
        <p:nvSpPr>
          <p:cNvPr id="17" name="Textfeld 16"/>
          <p:cNvSpPr txBox="1"/>
          <p:nvPr/>
        </p:nvSpPr>
        <p:spPr>
          <a:xfrm>
            <a:off x="7597634" y="2371939"/>
            <a:ext cx="7827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13,9%</a:t>
            </a:r>
          </a:p>
        </p:txBody>
      </p:sp>
      <p:sp>
        <p:nvSpPr>
          <p:cNvPr id="18" name="Textfeld 17"/>
          <p:cNvSpPr txBox="1"/>
          <p:nvPr/>
        </p:nvSpPr>
        <p:spPr>
          <a:xfrm>
            <a:off x="1764542" y="4657349"/>
            <a:ext cx="639905"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4,6%</a:t>
            </a:r>
          </a:p>
        </p:txBody>
      </p:sp>
      <p:sp>
        <p:nvSpPr>
          <p:cNvPr id="19" name="Textfeld 18"/>
          <p:cNvSpPr txBox="1"/>
          <p:nvPr/>
        </p:nvSpPr>
        <p:spPr>
          <a:xfrm>
            <a:off x="3123449" y="4555214"/>
            <a:ext cx="639905"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6,5%</a:t>
            </a:r>
          </a:p>
        </p:txBody>
      </p:sp>
      <p:sp>
        <p:nvSpPr>
          <p:cNvPr id="20" name="Textfeld 19"/>
          <p:cNvSpPr txBox="1"/>
          <p:nvPr/>
        </p:nvSpPr>
        <p:spPr>
          <a:xfrm>
            <a:off x="4464879" y="4613263"/>
            <a:ext cx="639905"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5,6%</a:t>
            </a:r>
          </a:p>
        </p:txBody>
      </p:sp>
      <p:sp>
        <p:nvSpPr>
          <p:cNvPr id="21" name="Textfeld 20"/>
          <p:cNvSpPr txBox="1"/>
          <p:nvPr/>
        </p:nvSpPr>
        <p:spPr>
          <a:xfrm>
            <a:off x="5797864" y="4551715"/>
            <a:ext cx="639905"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6,5%</a:t>
            </a:r>
          </a:p>
        </p:txBody>
      </p:sp>
      <p:sp>
        <p:nvSpPr>
          <p:cNvPr id="22" name="Textfeld 21"/>
          <p:cNvSpPr txBox="1"/>
          <p:nvPr/>
        </p:nvSpPr>
        <p:spPr>
          <a:xfrm>
            <a:off x="7070359" y="4555214"/>
            <a:ext cx="639905"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6,3%</a:t>
            </a:r>
          </a:p>
        </p:txBody>
      </p:sp>
      <p:sp>
        <p:nvSpPr>
          <p:cNvPr id="23" name="Textfeld 22"/>
          <p:cNvSpPr txBox="1"/>
          <p:nvPr/>
        </p:nvSpPr>
        <p:spPr>
          <a:xfrm>
            <a:off x="8461808" y="4443989"/>
            <a:ext cx="639905"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7,6%</a:t>
            </a:r>
          </a:p>
        </p:txBody>
      </p:sp>
      <p:sp>
        <p:nvSpPr>
          <p:cNvPr id="2" name="Geschweifte Klammer rechts 1"/>
          <p:cNvSpPr/>
          <p:nvPr/>
        </p:nvSpPr>
        <p:spPr>
          <a:xfrm>
            <a:off x="1681278" y="4531752"/>
            <a:ext cx="142280" cy="693253"/>
          </a:xfrm>
          <a:prstGeom prst="rightBrac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45055"/>
              </a:solidFill>
              <a:effectLst/>
              <a:uLnTx/>
              <a:uFillTx/>
              <a:latin typeface="Calibri" panose="020F0502020204030204"/>
              <a:ea typeface="+mn-ea"/>
              <a:cs typeface="+mn-cs"/>
            </a:endParaRPr>
          </a:p>
        </p:txBody>
      </p:sp>
      <p:sp>
        <p:nvSpPr>
          <p:cNvPr id="24" name="Geschweifte Klammer rechts 23"/>
          <p:cNvSpPr/>
          <p:nvPr/>
        </p:nvSpPr>
        <p:spPr>
          <a:xfrm>
            <a:off x="3024656" y="4225645"/>
            <a:ext cx="142280" cy="986334"/>
          </a:xfrm>
          <a:prstGeom prst="rightBrac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45055"/>
              </a:solidFill>
              <a:effectLst/>
              <a:uLnTx/>
              <a:uFillTx/>
              <a:latin typeface="Calibri" panose="020F0502020204030204"/>
              <a:ea typeface="+mn-ea"/>
              <a:cs typeface="+mn-cs"/>
            </a:endParaRPr>
          </a:p>
        </p:txBody>
      </p:sp>
      <p:sp>
        <p:nvSpPr>
          <p:cNvPr id="25" name="Geschweifte Klammer rechts 24"/>
          <p:cNvSpPr/>
          <p:nvPr/>
        </p:nvSpPr>
        <p:spPr>
          <a:xfrm>
            <a:off x="4328714" y="4361532"/>
            <a:ext cx="142280" cy="862330"/>
          </a:xfrm>
          <a:prstGeom prst="rightBrac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45055"/>
              </a:solidFill>
              <a:effectLst/>
              <a:uLnTx/>
              <a:uFillTx/>
              <a:latin typeface="Calibri" panose="020F0502020204030204"/>
              <a:ea typeface="+mn-ea"/>
              <a:cs typeface="+mn-cs"/>
            </a:endParaRPr>
          </a:p>
        </p:txBody>
      </p:sp>
      <p:sp>
        <p:nvSpPr>
          <p:cNvPr id="26" name="Geschweifte Klammer rechts 25"/>
          <p:cNvSpPr/>
          <p:nvPr/>
        </p:nvSpPr>
        <p:spPr>
          <a:xfrm>
            <a:off x="5672092" y="4226196"/>
            <a:ext cx="142280" cy="997666"/>
          </a:xfrm>
          <a:prstGeom prst="rightBrac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45055"/>
              </a:solidFill>
              <a:effectLst/>
              <a:uLnTx/>
              <a:uFillTx/>
              <a:latin typeface="Calibri" panose="020F0502020204030204"/>
              <a:ea typeface="+mn-ea"/>
              <a:cs typeface="+mn-cs"/>
            </a:endParaRPr>
          </a:p>
        </p:txBody>
      </p:sp>
      <p:sp>
        <p:nvSpPr>
          <p:cNvPr id="27" name="Geschweifte Klammer rechts 26"/>
          <p:cNvSpPr/>
          <p:nvPr/>
        </p:nvSpPr>
        <p:spPr>
          <a:xfrm>
            <a:off x="6958722" y="4226196"/>
            <a:ext cx="142280" cy="974205"/>
          </a:xfrm>
          <a:prstGeom prst="rightBrac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45055"/>
              </a:solidFill>
              <a:effectLst/>
              <a:uLnTx/>
              <a:uFillTx/>
              <a:latin typeface="Calibri" panose="020F0502020204030204"/>
              <a:ea typeface="+mn-ea"/>
              <a:cs typeface="+mn-cs"/>
            </a:endParaRPr>
          </a:p>
        </p:txBody>
      </p:sp>
      <p:sp>
        <p:nvSpPr>
          <p:cNvPr id="28" name="Geschweifte Klammer rechts 27"/>
          <p:cNvSpPr/>
          <p:nvPr/>
        </p:nvSpPr>
        <p:spPr>
          <a:xfrm>
            <a:off x="8319528" y="4100319"/>
            <a:ext cx="142280" cy="1140442"/>
          </a:xfrm>
          <a:prstGeom prst="rightBrac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4505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48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 grpId="0" animBg="1"/>
      <p:bldP spid="24"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408147" y="416090"/>
            <a:ext cx="5400000" cy="327025"/>
          </a:xfrm>
        </p:spPr>
        <p:txBody>
          <a:bodyPr>
            <a:noAutofit/>
          </a:bodyPr>
          <a:lstStyle/>
          <a:p>
            <a:r>
              <a:rPr lang="de-DE" sz="2400" b="1" dirty="0"/>
              <a:t>Prävalenz von Kindesmisshandlung in Deutschland mittels des CTQ</a:t>
            </a:r>
          </a:p>
        </p:txBody>
      </p:sp>
      <p:sp>
        <p:nvSpPr>
          <p:cNvPr id="10" name="Textfeld 9"/>
          <p:cNvSpPr txBox="1"/>
          <p:nvPr/>
        </p:nvSpPr>
        <p:spPr>
          <a:xfrm>
            <a:off x="7625752" y="6258682"/>
            <a:ext cx="1431984"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srgbClr val="445055"/>
                </a:solidFill>
                <a:effectLst/>
                <a:uLnTx/>
                <a:uFillTx/>
                <a:latin typeface="Corbel" panose="020B0503020204020204" pitchFamily="34" charset="0"/>
              </a:rPr>
              <a:t>Witt et al., 2017</a:t>
            </a:r>
          </a:p>
        </p:txBody>
      </p:sp>
      <p:graphicFrame>
        <p:nvGraphicFramePr>
          <p:cNvPr id="29" name="Diagramm 28"/>
          <p:cNvGraphicFramePr>
            <a:graphicFrameLocks/>
          </p:cNvGraphicFramePr>
          <p:nvPr/>
        </p:nvGraphicFramePr>
        <p:xfrm>
          <a:off x="230737" y="1575661"/>
          <a:ext cx="7617864" cy="4888195"/>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feld 30"/>
          <p:cNvSpPr txBox="1"/>
          <p:nvPr/>
        </p:nvSpPr>
        <p:spPr>
          <a:xfrm>
            <a:off x="1575081" y="1875680"/>
            <a:ext cx="84504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49,6%</a:t>
            </a:r>
          </a:p>
        </p:txBody>
      </p:sp>
      <p:sp>
        <p:nvSpPr>
          <p:cNvPr id="32" name="Textfeld 31"/>
          <p:cNvSpPr txBox="1"/>
          <p:nvPr/>
        </p:nvSpPr>
        <p:spPr>
          <a:xfrm>
            <a:off x="3145463" y="2461756"/>
            <a:ext cx="92282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40,5%</a:t>
            </a:r>
          </a:p>
        </p:txBody>
      </p:sp>
      <p:sp>
        <p:nvSpPr>
          <p:cNvPr id="33" name="Textfeld 32"/>
          <p:cNvSpPr txBox="1"/>
          <p:nvPr/>
        </p:nvSpPr>
        <p:spPr>
          <a:xfrm>
            <a:off x="4785902" y="2039034"/>
            <a:ext cx="10056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48,5%</a:t>
            </a:r>
          </a:p>
        </p:txBody>
      </p:sp>
      <p:sp>
        <p:nvSpPr>
          <p:cNvPr id="34" name="Textfeld 33"/>
          <p:cNvSpPr txBox="1"/>
          <p:nvPr/>
        </p:nvSpPr>
        <p:spPr>
          <a:xfrm>
            <a:off x="6434061" y="2386980"/>
            <a:ext cx="9589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41,9%</a:t>
            </a:r>
          </a:p>
        </p:txBody>
      </p:sp>
      <p:sp>
        <p:nvSpPr>
          <p:cNvPr id="35" name="Textfeld 34"/>
          <p:cNvSpPr txBox="1"/>
          <p:nvPr/>
        </p:nvSpPr>
        <p:spPr>
          <a:xfrm>
            <a:off x="2512515" y="4462806"/>
            <a:ext cx="7552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14%</a:t>
            </a:r>
          </a:p>
        </p:txBody>
      </p:sp>
      <p:sp>
        <p:nvSpPr>
          <p:cNvPr id="36" name="Textfeld 35"/>
          <p:cNvSpPr txBox="1"/>
          <p:nvPr/>
        </p:nvSpPr>
        <p:spPr>
          <a:xfrm>
            <a:off x="4129209" y="4462806"/>
            <a:ext cx="7552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13,3%</a:t>
            </a:r>
          </a:p>
        </p:txBody>
      </p:sp>
      <p:sp>
        <p:nvSpPr>
          <p:cNvPr id="37" name="Textfeld 36"/>
          <p:cNvSpPr txBox="1"/>
          <p:nvPr/>
        </p:nvSpPr>
        <p:spPr>
          <a:xfrm>
            <a:off x="5808147" y="4145171"/>
            <a:ext cx="8171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28,8%</a:t>
            </a:r>
          </a:p>
        </p:txBody>
      </p:sp>
      <p:sp>
        <p:nvSpPr>
          <p:cNvPr id="38" name="Textfeld 37"/>
          <p:cNvSpPr txBox="1"/>
          <p:nvPr/>
        </p:nvSpPr>
        <p:spPr>
          <a:xfrm>
            <a:off x="7389479" y="4240752"/>
            <a:ext cx="9182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22,6%</a:t>
            </a:r>
          </a:p>
        </p:txBody>
      </p:sp>
      <p:sp>
        <p:nvSpPr>
          <p:cNvPr id="39" name="Geschweifte Klammer rechts 38"/>
          <p:cNvSpPr/>
          <p:nvPr/>
        </p:nvSpPr>
        <p:spPr>
          <a:xfrm>
            <a:off x="2333419" y="4345014"/>
            <a:ext cx="179095" cy="791008"/>
          </a:xfrm>
          <a:prstGeom prst="rightBrac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45055"/>
              </a:solidFill>
              <a:effectLst/>
              <a:uLnTx/>
              <a:uFillTx/>
              <a:latin typeface="Calibri" panose="020F0502020204030204"/>
              <a:ea typeface="+mn-ea"/>
              <a:cs typeface="+mn-cs"/>
            </a:endParaRPr>
          </a:p>
        </p:txBody>
      </p:sp>
      <p:sp>
        <p:nvSpPr>
          <p:cNvPr id="40" name="Geschweifte Klammer rechts 39"/>
          <p:cNvSpPr/>
          <p:nvPr/>
        </p:nvSpPr>
        <p:spPr>
          <a:xfrm>
            <a:off x="3950114" y="4345014"/>
            <a:ext cx="179095" cy="791008"/>
          </a:xfrm>
          <a:prstGeom prst="rightBrac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45055"/>
              </a:solidFill>
              <a:effectLst/>
              <a:uLnTx/>
              <a:uFillTx/>
              <a:latin typeface="Calibri" panose="020F0502020204030204"/>
              <a:ea typeface="+mn-ea"/>
              <a:cs typeface="+mn-cs"/>
            </a:endParaRPr>
          </a:p>
        </p:txBody>
      </p:sp>
      <p:sp>
        <p:nvSpPr>
          <p:cNvPr id="41" name="Geschweifte Klammer rechts 40"/>
          <p:cNvSpPr/>
          <p:nvPr/>
        </p:nvSpPr>
        <p:spPr>
          <a:xfrm>
            <a:off x="5612409" y="3523654"/>
            <a:ext cx="179095" cy="1612367"/>
          </a:xfrm>
          <a:prstGeom prst="rightBrac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45055"/>
              </a:solidFill>
              <a:effectLst/>
              <a:uLnTx/>
              <a:uFillTx/>
              <a:latin typeface="Calibri" panose="020F0502020204030204"/>
              <a:ea typeface="+mn-ea"/>
              <a:cs typeface="+mn-cs"/>
            </a:endParaRPr>
          </a:p>
        </p:txBody>
      </p:sp>
      <p:sp>
        <p:nvSpPr>
          <p:cNvPr id="42" name="Geschweifte Klammer rechts 41"/>
          <p:cNvSpPr/>
          <p:nvPr/>
        </p:nvSpPr>
        <p:spPr>
          <a:xfrm>
            <a:off x="7219082" y="3818457"/>
            <a:ext cx="173976" cy="1317564"/>
          </a:xfrm>
          <a:prstGeom prst="rightBrac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4505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96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animBg="1"/>
      <p:bldP spid="4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m 13"/>
          <p:cNvGraphicFramePr>
            <a:graphicFrameLocks/>
          </p:cNvGraphicFramePr>
          <p:nvPr>
            <p:extLst>
              <p:ext uri="{D42A27DB-BD31-4B8C-83A1-F6EECF244321}">
                <p14:modId xmlns:p14="http://schemas.microsoft.com/office/powerpoint/2010/main" val="3622472559"/>
              </p:ext>
            </p:extLst>
          </p:nvPr>
        </p:nvGraphicFramePr>
        <p:xfrm>
          <a:off x="323528" y="1628800"/>
          <a:ext cx="7344816"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16" name="Geschweifte Klammer rechts 15"/>
          <p:cNvSpPr/>
          <p:nvPr/>
        </p:nvSpPr>
        <p:spPr>
          <a:xfrm rot="16200000">
            <a:off x="2523332" y="1542256"/>
            <a:ext cx="217488" cy="5048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849" name="Textfeld 2"/>
          <p:cNvSpPr txBox="1">
            <a:spLocks noChangeArrowheads="1"/>
          </p:cNvSpPr>
          <p:nvPr/>
        </p:nvSpPr>
        <p:spPr bwMode="auto">
          <a:xfrm>
            <a:off x="2597150" y="15430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2" name="Ellipse 1"/>
          <p:cNvSpPr/>
          <p:nvPr/>
        </p:nvSpPr>
        <p:spPr>
          <a:xfrm>
            <a:off x="3995936" y="1685925"/>
            <a:ext cx="1800200" cy="1685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dirty="0">
                <a:ln>
                  <a:noFill/>
                </a:ln>
                <a:solidFill>
                  <a:srgbClr val="FFFFFF"/>
                </a:solidFill>
                <a:effectLst/>
                <a:uLnTx/>
                <a:uFillTx/>
                <a:latin typeface="Calibri" panose="020F0502020204030204"/>
                <a:ea typeface="+mn-ea"/>
                <a:cs typeface="+mn-cs"/>
              </a:rPr>
              <a:t>1/3</a:t>
            </a:r>
          </a:p>
        </p:txBody>
      </p:sp>
      <p:sp>
        <p:nvSpPr>
          <p:cNvPr id="5" name="Textplatzhalter 4"/>
          <p:cNvSpPr>
            <a:spLocks noGrp="1"/>
          </p:cNvSpPr>
          <p:nvPr>
            <p:ph type="body" sz="quarter" idx="13"/>
          </p:nvPr>
        </p:nvSpPr>
        <p:spPr>
          <a:xfrm>
            <a:off x="323528" y="118335"/>
            <a:ext cx="6572124" cy="951806"/>
          </a:xfrm>
        </p:spPr>
        <p:txBody>
          <a:bodyPr>
            <a:noAutofit/>
          </a:bodyPr>
          <a:lstStyle/>
          <a:p>
            <a:r>
              <a:rPr lang="de-DE" sz="2000" b="1" dirty="0"/>
              <a:t>Gesamthäufigkeit mindestens „mittelschwerer“ Misshandlungs- und Vernachlässigungserfahrungen</a:t>
            </a:r>
          </a:p>
          <a:p>
            <a:r>
              <a:rPr lang="de-DE" sz="2000" b="1" dirty="0">
                <a:solidFill>
                  <a:schemeClr val="tx2">
                    <a:lumMod val="75000"/>
                  </a:schemeClr>
                </a:solidFill>
              </a:rPr>
              <a:t>Ergebnisse CTQ</a:t>
            </a:r>
          </a:p>
          <a:p>
            <a:endParaRPr lang="de-DE" sz="2000" b="1" dirty="0"/>
          </a:p>
        </p:txBody>
      </p:sp>
      <p:sp>
        <p:nvSpPr>
          <p:cNvPr id="8" name="Textfeld 7">
            <a:extLst>
              <a:ext uri="{FF2B5EF4-FFF2-40B4-BE49-F238E27FC236}">
                <a16:creationId xmlns:a16="http://schemas.microsoft.com/office/drawing/2014/main" id="{A2857585-EC50-441D-87E9-3FCFBA02FC4A}"/>
              </a:ext>
            </a:extLst>
          </p:cNvPr>
          <p:cNvSpPr txBox="1"/>
          <p:nvPr/>
        </p:nvSpPr>
        <p:spPr>
          <a:xfrm>
            <a:off x="7668344" y="6408723"/>
            <a:ext cx="1321419"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srgbClr val="445055"/>
                </a:solidFill>
                <a:effectLst/>
                <a:uLnTx/>
                <a:uFillTx/>
                <a:latin typeface="Corbel" panose="020B0503020204020204" pitchFamily="34" charset="0"/>
              </a:rPr>
              <a:t>Witt  et al., 2017</a:t>
            </a:r>
          </a:p>
        </p:txBody>
      </p:sp>
    </p:spTree>
    <p:extLst>
      <p:ext uri="{BB962C8B-B14F-4D97-AF65-F5344CB8AC3E}">
        <p14:creationId xmlns:p14="http://schemas.microsoft.com/office/powerpoint/2010/main" val="2823155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9898AA0-1161-DA46-FBE6-052C966D5CB9}"/>
              </a:ext>
            </a:extLst>
          </p:cNvPr>
          <p:cNvSpPr>
            <a:spLocks noGrp="1"/>
          </p:cNvSpPr>
          <p:nvPr>
            <p:ph type="body" sz="quarter" idx="13"/>
          </p:nvPr>
        </p:nvSpPr>
        <p:spPr>
          <a:xfrm>
            <a:off x="410072" y="1598593"/>
            <a:ext cx="8437122" cy="488999"/>
          </a:xfrm>
        </p:spPr>
        <p:txBody>
          <a:bodyPr>
            <a:normAutofit/>
          </a:bodyPr>
          <a:lstStyle/>
          <a:p>
            <a:r>
              <a:rPr lang="de-DE" sz="2400" b="1" dirty="0"/>
              <a:t>Prävalenzschätzungen für verschiedene Arten der Misshandlung</a:t>
            </a:r>
          </a:p>
          <a:p>
            <a:endParaRPr lang="de-DE" sz="1800" dirty="0"/>
          </a:p>
        </p:txBody>
      </p:sp>
      <p:sp>
        <p:nvSpPr>
          <p:cNvPr id="7" name="Textfeld 6">
            <a:extLst>
              <a:ext uri="{FF2B5EF4-FFF2-40B4-BE49-F238E27FC236}">
                <a16:creationId xmlns:a16="http://schemas.microsoft.com/office/drawing/2014/main" id="{20C8BB41-1419-8C5A-B24E-3A5B76D0B2B3}"/>
              </a:ext>
            </a:extLst>
          </p:cNvPr>
          <p:cNvSpPr txBox="1"/>
          <p:nvPr/>
        </p:nvSpPr>
        <p:spPr>
          <a:xfrm>
            <a:off x="8063802" y="4828861"/>
            <a:ext cx="0" cy="0"/>
          </a:xfrm>
          <a:prstGeom prst="rect">
            <a:avLst/>
          </a:prstGeom>
          <a:noFill/>
        </p:spPr>
        <p:txBody>
          <a:bodyPr wrap="none" rtlCol="0">
            <a:normAutofit fontScale="25000" lnSpcReduction="20000"/>
          </a:bodyPr>
          <a:lstStyle/>
          <a:p>
            <a:pPr algn="l"/>
            <a:endParaRPr lang="de-DE" sz="1350" dirty="0" err="1">
              <a:latin typeface="Corbel" panose="020B0503020204020204" pitchFamily="34" charset="0"/>
            </a:endParaRPr>
          </a:p>
        </p:txBody>
      </p:sp>
      <p:graphicFrame>
        <p:nvGraphicFramePr>
          <p:cNvPr id="2" name="Diagramm 1">
            <a:extLst>
              <a:ext uri="{FF2B5EF4-FFF2-40B4-BE49-F238E27FC236}">
                <a16:creationId xmlns:a16="http://schemas.microsoft.com/office/drawing/2014/main" id="{0D097DB4-4957-2025-EB64-669E7A784DC0}"/>
              </a:ext>
            </a:extLst>
          </p:cNvPr>
          <p:cNvGraphicFramePr>
            <a:graphicFrameLocks/>
          </p:cNvGraphicFramePr>
          <p:nvPr>
            <p:extLst>
              <p:ext uri="{D42A27DB-BD31-4B8C-83A1-F6EECF244321}">
                <p14:modId xmlns:p14="http://schemas.microsoft.com/office/powerpoint/2010/main" val="1530445442"/>
              </p:ext>
            </p:extLst>
          </p:nvPr>
        </p:nvGraphicFramePr>
        <p:xfrm>
          <a:off x="224287" y="2087592"/>
          <a:ext cx="8622907" cy="443569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a:extLst>
              <a:ext uri="{FF2B5EF4-FFF2-40B4-BE49-F238E27FC236}">
                <a16:creationId xmlns:a16="http://schemas.microsoft.com/office/drawing/2014/main" id="{83077794-4CFE-44E0-96A4-27DF38F84341}"/>
              </a:ext>
            </a:extLst>
          </p:cNvPr>
          <p:cNvSpPr txBox="1"/>
          <p:nvPr/>
        </p:nvSpPr>
        <p:spPr>
          <a:xfrm>
            <a:off x="344799" y="294185"/>
            <a:ext cx="6219774" cy="892552"/>
          </a:xfrm>
          <a:prstGeom prst="rect">
            <a:avLst/>
          </a:prstGeom>
          <a:noFill/>
        </p:spPr>
        <p:txBody>
          <a:bodyPr wrap="square" rtlCol="0">
            <a:spAutoFit/>
          </a:bodyPr>
          <a:lstStyle/>
          <a:p>
            <a:r>
              <a:rPr lang="de-DE" sz="3200" b="1" dirty="0">
                <a:latin typeface="Corbel" panose="020B0503020204020204" pitchFamily="34" charset="0"/>
              </a:rPr>
              <a:t>ICAST retrospektiv  N=2.410</a:t>
            </a:r>
          </a:p>
          <a:p>
            <a:r>
              <a:rPr lang="de-DE" sz="2000" b="1" dirty="0">
                <a:latin typeface="Corbel" panose="020B0503020204020204" pitchFamily="34" charset="0"/>
              </a:rPr>
              <a:t>Repräsentative Stichprobe im Jahr 2022 </a:t>
            </a:r>
          </a:p>
        </p:txBody>
      </p:sp>
    </p:spTree>
    <p:extLst>
      <p:ext uri="{BB962C8B-B14F-4D97-AF65-F5344CB8AC3E}">
        <p14:creationId xmlns:p14="http://schemas.microsoft.com/office/powerpoint/2010/main" val="1404186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9">
            <a:extLst>
              <a:ext uri="{FF2B5EF4-FFF2-40B4-BE49-F238E27FC236}">
                <a16:creationId xmlns:a16="http://schemas.microsoft.com/office/drawing/2014/main" id="{F3549FB2-CE90-F084-F8EC-86E53DA8CAA5}"/>
              </a:ext>
            </a:extLst>
          </p:cNvPr>
          <p:cNvGraphicFramePr>
            <a:graphicFrameLocks noGrp="1"/>
          </p:cNvGraphicFramePr>
          <p:nvPr>
            <p:extLst>
              <p:ext uri="{D42A27DB-BD31-4B8C-83A1-F6EECF244321}">
                <p14:modId xmlns:p14="http://schemas.microsoft.com/office/powerpoint/2010/main" val="362238543"/>
              </p:ext>
            </p:extLst>
          </p:nvPr>
        </p:nvGraphicFramePr>
        <p:xfrm>
          <a:off x="352464" y="1371600"/>
          <a:ext cx="8405974" cy="5093178"/>
        </p:xfrm>
        <a:graphic>
          <a:graphicData uri="http://schemas.openxmlformats.org/drawingml/2006/table">
            <a:tbl>
              <a:tblPr firstRow="1" bandRow="1">
                <a:tableStyleId>{5C22544A-7EE6-4342-B048-85BDC9FD1C3A}</a:tableStyleId>
              </a:tblPr>
              <a:tblGrid>
                <a:gridCol w="4823385">
                  <a:extLst>
                    <a:ext uri="{9D8B030D-6E8A-4147-A177-3AD203B41FA5}">
                      <a16:colId xmlns:a16="http://schemas.microsoft.com/office/drawing/2014/main" val="607382428"/>
                    </a:ext>
                  </a:extLst>
                </a:gridCol>
                <a:gridCol w="3582589">
                  <a:extLst>
                    <a:ext uri="{9D8B030D-6E8A-4147-A177-3AD203B41FA5}">
                      <a16:colId xmlns:a16="http://schemas.microsoft.com/office/drawing/2014/main" val="602091257"/>
                    </a:ext>
                  </a:extLst>
                </a:gridCol>
              </a:tblGrid>
              <a:tr h="133988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r>
                        <a:rPr lang="de-DE" sz="2000" dirty="0">
                          <a:latin typeface="Corbel" panose="020B0503020204020204" pitchFamily="34" charset="0"/>
                        </a:rPr>
                        <a:t>Vernachlässigung Unterkategorien</a:t>
                      </a:r>
                      <a:endParaRPr lang="de-DE" sz="2000" dirty="0">
                        <a:latin typeface="Corbel" panose="020B0503020204020204" pitchFamily="34" charset="0"/>
                        <a:cs typeface="Arial" panose="020B0604020202020204" pitchFamily="34" charset="0"/>
                      </a:endParaRPr>
                    </a:p>
                  </a:txBody>
                  <a:tcPr marL="94196" marR="94196" marT="47099" marB="47099">
                    <a:solidFill>
                      <a:srgbClr val="05ADBE"/>
                    </a:solid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de-DE" sz="2000" dirty="0">
                          <a:latin typeface="Corbel" panose="020B0503020204020204" pitchFamily="34" charset="0"/>
                        </a:rPr>
                        <a:t>Prävalenzschätzungen der repräsentativen deutschen Stichprobe </a:t>
                      </a:r>
                    </a:p>
                    <a:p>
                      <a:pPr algn="ctr"/>
                      <a:r>
                        <a:rPr lang="de-DE" sz="2000" dirty="0">
                          <a:latin typeface="Corbel" panose="020B0503020204020204" pitchFamily="34" charset="0"/>
                        </a:rPr>
                        <a:t>(N = 2.515)</a:t>
                      </a:r>
                      <a:endParaRPr lang="de-DE" sz="2000" dirty="0">
                        <a:latin typeface="Corbel" panose="020B0503020204020204" pitchFamily="34" charset="0"/>
                        <a:cs typeface="Arial" panose="020B0604020202020204" pitchFamily="34" charset="0"/>
                      </a:endParaRPr>
                    </a:p>
                  </a:txBody>
                  <a:tcPr marL="94196" marR="94196" marT="47099" marB="47099">
                    <a:solidFill>
                      <a:srgbClr val="05ADBE"/>
                    </a:solidFill>
                  </a:tcPr>
                </a:tc>
                <a:extLst>
                  <a:ext uri="{0D108BD9-81ED-4DB2-BD59-A6C34878D82A}">
                    <a16:rowId xmlns:a16="http://schemas.microsoft.com/office/drawing/2014/main" val="3553737317"/>
                  </a:ext>
                </a:extLst>
              </a:tr>
              <a:tr h="61811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de-DE" sz="2000" b="1" u="none" dirty="0">
                          <a:solidFill>
                            <a:schemeClr val="bg1"/>
                          </a:solidFill>
                          <a:effectLst/>
                          <a:latin typeface="Corbel" panose="020B0503020204020204" pitchFamily="34" charset="0"/>
                        </a:rPr>
                        <a:t>Vernachlässigung insgesamt</a:t>
                      </a:r>
                      <a:endParaRPr lang="de-DE" sz="2000" b="1" u="none" dirty="0">
                        <a:solidFill>
                          <a:schemeClr val="bg1"/>
                        </a:solidFill>
                        <a:effectLst/>
                        <a:latin typeface="Corbel" panose="020B0503020204020204" pitchFamily="34" charset="0"/>
                        <a:ea typeface="Times New Roman" panose="02020603050405020304" pitchFamily="18" charset="0"/>
                        <a:cs typeface="Arial" panose="020B0604020202020204" pitchFamily="34" charset="0"/>
                      </a:endParaRPr>
                    </a:p>
                  </a:txBody>
                  <a:tcPr marL="70647" marR="70647" marT="0" marB="0" anchor="ctr">
                    <a:solidFill>
                      <a:srgbClr val="05ADBE"/>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de-DE" sz="2000" b="1" u="none" dirty="0">
                          <a:solidFill>
                            <a:schemeClr val="bg1"/>
                          </a:solidFill>
                          <a:latin typeface="Corbel" panose="020B0503020204020204" pitchFamily="34" charset="0"/>
                        </a:rPr>
                        <a:t>16.0 %</a:t>
                      </a:r>
                      <a:endParaRPr lang="de-DE" sz="2000" b="1" u="none" dirty="0">
                        <a:solidFill>
                          <a:schemeClr val="bg1"/>
                        </a:solidFill>
                        <a:latin typeface="Corbel" panose="020B0503020204020204" pitchFamily="34" charset="0"/>
                        <a:cs typeface="Arial" panose="020B0604020202020204" pitchFamily="34" charset="0"/>
                      </a:endParaRPr>
                    </a:p>
                  </a:txBody>
                  <a:tcPr marL="94196" marR="94196" marT="47099" marB="47099" anchor="ctr">
                    <a:solidFill>
                      <a:srgbClr val="05ADBE"/>
                    </a:solidFill>
                  </a:tcPr>
                </a:tc>
                <a:extLst>
                  <a:ext uri="{0D108BD9-81ED-4DB2-BD59-A6C34878D82A}">
                    <a16:rowId xmlns:a16="http://schemas.microsoft.com/office/drawing/2014/main" val="3543900892"/>
                  </a:ext>
                </a:extLst>
              </a:tr>
              <a:tr h="640408">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de-DE" sz="2000" noProof="0">
                          <a:solidFill>
                            <a:schemeClr val="tx1"/>
                          </a:solidFill>
                          <a:effectLst/>
                          <a:latin typeface="Corbel" panose="020B0503020204020204" pitchFamily="34" charset="0"/>
                        </a:rPr>
                        <a:t>Fehlen von Fürsorge im Falle von Krankheit oder Verletzung</a:t>
                      </a:r>
                      <a:endParaRPr lang="de-DE" sz="2000" noProof="0">
                        <a:solidFill>
                          <a:schemeClr val="tx1"/>
                        </a:solidFill>
                        <a:effectLst/>
                        <a:latin typeface="Corbel" panose="020B0503020204020204" pitchFamily="34" charset="0"/>
                        <a:ea typeface="Times New Roman" panose="02020603050405020304" pitchFamily="18" charset="0"/>
                        <a:cs typeface="Arial" panose="020B0604020202020204" pitchFamily="34" charset="0"/>
                      </a:endParaRPr>
                    </a:p>
                  </a:txBody>
                  <a:tcPr marL="70647" marR="70647" marT="0" marB="0" anchor="ct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de-DE" sz="2000" dirty="0">
                          <a:solidFill>
                            <a:schemeClr val="tx1"/>
                          </a:solidFill>
                          <a:latin typeface="Corbel" panose="020B0503020204020204" pitchFamily="34" charset="0"/>
                        </a:rPr>
                        <a:t>4.0 %</a:t>
                      </a:r>
                      <a:endParaRPr lang="de-DE" sz="2000" dirty="0">
                        <a:solidFill>
                          <a:schemeClr val="tx1"/>
                        </a:solidFill>
                        <a:latin typeface="Corbel" panose="020B0503020204020204" pitchFamily="34" charset="0"/>
                        <a:cs typeface="Arial" panose="020B0604020202020204" pitchFamily="34" charset="0"/>
                      </a:endParaRPr>
                    </a:p>
                  </a:txBody>
                  <a:tcPr marL="94196" marR="94196" marT="47099" marB="47099" anchor="ctr"/>
                </a:tc>
                <a:extLst>
                  <a:ext uri="{0D108BD9-81ED-4DB2-BD59-A6C34878D82A}">
                    <a16:rowId xmlns:a16="http://schemas.microsoft.com/office/drawing/2014/main" val="1900433216"/>
                  </a:ext>
                </a:extLst>
              </a:tr>
              <a:tr h="61811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de-DE" sz="2000" noProof="0">
                          <a:solidFill>
                            <a:schemeClr val="tx1"/>
                          </a:solidFill>
                          <a:effectLst/>
                          <a:latin typeface="Corbel" panose="020B0503020204020204" pitchFamily="34" charset="0"/>
                        </a:rPr>
                        <a:t>Nicht genügend Essen und Trinken</a:t>
                      </a:r>
                      <a:endParaRPr lang="de-DE" sz="2000" noProof="0">
                        <a:solidFill>
                          <a:schemeClr val="tx1"/>
                        </a:solidFill>
                        <a:effectLst/>
                        <a:latin typeface="Corbel" panose="020B0503020204020204" pitchFamily="34" charset="0"/>
                        <a:ea typeface="Times New Roman" panose="02020603050405020304" pitchFamily="18" charset="0"/>
                        <a:cs typeface="Arial" panose="020B0604020202020204" pitchFamily="34" charset="0"/>
                      </a:endParaRPr>
                    </a:p>
                  </a:txBody>
                  <a:tcPr marL="70647" marR="70647" marT="0" marB="0" anchor="ct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de-DE" sz="2000" dirty="0">
                          <a:solidFill>
                            <a:schemeClr val="tx1"/>
                          </a:solidFill>
                          <a:latin typeface="Corbel" panose="020B0503020204020204" pitchFamily="34" charset="0"/>
                        </a:rPr>
                        <a:t>2.7 %</a:t>
                      </a:r>
                      <a:endParaRPr lang="de-DE" sz="2000" dirty="0">
                        <a:solidFill>
                          <a:schemeClr val="tx1"/>
                        </a:solidFill>
                        <a:latin typeface="Corbel" panose="020B0503020204020204" pitchFamily="34" charset="0"/>
                        <a:cs typeface="Arial" panose="020B0604020202020204" pitchFamily="34" charset="0"/>
                      </a:endParaRPr>
                    </a:p>
                  </a:txBody>
                  <a:tcPr marL="94196" marR="94196" marT="47099" marB="47099" anchor="ctr"/>
                </a:tc>
                <a:extLst>
                  <a:ext uri="{0D108BD9-81ED-4DB2-BD59-A6C34878D82A}">
                    <a16:rowId xmlns:a16="http://schemas.microsoft.com/office/drawing/2014/main" val="681056359"/>
                  </a:ext>
                </a:extLst>
              </a:tr>
              <a:tr h="61811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de-DE" sz="2000" noProof="0">
                          <a:solidFill>
                            <a:schemeClr val="tx1"/>
                          </a:solidFill>
                          <a:effectLst/>
                          <a:latin typeface="Corbel" panose="020B0503020204020204" pitchFamily="34" charset="0"/>
                        </a:rPr>
                        <a:t>Keine angemessene Kleidung</a:t>
                      </a:r>
                      <a:endParaRPr lang="de-DE" sz="2000" noProof="0">
                        <a:solidFill>
                          <a:schemeClr val="tx1"/>
                        </a:solidFill>
                        <a:effectLst/>
                        <a:latin typeface="Corbel" panose="020B0503020204020204" pitchFamily="34" charset="0"/>
                        <a:ea typeface="Times New Roman" panose="02020603050405020304" pitchFamily="18" charset="0"/>
                        <a:cs typeface="Arial" panose="020B0604020202020204" pitchFamily="34" charset="0"/>
                      </a:endParaRPr>
                    </a:p>
                  </a:txBody>
                  <a:tcPr marL="70647" marR="70647" marT="0" marB="0" anchor="ct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de-DE" sz="2000" dirty="0">
                          <a:solidFill>
                            <a:schemeClr val="tx1"/>
                          </a:solidFill>
                          <a:latin typeface="Corbel" panose="020B0503020204020204" pitchFamily="34" charset="0"/>
                        </a:rPr>
                        <a:t>4.0 %</a:t>
                      </a:r>
                      <a:endParaRPr lang="de-DE" sz="2000" dirty="0">
                        <a:solidFill>
                          <a:schemeClr val="tx1"/>
                        </a:solidFill>
                        <a:latin typeface="Corbel" panose="020B0503020204020204" pitchFamily="34" charset="0"/>
                        <a:cs typeface="Arial" panose="020B0604020202020204" pitchFamily="34" charset="0"/>
                      </a:endParaRPr>
                    </a:p>
                  </a:txBody>
                  <a:tcPr marL="94196" marR="94196" marT="47099" marB="47099" anchor="ctr"/>
                </a:tc>
                <a:extLst>
                  <a:ext uri="{0D108BD9-81ED-4DB2-BD59-A6C34878D82A}">
                    <a16:rowId xmlns:a16="http://schemas.microsoft.com/office/drawing/2014/main" val="3286745821"/>
                  </a:ext>
                </a:extLst>
              </a:tr>
              <a:tr h="640408">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de-DE" sz="2000" noProof="0">
                          <a:solidFill>
                            <a:schemeClr val="tx1"/>
                          </a:solidFill>
                          <a:effectLst/>
                          <a:latin typeface="Corbel" panose="020B0503020204020204" pitchFamily="34" charset="0"/>
                        </a:rPr>
                        <a:t>Verletzungen aufgrund vernachlässigter Aufsichtspflicht</a:t>
                      </a:r>
                      <a:endParaRPr lang="de-DE" sz="2000" noProof="0">
                        <a:solidFill>
                          <a:schemeClr val="tx1"/>
                        </a:solidFill>
                        <a:effectLst/>
                        <a:latin typeface="Corbel" panose="020B0503020204020204" pitchFamily="34" charset="0"/>
                        <a:ea typeface="Times New Roman" panose="02020603050405020304" pitchFamily="18" charset="0"/>
                        <a:cs typeface="Arial" panose="020B0604020202020204" pitchFamily="34" charset="0"/>
                      </a:endParaRPr>
                    </a:p>
                  </a:txBody>
                  <a:tcPr marL="70647" marR="70647" marT="0" marB="0" anchor="ct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de-DE" sz="2000" dirty="0">
                          <a:solidFill>
                            <a:schemeClr val="tx1"/>
                          </a:solidFill>
                          <a:latin typeface="Corbel" panose="020B0503020204020204" pitchFamily="34" charset="0"/>
                        </a:rPr>
                        <a:t>11.9 %</a:t>
                      </a:r>
                      <a:endParaRPr lang="de-DE" sz="2000" dirty="0">
                        <a:solidFill>
                          <a:schemeClr val="tx1"/>
                        </a:solidFill>
                        <a:latin typeface="Corbel" panose="020B0503020204020204" pitchFamily="34" charset="0"/>
                        <a:cs typeface="Arial" panose="020B0604020202020204" pitchFamily="34" charset="0"/>
                      </a:endParaRPr>
                    </a:p>
                  </a:txBody>
                  <a:tcPr marL="94196" marR="94196" marT="47099" marB="47099" anchor="ctr"/>
                </a:tc>
                <a:extLst>
                  <a:ext uri="{0D108BD9-81ED-4DB2-BD59-A6C34878D82A}">
                    <a16:rowId xmlns:a16="http://schemas.microsoft.com/office/drawing/2014/main" val="1842685564"/>
                  </a:ext>
                </a:extLst>
              </a:tr>
              <a:tr h="61811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de-DE" sz="2000" noProof="0" dirty="0">
                          <a:solidFill>
                            <a:schemeClr val="tx1"/>
                          </a:solidFill>
                          <a:effectLst/>
                          <a:latin typeface="Corbel" panose="020B0503020204020204" pitchFamily="34" charset="0"/>
                        </a:rPr>
                        <a:t>Kein sicherer Ort zum Leben</a:t>
                      </a:r>
                      <a:endParaRPr lang="de-DE" sz="2000" noProof="0" dirty="0">
                        <a:solidFill>
                          <a:schemeClr val="tx1"/>
                        </a:solidFill>
                        <a:effectLst/>
                        <a:latin typeface="Corbel" panose="020B0503020204020204" pitchFamily="34" charset="0"/>
                        <a:ea typeface="Times New Roman" panose="02020603050405020304" pitchFamily="18" charset="0"/>
                        <a:cs typeface="Arial" panose="020B0604020202020204" pitchFamily="34" charset="0"/>
                      </a:endParaRPr>
                    </a:p>
                  </a:txBody>
                  <a:tcPr marL="70647" marR="70647" marT="0" marB="0" anchor="ct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de-DE" sz="2000" dirty="0">
                          <a:solidFill>
                            <a:schemeClr val="tx1"/>
                          </a:solidFill>
                          <a:latin typeface="Corbel" panose="020B0503020204020204" pitchFamily="34" charset="0"/>
                        </a:rPr>
                        <a:t>1.5 %</a:t>
                      </a:r>
                      <a:endParaRPr lang="de-DE" sz="2000" dirty="0">
                        <a:solidFill>
                          <a:schemeClr val="tx1"/>
                        </a:solidFill>
                        <a:latin typeface="Corbel" panose="020B0503020204020204" pitchFamily="34" charset="0"/>
                        <a:cs typeface="Arial" panose="020B0604020202020204" pitchFamily="34" charset="0"/>
                      </a:endParaRPr>
                    </a:p>
                  </a:txBody>
                  <a:tcPr marL="94196" marR="94196" marT="47099" marB="47099" anchor="ctr"/>
                </a:tc>
                <a:extLst>
                  <a:ext uri="{0D108BD9-81ED-4DB2-BD59-A6C34878D82A}">
                    <a16:rowId xmlns:a16="http://schemas.microsoft.com/office/drawing/2014/main" val="14025401"/>
                  </a:ext>
                </a:extLst>
              </a:tr>
            </a:tbl>
          </a:graphicData>
        </a:graphic>
      </p:graphicFrame>
      <p:sp>
        <p:nvSpPr>
          <p:cNvPr id="9" name="Textplatzhalter 3">
            <a:extLst>
              <a:ext uri="{FF2B5EF4-FFF2-40B4-BE49-F238E27FC236}">
                <a16:creationId xmlns:a16="http://schemas.microsoft.com/office/drawing/2014/main" id="{93D5CD26-298B-0C04-D898-B992814963AD}"/>
              </a:ext>
            </a:extLst>
          </p:cNvPr>
          <p:cNvSpPr txBox="1">
            <a:spLocks/>
          </p:cNvSpPr>
          <p:nvPr/>
        </p:nvSpPr>
        <p:spPr>
          <a:xfrm>
            <a:off x="395288" y="192616"/>
            <a:ext cx="5888972" cy="516412"/>
          </a:xfrm>
          <a:prstGeom prst="rect">
            <a:avLst/>
          </a:prstGeom>
        </p:spPr>
        <p:txBody>
          <a:bodyPr vert="horz" lIns="0" tIns="40500" rIns="0" bIns="27000" rtlCol="0">
            <a:noAutofit/>
          </a:bodyPr>
          <a:lstStyle>
            <a:lvl1pPr marL="0" indent="0" algn="l" defTabSz="914377" rtl="0" eaLnBrk="1" latinLnBrk="0" hangingPunct="1">
              <a:lnSpc>
                <a:spcPct val="100000"/>
              </a:lnSpc>
              <a:spcBef>
                <a:spcPts val="600"/>
              </a:spcBef>
              <a:buFontTx/>
              <a:buNone/>
              <a:defRPr lang="de-DE" sz="1600" b="0" kern="1200">
                <a:solidFill>
                  <a:schemeClr val="tx1"/>
                </a:solidFill>
                <a:latin typeface="Corbel" panose="020B0503020204020204" pitchFamily="34" charset="0"/>
                <a:ea typeface="+mn-ea"/>
                <a:cs typeface="+mn-cs"/>
              </a:defRPr>
            </a:lvl1pPr>
            <a:lvl2pPr marL="360000" indent="-180000" algn="l" defTabSz="914377" rtl="0" eaLnBrk="1" latinLnBrk="0" hangingPunct="1">
              <a:lnSpc>
                <a:spcPct val="100000"/>
              </a:lnSpc>
              <a:spcBef>
                <a:spcPts val="600"/>
              </a:spcBef>
              <a:buFont typeface="Arial" panose="020B0604020202020204" pitchFamily="34" charset="0"/>
              <a:buChar char="•"/>
              <a:defRPr lang="de-DE" sz="1600" kern="1200" dirty="0" smtClean="0">
                <a:solidFill>
                  <a:schemeClr val="tx1"/>
                </a:solidFill>
                <a:latin typeface="Corbel" panose="020B0503020204020204" pitchFamily="34" charset="0"/>
                <a:ea typeface="+mn-ea"/>
                <a:cs typeface="+mn-cs"/>
              </a:defRPr>
            </a:lvl2pPr>
            <a:lvl3pPr marL="541325" indent="-180000" algn="l" defTabSz="914377" rtl="0" eaLnBrk="1" latinLnBrk="0" hangingPunct="1">
              <a:lnSpc>
                <a:spcPct val="100000"/>
              </a:lnSpc>
              <a:spcBef>
                <a:spcPts val="600"/>
              </a:spcBef>
              <a:buFont typeface="Arial" panose="020B0604020202020204" pitchFamily="34" charset="0"/>
              <a:buChar char="•"/>
              <a:defRPr lang="de-DE" sz="1600" kern="1200" dirty="0" smtClean="0">
                <a:solidFill>
                  <a:schemeClr val="tx1"/>
                </a:solidFill>
                <a:latin typeface="Corbel" panose="020B0503020204020204" pitchFamily="34" charset="0"/>
                <a:ea typeface="+mn-ea"/>
                <a:cs typeface="+mn-cs"/>
              </a:defRPr>
            </a:lvl3pPr>
            <a:lvl4pPr marL="719121" indent="-180000" algn="l" defTabSz="914377" rtl="0" eaLnBrk="1" latinLnBrk="0" hangingPunct="1">
              <a:lnSpc>
                <a:spcPct val="100000"/>
              </a:lnSpc>
              <a:spcBef>
                <a:spcPts val="600"/>
              </a:spcBef>
              <a:buFont typeface="Arial" panose="020B0604020202020204" pitchFamily="34" charset="0"/>
              <a:buChar char="•"/>
              <a:defRPr lang="de-DE" sz="1600" kern="1200" dirty="0" smtClean="0">
                <a:solidFill>
                  <a:schemeClr val="tx1"/>
                </a:solidFill>
                <a:latin typeface="Corbel" panose="020B0503020204020204" pitchFamily="34" charset="0"/>
                <a:ea typeface="+mn-ea"/>
                <a:cs typeface="+mn-cs"/>
              </a:defRPr>
            </a:lvl4pPr>
            <a:lvl5pPr marL="900000" indent="-180000" algn="l" defTabSz="914377" rtl="0" eaLnBrk="1" latinLnBrk="0" hangingPunct="1">
              <a:lnSpc>
                <a:spcPct val="100000"/>
              </a:lnSpc>
              <a:spcBef>
                <a:spcPts val="600"/>
              </a:spcBef>
              <a:buFont typeface="Arial" panose="020B0604020202020204" pitchFamily="34" charset="0"/>
              <a:buChar char="•"/>
              <a:defRPr lang="en-US" sz="1600" kern="1200" dirty="0">
                <a:solidFill>
                  <a:schemeClr val="tx1"/>
                </a:solidFill>
                <a:latin typeface="Corbel" panose="020B0503020204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800" b="1" dirty="0"/>
              <a:t>Prävalenzschätzungen für Vernachlässigung mittels des ICAST-R</a:t>
            </a:r>
          </a:p>
          <a:p>
            <a:endParaRPr lang="de-DE" sz="3600" dirty="0"/>
          </a:p>
        </p:txBody>
      </p:sp>
      <p:sp>
        <p:nvSpPr>
          <p:cNvPr id="5" name="Footer Placeholder 3">
            <a:extLst>
              <a:ext uri="{FF2B5EF4-FFF2-40B4-BE49-F238E27FC236}">
                <a16:creationId xmlns:a16="http://schemas.microsoft.com/office/drawing/2014/main" id="{2501723C-65DF-0046-8DAB-42411EE27429}"/>
              </a:ext>
            </a:extLst>
          </p:cNvPr>
          <p:cNvSpPr txBox="1">
            <a:spLocks/>
          </p:cNvSpPr>
          <p:nvPr/>
        </p:nvSpPr>
        <p:spPr>
          <a:xfrm>
            <a:off x="7020681" y="6464780"/>
            <a:ext cx="1822378" cy="6131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600" dirty="0">
                <a:solidFill>
                  <a:srgbClr val="445055"/>
                </a:solidFill>
                <a:latin typeface="Corbel" charset="0"/>
                <a:ea typeface="Corbel" charset="0"/>
                <a:cs typeface="Corbel" charset="0"/>
              </a:rPr>
              <a:t>Jarczok et al., 2023</a:t>
            </a:r>
          </a:p>
        </p:txBody>
      </p:sp>
    </p:spTree>
    <p:extLst>
      <p:ext uri="{BB962C8B-B14F-4D97-AF65-F5344CB8AC3E}">
        <p14:creationId xmlns:p14="http://schemas.microsoft.com/office/powerpoint/2010/main" val="2022206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02342" y="249311"/>
            <a:ext cx="6161211" cy="954107"/>
          </a:xfrm>
          <a:prstGeom prst="rect">
            <a:avLst/>
          </a:prstGeom>
          <a:noFill/>
        </p:spPr>
        <p:txBody>
          <a:bodyPr wrap="square" rtlCol="0">
            <a:spAutoFit/>
          </a:bodyPr>
          <a:lstStyle/>
          <a:p>
            <a:r>
              <a:rPr lang="de-DE" sz="2800" b="1" dirty="0">
                <a:latin typeface="Corbel" panose="020B0503020204020204" pitchFamily="34" charset="0"/>
                <a:cs typeface="Arial" panose="020B0604020202020204" pitchFamily="34" charset="0"/>
              </a:rPr>
              <a:t>Prävalenz der Misshandlungsformen im Kindes- und Jugendalter</a:t>
            </a:r>
          </a:p>
        </p:txBody>
      </p:sp>
      <p:graphicFrame>
        <p:nvGraphicFramePr>
          <p:cNvPr id="5" name="Diagramm 4"/>
          <p:cNvGraphicFramePr>
            <a:graphicFrameLocks/>
          </p:cNvGraphicFramePr>
          <p:nvPr>
            <p:extLst>
              <p:ext uri="{D42A27DB-BD31-4B8C-83A1-F6EECF244321}">
                <p14:modId xmlns:p14="http://schemas.microsoft.com/office/powerpoint/2010/main" val="3132628173"/>
              </p:ext>
            </p:extLst>
          </p:nvPr>
        </p:nvGraphicFramePr>
        <p:xfrm>
          <a:off x="379562" y="1557778"/>
          <a:ext cx="4002657"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m 5"/>
          <p:cNvGraphicFramePr>
            <a:graphicFrameLocks/>
          </p:cNvGraphicFramePr>
          <p:nvPr>
            <p:extLst>
              <p:ext uri="{D42A27DB-BD31-4B8C-83A1-F6EECF244321}">
                <p14:modId xmlns:p14="http://schemas.microsoft.com/office/powerpoint/2010/main" val="2495956310"/>
              </p:ext>
            </p:extLst>
          </p:nvPr>
        </p:nvGraphicFramePr>
        <p:xfrm>
          <a:off x="4668606" y="1557778"/>
          <a:ext cx="4095832"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6"/>
          <p:cNvGraphicFramePr>
            <a:graphicFrameLocks/>
          </p:cNvGraphicFramePr>
          <p:nvPr>
            <p:extLst>
              <p:ext uri="{D42A27DB-BD31-4B8C-83A1-F6EECF244321}">
                <p14:modId xmlns:p14="http://schemas.microsoft.com/office/powerpoint/2010/main" val="1468846974"/>
              </p:ext>
            </p:extLst>
          </p:nvPr>
        </p:nvGraphicFramePr>
        <p:xfrm>
          <a:off x="379562" y="3969538"/>
          <a:ext cx="4002656"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m 7"/>
          <p:cNvGraphicFramePr>
            <a:graphicFrameLocks/>
          </p:cNvGraphicFramePr>
          <p:nvPr>
            <p:extLst>
              <p:ext uri="{D42A27DB-BD31-4B8C-83A1-F6EECF244321}">
                <p14:modId xmlns:p14="http://schemas.microsoft.com/office/powerpoint/2010/main" val="422746462"/>
              </p:ext>
            </p:extLst>
          </p:nvPr>
        </p:nvGraphicFramePr>
        <p:xfrm>
          <a:off x="4711738" y="3969538"/>
          <a:ext cx="4052700" cy="2057400"/>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hteck 9">
            <a:extLst>
              <a:ext uri="{FF2B5EF4-FFF2-40B4-BE49-F238E27FC236}">
                <a16:creationId xmlns:a16="http://schemas.microsoft.com/office/drawing/2014/main" id="{F645621F-677A-4ECD-BF00-0CAA8C2FD601}"/>
              </a:ext>
            </a:extLst>
          </p:cNvPr>
          <p:cNvSpPr/>
          <p:nvPr/>
        </p:nvSpPr>
        <p:spPr>
          <a:xfrm>
            <a:off x="4572000" y="3884091"/>
            <a:ext cx="4271059" cy="22924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
        <p:nvSpPr>
          <p:cNvPr id="11" name="Footer Placeholder 3">
            <a:extLst>
              <a:ext uri="{FF2B5EF4-FFF2-40B4-BE49-F238E27FC236}">
                <a16:creationId xmlns:a16="http://schemas.microsoft.com/office/drawing/2014/main" id="{D43FE8C3-7743-4CB3-9B2B-0B0DD4ED2532}"/>
              </a:ext>
            </a:extLst>
          </p:cNvPr>
          <p:cNvSpPr txBox="1">
            <a:spLocks/>
          </p:cNvSpPr>
          <p:nvPr/>
        </p:nvSpPr>
        <p:spPr>
          <a:xfrm>
            <a:off x="7020681" y="6464780"/>
            <a:ext cx="1822378" cy="6131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600" dirty="0">
                <a:solidFill>
                  <a:srgbClr val="445055"/>
                </a:solidFill>
                <a:latin typeface="Corbel" charset="0"/>
                <a:ea typeface="Corbel" charset="0"/>
                <a:cs typeface="Corbel" charset="0"/>
              </a:rPr>
              <a:t>Jarczok et al., 2023</a:t>
            </a:r>
          </a:p>
        </p:txBody>
      </p:sp>
    </p:spTree>
    <p:extLst>
      <p:ext uri="{BB962C8B-B14F-4D97-AF65-F5344CB8AC3E}">
        <p14:creationId xmlns:p14="http://schemas.microsoft.com/office/powerpoint/2010/main" val="339828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68605" y="237620"/>
            <a:ext cx="5403441" cy="954107"/>
          </a:xfrm>
          <a:prstGeom prst="rect">
            <a:avLst/>
          </a:prstGeom>
          <a:noFill/>
        </p:spPr>
        <p:txBody>
          <a:bodyPr wrap="square" rtlCol="0">
            <a:spAutoFit/>
          </a:bodyPr>
          <a:lstStyle/>
          <a:p>
            <a:r>
              <a:rPr lang="de-DE" sz="2800" b="1" dirty="0">
                <a:latin typeface="Corbel" panose="020B0503020204020204" pitchFamily="34" charset="0"/>
                <a:cs typeface="Arial" panose="020B0604020202020204" pitchFamily="34" charset="0"/>
              </a:rPr>
              <a:t>Berichteter Beginn der Formen der Kindesmisshandlung</a:t>
            </a:r>
          </a:p>
        </p:txBody>
      </p:sp>
      <p:graphicFrame>
        <p:nvGraphicFramePr>
          <p:cNvPr id="5" name="Diagramm 4"/>
          <p:cNvGraphicFramePr>
            <a:graphicFrameLocks/>
          </p:cNvGraphicFramePr>
          <p:nvPr>
            <p:extLst>
              <p:ext uri="{D42A27DB-BD31-4B8C-83A1-F6EECF244321}">
                <p14:modId xmlns:p14="http://schemas.microsoft.com/office/powerpoint/2010/main" val="560525938"/>
              </p:ext>
            </p:extLst>
          </p:nvPr>
        </p:nvGraphicFramePr>
        <p:xfrm>
          <a:off x="379562" y="1760220"/>
          <a:ext cx="3918678"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m 5"/>
          <p:cNvGraphicFramePr>
            <a:graphicFrameLocks/>
          </p:cNvGraphicFramePr>
          <p:nvPr>
            <p:extLst>
              <p:ext uri="{D42A27DB-BD31-4B8C-83A1-F6EECF244321}">
                <p14:modId xmlns:p14="http://schemas.microsoft.com/office/powerpoint/2010/main" val="878941736"/>
              </p:ext>
            </p:extLst>
          </p:nvPr>
        </p:nvGraphicFramePr>
        <p:xfrm>
          <a:off x="4772585" y="1760220"/>
          <a:ext cx="4070474"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6"/>
          <p:cNvGraphicFramePr>
            <a:graphicFrameLocks/>
          </p:cNvGraphicFramePr>
          <p:nvPr>
            <p:extLst>
              <p:ext uri="{D42A27DB-BD31-4B8C-83A1-F6EECF244321}">
                <p14:modId xmlns:p14="http://schemas.microsoft.com/office/powerpoint/2010/main" val="360917411"/>
              </p:ext>
            </p:extLst>
          </p:nvPr>
        </p:nvGraphicFramePr>
        <p:xfrm>
          <a:off x="379562" y="4000500"/>
          <a:ext cx="3918678"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m 7"/>
          <p:cNvGraphicFramePr>
            <a:graphicFrameLocks/>
          </p:cNvGraphicFramePr>
          <p:nvPr>
            <p:extLst>
              <p:ext uri="{D42A27DB-BD31-4B8C-83A1-F6EECF244321}">
                <p14:modId xmlns:p14="http://schemas.microsoft.com/office/powerpoint/2010/main" val="3264430638"/>
              </p:ext>
            </p:extLst>
          </p:nvPr>
        </p:nvGraphicFramePr>
        <p:xfrm>
          <a:off x="4772584" y="4000500"/>
          <a:ext cx="4070473" cy="2057400"/>
        </p:xfrm>
        <a:graphic>
          <a:graphicData uri="http://schemas.openxmlformats.org/drawingml/2006/chart">
            <c:chart xmlns:c="http://schemas.openxmlformats.org/drawingml/2006/chart" xmlns:r="http://schemas.openxmlformats.org/officeDocument/2006/relationships" r:id="rId5"/>
          </a:graphicData>
        </a:graphic>
      </p:graphicFrame>
      <p:sp>
        <p:nvSpPr>
          <p:cNvPr id="9" name="Footer Placeholder 3">
            <a:extLst>
              <a:ext uri="{FF2B5EF4-FFF2-40B4-BE49-F238E27FC236}">
                <a16:creationId xmlns:a16="http://schemas.microsoft.com/office/drawing/2014/main" id="{8DA748AA-15FA-4E7C-A141-04D723BF53A8}"/>
              </a:ext>
            </a:extLst>
          </p:cNvPr>
          <p:cNvSpPr txBox="1">
            <a:spLocks/>
          </p:cNvSpPr>
          <p:nvPr/>
        </p:nvSpPr>
        <p:spPr>
          <a:xfrm>
            <a:off x="7020681" y="6464780"/>
            <a:ext cx="1822378" cy="6131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600" dirty="0">
                <a:solidFill>
                  <a:srgbClr val="445055"/>
                </a:solidFill>
                <a:latin typeface="Corbel" charset="0"/>
                <a:ea typeface="Corbel" charset="0"/>
                <a:cs typeface="Corbel" charset="0"/>
              </a:rPr>
              <a:t>Jarczok et al., 2023</a:t>
            </a:r>
          </a:p>
        </p:txBody>
      </p:sp>
      <p:sp>
        <p:nvSpPr>
          <p:cNvPr id="10" name="Rechteck 9">
            <a:extLst>
              <a:ext uri="{FF2B5EF4-FFF2-40B4-BE49-F238E27FC236}">
                <a16:creationId xmlns:a16="http://schemas.microsoft.com/office/drawing/2014/main" id="{5F40AD05-4E68-41DD-86EB-A97539CE348A}"/>
              </a:ext>
            </a:extLst>
          </p:cNvPr>
          <p:cNvSpPr/>
          <p:nvPr/>
        </p:nvSpPr>
        <p:spPr>
          <a:xfrm>
            <a:off x="4619657" y="3957777"/>
            <a:ext cx="4334562" cy="21428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Tree>
    <p:extLst>
      <p:ext uri="{BB962C8B-B14F-4D97-AF65-F5344CB8AC3E}">
        <p14:creationId xmlns:p14="http://schemas.microsoft.com/office/powerpoint/2010/main" val="3039322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a:graphicFrameLocks/>
          </p:cNvGraphicFramePr>
          <p:nvPr>
            <p:extLst>
              <p:ext uri="{D42A27DB-BD31-4B8C-83A1-F6EECF244321}">
                <p14:modId xmlns:p14="http://schemas.microsoft.com/office/powerpoint/2010/main" val="3340883778"/>
              </p:ext>
            </p:extLst>
          </p:nvPr>
        </p:nvGraphicFramePr>
        <p:xfrm>
          <a:off x="340323" y="1397479"/>
          <a:ext cx="3803609" cy="38128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m 4"/>
          <p:cNvGraphicFramePr>
            <a:graphicFrameLocks/>
          </p:cNvGraphicFramePr>
          <p:nvPr>
            <p:extLst>
              <p:ext uri="{D42A27DB-BD31-4B8C-83A1-F6EECF244321}">
                <p14:modId xmlns:p14="http://schemas.microsoft.com/office/powerpoint/2010/main" val="1656042357"/>
              </p:ext>
            </p:extLst>
          </p:nvPr>
        </p:nvGraphicFramePr>
        <p:xfrm>
          <a:off x="4398567" y="1397479"/>
          <a:ext cx="4405110" cy="38128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a:extLst>
              <a:ext uri="{FF2B5EF4-FFF2-40B4-BE49-F238E27FC236}">
                <a16:creationId xmlns:a16="http://schemas.microsoft.com/office/drawing/2014/main" id="{CFAE57C3-1B1E-49AB-82B4-DCFA4AD320BC}"/>
              </a:ext>
            </a:extLst>
          </p:cNvPr>
          <p:cNvSpPr txBox="1"/>
          <p:nvPr/>
        </p:nvSpPr>
        <p:spPr>
          <a:xfrm>
            <a:off x="340323" y="228655"/>
            <a:ext cx="5403441" cy="954107"/>
          </a:xfrm>
          <a:prstGeom prst="rect">
            <a:avLst/>
          </a:prstGeom>
          <a:noFill/>
        </p:spPr>
        <p:txBody>
          <a:bodyPr wrap="square" rtlCol="0">
            <a:spAutoFit/>
          </a:bodyPr>
          <a:lstStyle/>
          <a:p>
            <a:r>
              <a:rPr lang="de-DE" sz="2800" b="1" dirty="0">
                <a:latin typeface="Corbel" panose="020B0503020204020204" pitchFamily="34" charset="0"/>
                <a:cs typeface="Arial" panose="020B0604020202020204" pitchFamily="34" charset="0"/>
              </a:rPr>
              <a:t>Durchschnittlicher Beginn und durchschnittliche Dauer</a:t>
            </a:r>
          </a:p>
        </p:txBody>
      </p:sp>
      <p:sp>
        <p:nvSpPr>
          <p:cNvPr id="6" name="Footer Placeholder 3">
            <a:extLst>
              <a:ext uri="{FF2B5EF4-FFF2-40B4-BE49-F238E27FC236}">
                <a16:creationId xmlns:a16="http://schemas.microsoft.com/office/drawing/2014/main" id="{71333C9E-2932-498E-AE75-997BE67D4F6E}"/>
              </a:ext>
            </a:extLst>
          </p:cNvPr>
          <p:cNvSpPr txBox="1">
            <a:spLocks/>
          </p:cNvSpPr>
          <p:nvPr/>
        </p:nvSpPr>
        <p:spPr>
          <a:xfrm>
            <a:off x="7020681" y="6464780"/>
            <a:ext cx="1822378" cy="6131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600" dirty="0">
                <a:solidFill>
                  <a:srgbClr val="445055"/>
                </a:solidFill>
                <a:latin typeface="Corbel" charset="0"/>
                <a:ea typeface="Corbel" charset="0"/>
                <a:cs typeface="Corbel" charset="0"/>
              </a:rPr>
              <a:t>Jarczok et al., 2023</a:t>
            </a:r>
          </a:p>
        </p:txBody>
      </p:sp>
      <p:sp>
        <p:nvSpPr>
          <p:cNvPr id="8" name="Rechteck 7">
            <a:extLst>
              <a:ext uri="{FF2B5EF4-FFF2-40B4-BE49-F238E27FC236}">
                <a16:creationId xmlns:a16="http://schemas.microsoft.com/office/drawing/2014/main" id="{4E1769CB-0309-4026-864A-E2D9B1352D7D}"/>
              </a:ext>
            </a:extLst>
          </p:cNvPr>
          <p:cNvSpPr/>
          <p:nvPr/>
        </p:nvSpPr>
        <p:spPr>
          <a:xfrm>
            <a:off x="3300673" y="2881223"/>
            <a:ext cx="836150" cy="2329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
        <p:nvSpPr>
          <p:cNvPr id="9" name="Rechteck 8">
            <a:extLst>
              <a:ext uri="{FF2B5EF4-FFF2-40B4-BE49-F238E27FC236}">
                <a16:creationId xmlns:a16="http://schemas.microsoft.com/office/drawing/2014/main" id="{D6B2619C-FAB3-4F71-8698-400851665086}"/>
              </a:ext>
            </a:extLst>
          </p:cNvPr>
          <p:cNvSpPr/>
          <p:nvPr/>
        </p:nvSpPr>
        <p:spPr>
          <a:xfrm>
            <a:off x="7926818" y="2268747"/>
            <a:ext cx="836150" cy="29416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Tree>
    <p:extLst>
      <p:ext uri="{BB962C8B-B14F-4D97-AF65-F5344CB8AC3E}">
        <p14:creationId xmlns:p14="http://schemas.microsoft.com/office/powerpoint/2010/main" val="280405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4"/>
          </p:nvPr>
        </p:nvSpPr>
        <p:spPr>
          <a:xfrm>
            <a:off x="140520" y="693687"/>
            <a:ext cx="2338695" cy="226178"/>
          </a:xfrm>
        </p:spPr>
        <p:txBody>
          <a:bodyPr/>
          <a:lstStyle/>
          <a:p>
            <a:endParaRPr lang="de-DE" sz="1026" dirty="0">
              <a:solidFill>
                <a:srgbClr val="E25F5C"/>
              </a:solidFill>
              <a:latin typeface="Corbel" panose="020B0503020204020204" pitchFamily="34" charset="0"/>
            </a:endParaRPr>
          </a:p>
          <a:p>
            <a:r>
              <a:rPr lang="de-DE" sz="1368" dirty="0">
                <a:solidFill>
                  <a:srgbClr val="E25F5C"/>
                </a:solidFill>
                <a:latin typeface="Corbel" panose="020B0503020204020204" pitchFamily="34" charset="0"/>
              </a:rPr>
              <a:t>Programm:</a:t>
            </a:r>
          </a:p>
        </p:txBody>
      </p:sp>
      <p:graphicFrame>
        <p:nvGraphicFramePr>
          <p:cNvPr id="18" name="Tabelle 17"/>
          <p:cNvGraphicFramePr>
            <a:graphicFrameLocks noGrp="1"/>
          </p:cNvGraphicFramePr>
          <p:nvPr/>
        </p:nvGraphicFramePr>
        <p:xfrm>
          <a:off x="189788" y="1316259"/>
          <a:ext cx="2606753" cy="1921241"/>
        </p:xfrm>
        <a:graphic>
          <a:graphicData uri="http://schemas.openxmlformats.org/drawingml/2006/table">
            <a:tbl>
              <a:tblPr firstRow="1" bandRow="1">
                <a:tableStyleId>{5C22544A-7EE6-4342-B048-85BDC9FD1C3A}</a:tableStyleId>
              </a:tblPr>
              <a:tblGrid>
                <a:gridCol w="195632">
                  <a:extLst>
                    <a:ext uri="{9D8B030D-6E8A-4147-A177-3AD203B41FA5}">
                      <a16:colId xmlns:a16="http://schemas.microsoft.com/office/drawing/2014/main" val="20000"/>
                    </a:ext>
                  </a:extLst>
                </a:gridCol>
                <a:gridCol w="2411121">
                  <a:extLst>
                    <a:ext uri="{9D8B030D-6E8A-4147-A177-3AD203B41FA5}">
                      <a16:colId xmlns:a16="http://schemas.microsoft.com/office/drawing/2014/main" val="20001"/>
                    </a:ext>
                  </a:extLst>
                </a:gridCol>
              </a:tblGrid>
              <a:tr h="1921241">
                <a:tc>
                  <a:txBody>
                    <a:bodyPr/>
                    <a:lstStyle/>
                    <a:p>
                      <a:endParaRPr lang="de-DE" sz="1200" b="0" kern="1200" baseline="0" dirty="0">
                        <a:solidFill>
                          <a:srgbClr val="072541"/>
                        </a:solidFill>
                        <a:latin typeface="Corbel" panose="020B0503020204020204" pitchFamily="34" charset="0"/>
                        <a:ea typeface="+mn-ea"/>
                        <a:cs typeface="+mn-cs"/>
                      </a:endParaRPr>
                    </a:p>
                  </a:txBody>
                  <a:tcPr marL="76062" marR="76062" marT="38031" marB="38031">
                    <a:solidFill>
                      <a:srgbClr val="072541"/>
                    </a:solidFill>
                  </a:tcPr>
                </a:tc>
                <a:tc>
                  <a:txBody>
                    <a:bodyPr/>
                    <a:lstStyle/>
                    <a:p>
                      <a:r>
                        <a:rPr lang="de-DE" sz="1200" b="0" i="0" kern="1200" baseline="0" dirty="0">
                          <a:solidFill>
                            <a:srgbClr val="072541"/>
                          </a:solidFill>
                          <a:latin typeface="Corbel" panose="020B0503020204020204" pitchFamily="34" charset="0"/>
                          <a:ea typeface="+mn-ea"/>
                          <a:cs typeface="+mn-cs"/>
                        </a:rPr>
                        <a:t>10.00 – 10.15 Uhr </a:t>
                      </a:r>
                    </a:p>
                    <a:p>
                      <a:r>
                        <a:rPr lang="de-DE" sz="1200" b="1" i="0" kern="1200" baseline="0" dirty="0">
                          <a:solidFill>
                            <a:srgbClr val="072541"/>
                          </a:solidFill>
                          <a:latin typeface="Corbel" panose="020B0503020204020204" pitchFamily="34" charset="0"/>
                          <a:ea typeface="+mn-ea"/>
                          <a:cs typeface="+mn-cs"/>
                        </a:rPr>
                        <a:t>Grußwort BMFSFJ</a:t>
                      </a:r>
                    </a:p>
                    <a:p>
                      <a:endParaRPr lang="de-DE" sz="900" b="0" i="1" kern="1200" baseline="0" dirty="0">
                        <a:solidFill>
                          <a:srgbClr val="072541"/>
                        </a:solidFill>
                        <a:latin typeface="Corbel" panose="020B0503020204020204" pitchFamily="34" charset="0"/>
                        <a:ea typeface="+mn-ea"/>
                        <a:cs typeface="+mn-cs"/>
                      </a:endParaRPr>
                    </a:p>
                    <a:p>
                      <a:r>
                        <a:rPr lang="de-DE" sz="1200" b="0" i="1" kern="1200" baseline="0" dirty="0" err="1">
                          <a:solidFill>
                            <a:srgbClr val="072541"/>
                          </a:solidFill>
                          <a:latin typeface="Corbel" panose="020B0503020204020204" pitchFamily="34" charset="0"/>
                          <a:ea typeface="+mn-ea"/>
                          <a:cs typeface="+mn-cs"/>
                        </a:rPr>
                        <a:t>Ekin</a:t>
                      </a:r>
                      <a:r>
                        <a:rPr lang="de-DE" sz="1200" b="0" i="1" kern="1200" baseline="0" dirty="0">
                          <a:solidFill>
                            <a:srgbClr val="072541"/>
                          </a:solidFill>
                          <a:latin typeface="Corbel" panose="020B0503020204020204" pitchFamily="34" charset="0"/>
                          <a:ea typeface="+mn-ea"/>
                          <a:cs typeface="+mn-cs"/>
                        </a:rPr>
                        <a:t> </a:t>
                      </a:r>
                      <a:r>
                        <a:rPr lang="de-DE" sz="1200" b="0" i="1" kern="1200" baseline="0" dirty="0" err="1">
                          <a:solidFill>
                            <a:srgbClr val="072541"/>
                          </a:solidFill>
                          <a:latin typeface="Corbel" panose="020B0503020204020204" pitchFamily="34" charset="0"/>
                          <a:ea typeface="+mn-ea"/>
                          <a:cs typeface="+mn-cs"/>
                        </a:rPr>
                        <a:t>Deligöz</a:t>
                      </a:r>
                      <a:r>
                        <a:rPr lang="de-DE" sz="1200" b="0" i="1" kern="1200" baseline="0">
                          <a:solidFill>
                            <a:srgbClr val="072541"/>
                          </a:solidFill>
                          <a:latin typeface="Corbel" panose="020B0503020204020204" pitchFamily="34" charset="0"/>
                          <a:ea typeface="+mn-ea"/>
                          <a:cs typeface="+mn-cs"/>
                        </a:rPr>
                        <a:t> </a:t>
                      </a:r>
                    </a:p>
                    <a:p>
                      <a:r>
                        <a:rPr lang="de-DE" sz="900" b="0" i="1" kern="1200" baseline="0">
                          <a:solidFill>
                            <a:srgbClr val="072541"/>
                          </a:solidFill>
                          <a:latin typeface="+mn-lt"/>
                          <a:ea typeface="+mn-ea"/>
                          <a:cs typeface="+mn-cs"/>
                        </a:rPr>
                        <a:t>Parlamentarische </a:t>
                      </a:r>
                      <a:r>
                        <a:rPr lang="de-DE" sz="900" b="0" i="1" kern="1200" baseline="0" dirty="0">
                          <a:solidFill>
                            <a:srgbClr val="072541"/>
                          </a:solidFill>
                          <a:latin typeface="+mn-lt"/>
                          <a:ea typeface="+mn-ea"/>
                          <a:cs typeface="+mn-cs"/>
                        </a:rPr>
                        <a:t>Staatssekretärin beim Bundesministerium für Familie Senioren, Frauen und Jugend (BMFSFJ)</a:t>
                      </a:r>
                    </a:p>
                  </a:txBody>
                  <a:tcPr marL="76062" marR="76062" marT="74865" marB="74865">
                    <a:solidFill>
                      <a:schemeClr val="accent3">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24" name="Tabelle 23"/>
          <p:cNvGraphicFramePr>
            <a:graphicFrameLocks noGrp="1"/>
          </p:cNvGraphicFramePr>
          <p:nvPr/>
        </p:nvGraphicFramePr>
        <p:xfrm>
          <a:off x="3371803" y="3258452"/>
          <a:ext cx="2606753" cy="1729405"/>
        </p:xfrm>
        <a:graphic>
          <a:graphicData uri="http://schemas.openxmlformats.org/drawingml/2006/table">
            <a:tbl>
              <a:tblPr firstRow="1" bandRow="1">
                <a:tableStyleId>{5C22544A-7EE6-4342-B048-85BDC9FD1C3A}</a:tableStyleId>
              </a:tblPr>
              <a:tblGrid>
                <a:gridCol w="195632">
                  <a:extLst>
                    <a:ext uri="{9D8B030D-6E8A-4147-A177-3AD203B41FA5}">
                      <a16:colId xmlns:a16="http://schemas.microsoft.com/office/drawing/2014/main" val="20000"/>
                    </a:ext>
                  </a:extLst>
                </a:gridCol>
                <a:gridCol w="2411121">
                  <a:extLst>
                    <a:ext uri="{9D8B030D-6E8A-4147-A177-3AD203B41FA5}">
                      <a16:colId xmlns:a16="http://schemas.microsoft.com/office/drawing/2014/main" val="20001"/>
                    </a:ext>
                  </a:extLst>
                </a:gridCol>
              </a:tblGrid>
              <a:tr h="1729405">
                <a:tc>
                  <a:txBody>
                    <a:bodyPr/>
                    <a:lstStyle/>
                    <a:p>
                      <a:endParaRPr lang="de-DE" sz="1200" b="0" kern="1200" baseline="0" dirty="0">
                        <a:solidFill>
                          <a:srgbClr val="072541"/>
                        </a:solidFill>
                        <a:latin typeface="Corbel" panose="020B0503020204020204" pitchFamily="34" charset="0"/>
                        <a:ea typeface="+mn-ea"/>
                        <a:cs typeface="+mn-cs"/>
                      </a:endParaRPr>
                    </a:p>
                  </a:txBody>
                  <a:tcPr marL="76062" marR="76062" marT="38031" marB="38031">
                    <a:solidFill>
                      <a:srgbClr val="072541"/>
                    </a:solidFill>
                  </a:tcPr>
                </a:tc>
                <a:tc>
                  <a:txBody>
                    <a:bodyPr/>
                    <a:lstStyle/>
                    <a:p>
                      <a:r>
                        <a:rPr lang="de-DE" sz="1200" b="0" i="1" kern="1200" baseline="0" dirty="0">
                          <a:solidFill>
                            <a:srgbClr val="072541"/>
                          </a:solidFill>
                          <a:latin typeface="Corbel" panose="020B0503020204020204" pitchFamily="34" charset="0"/>
                          <a:ea typeface="+mn-ea"/>
                          <a:cs typeface="+mn-cs"/>
                        </a:rPr>
                        <a:t>13.00 – 13.45 Uhr</a:t>
                      </a:r>
                    </a:p>
                    <a:p>
                      <a:r>
                        <a:rPr lang="de-DE" sz="1200" b="1" i="0" kern="1200" baseline="0" dirty="0">
                          <a:solidFill>
                            <a:srgbClr val="072541"/>
                          </a:solidFill>
                          <a:latin typeface="Corbel" panose="020B0503020204020204" pitchFamily="34" charset="0"/>
                          <a:ea typeface="+mn-ea"/>
                          <a:cs typeface="+mn-cs"/>
                        </a:rPr>
                        <a:t>Vernachlässigung im öffentlich-rechtlichen und zivilrechtlichen Kinderschutz</a:t>
                      </a:r>
                    </a:p>
                    <a:p>
                      <a:endParaRPr lang="de-DE" sz="900" b="0" i="1" kern="1200" baseline="0" dirty="0">
                        <a:solidFill>
                          <a:srgbClr val="072541"/>
                        </a:solidFill>
                        <a:latin typeface="Corbel" panose="020B0503020204020204" pitchFamily="34" charset="0"/>
                        <a:ea typeface="+mn-ea"/>
                        <a:cs typeface="+mn-cs"/>
                      </a:endParaRPr>
                    </a:p>
                    <a:p>
                      <a:r>
                        <a:rPr lang="de-DE" sz="1200" b="0" i="1" kern="1200" baseline="0" dirty="0">
                          <a:solidFill>
                            <a:srgbClr val="072541"/>
                          </a:solidFill>
                          <a:latin typeface="Corbel" panose="020B0503020204020204" pitchFamily="34" charset="0"/>
                          <a:ea typeface="+mn-ea"/>
                          <a:cs typeface="+mn-cs"/>
                        </a:rPr>
                        <a:t>Prof. Dr. Jan </a:t>
                      </a:r>
                      <a:r>
                        <a:rPr lang="de-DE" sz="1200" b="0" i="1" kern="1200" baseline="0" dirty="0" err="1">
                          <a:solidFill>
                            <a:srgbClr val="072541"/>
                          </a:solidFill>
                          <a:latin typeface="Corbel" panose="020B0503020204020204" pitchFamily="34" charset="0"/>
                          <a:ea typeface="+mn-ea"/>
                          <a:cs typeface="+mn-cs"/>
                        </a:rPr>
                        <a:t>Kepert</a:t>
                      </a:r>
                      <a:endParaRPr lang="de-DE" sz="1200" b="0" i="1" kern="1200" baseline="0" dirty="0">
                        <a:solidFill>
                          <a:srgbClr val="072541"/>
                        </a:solidFill>
                        <a:latin typeface="Corbel" panose="020B0503020204020204" pitchFamily="34" charset="0"/>
                        <a:ea typeface="+mn-ea"/>
                        <a:cs typeface="+mn-cs"/>
                      </a:endParaRPr>
                    </a:p>
                    <a:p>
                      <a:r>
                        <a:rPr lang="de-DE" sz="900" b="0" i="1" kern="1200" baseline="0" dirty="0">
                          <a:solidFill>
                            <a:srgbClr val="072541"/>
                          </a:solidFill>
                          <a:latin typeface="Corbel" panose="020B0503020204020204" pitchFamily="34" charset="0"/>
                          <a:ea typeface="+mn-ea"/>
                          <a:cs typeface="+mn-cs"/>
                        </a:rPr>
                        <a:t>Professor für öffentliches Recht an der Hochschule für öffentliche Verwaltung Kehl </a:t>
                      </a:r>
                    </a:p>
                  </a:txBody>
                  <a:tcPr marL="76062" marR="76062" marT="74865" marB="74865">
                    <a:solidFill>
                      <a:schemeClr val="accent3">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31" name="Tabelle 30"/>
          <p:cNvGraphicFramePr>
            <a:graphicFrameLocks noGrp="1"/>
          </p:cNvGraphicFramePr>
          <p:nvPr/>
        </p:nvGraphicFramePr>
        <p:xfrm>
          <a:off x="3398961" y="696228"/>
          <a:ext cx="2572899" cy="552295"/>
        </p:xfrm>
        <a:graphic>
          <a:graphicData uri="http://schemas.openxmlformats.org/drawingml/2006/table">
            <a:tbl>
              <a:tblPr/>
              <a:tblGrid>
                <a:gridCol w="2572899">
                  <a:extLst>
                    <a:ext uri="{9D8B030D-6E8A-4147-A177-3AD203B41FA5}">
                      <a16:colId xmlns:a16="http://schemas.microsoft.com/office/drawing/2014/main" val="20000"/>
                    </a:ext>
                  </a:extLst>
                </a:gridCol>
              </a:tblGrid>
              <a:tr h="552295">
                <a:tc>
                  <a:txBody>
                    <a:bodyPr/>
                    <a:lstStyle/>
                    <a:p>
                      <a:pPr>
                        <a:spcAft>
                          <a:spcPts val="600"/>
                        </a:spcAft>
                      </a:pPr>
                      <a:r>
                        <a:rPr lang="de-DE" sz="1200" b="0" i="0" kern="1200" baseline="0" dirty="0">
                          <a:solidFill>
                            <a:srgbClr val="E1605D"/>
                          </a:solidFill>
                          <a:latin typeface="Corbel" panose="020B0503020204020204" pitchFamily="34" charset="0"/>
                          <a:ea typeface="+mn-ea"/>
                          <a:cs typeface="+mn-cs"/>
                        </a:rPr>
                        <a:t>12.15 – 13.00 Uhr</a:t>
                      </a:r>
                    </a:p>
                    <a:p>
                      <a:pPr>
                        <a:spcAft>
                          <a:spcPts val="600"/>
                        </a:spcAft>
                      </a:pPr>
                      <a:r>
                        <a:rPr lang="de-DE" sz="1200" b="0" i="0" kern="1200" baseline="0" dirty="0">
                          <a:solidFill>
                            <a:srgbClr val="E1605D"/>
                          </a:solidFill>
                          <a:latin typeface="Corbel" panose="020B0503020204020204" pitchFamily="34" charset="0"/>
                          <a:ea typeface="+mn-ea"/>
                          <a:cs typeface="+mn-cs"/>
                        </a:rPr>
                        <a:t>Pause</a:t>
                      </a:r>
                    </a:p>
                  </a:txBody>
                  <a:tcPr marL="76062" marR="76062" marT="38031" marB="380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solidFill>
                        <a:srgbClr val="E25F5C"/>
                      </a:solidFill>
                      <a:prstDash val="solid"/>
                    </a:lnT>
                    <a:lnB w="12700" cmpd="sng">
                      <a:solidFill>
                        <a:srgbClr val="E25F5C"/>
                      </a:solidFill>
                      <a:prstDash val="solid"/>
                    </a:lnB>
                  </a:tcPr>
                </a:tc>
                <a:extLst>
                  <a:ext uri="{0D108BD9-81ED-4DB2-BD59-A6C34878D82A}">
                    <a16:rowId xmlns:a16="http://schemas.microsoft.com/office/drawing/2014/main" val="10000"/>
                  </a:ext>
                </a:extLst>
              </a:tr>
            </a:tbl>
          </a:graphicData>
        </a:graphic>
      </p:graphicFrame>
      <p:graphicFrame>
        <p:nvGraphicFramePr>
          <p:cNvPr id="32" name="Tabelle 31"/>
          <p:cNvGraphicFramePr>
            <a:graphicFrameLocks noGrp="1"/>
          </p:cNvGraphicFramePr>
          <p:nvPr>
            <p:extLst>
              <p:ext uri="{D42A27DB-BD31-4B8C-83A1-F6EECF244321}">
                <p14:modId xmlns:p14="http://schemas.microsoft.com/office/powerpoint/2010/main" val="1833404016"/>
              </p:ext>
            </p:extLst>
          </p:nvPr>
        </p:nvGraphicFramePr>
        <p:xfrm>
          <a:off x="6537077" y="3258452"/>
          <a:ext cx="2466404" cy="1735388"/>
        </p:xfrm>
        <a:graphic>
          <a:graphicData uri="http://schemas.openxmlformats.org/drawingml/2006/table">
            <a:tbl>
              <a:tblPr firstRow="1" bandRow="1">
                <a:tableStyleId>{5C22544A-7EE6-4342-B048-85BDC9FD1C3A}</a:tableStyleId>
              </a:tblPr>
              <a:tblGrid>
                <a:gridCol w="185100">
                  <a:extLst>
                    <a:ext uri="{9D8B030D-6E8A-4147-A177-3AD203B41FA5}">
                      <a16:colId xmlns:a16="http://schemas.microsoft.com/office/drawing/2014/main" val="20000"/>
                    </a:ext>
                  </a:extLst>
                </a:gridCol>
                <a:gridCol w="2281304">
                  <a:extLst>
                    <a:ext uri="{9D8B030D-6E8A-4147-A177-3AD203B41FA5}">
                      <a16:colId xmlns:a16="http://schemas.microsoft.com/office/drawing/2014/main" val="20001"/>
                    </a:ext>
                  </a:extLst>
                </a:gridCol>
              </a:tblGrid>
              <a:tr h="1735388">
                <a:tc>
                  <a:txBody>
                    <a:bodyPr/>
                    <a:lstStyle/>
                    <a:p>
                      <a:endParaRPr lang="de-DE" sz="1200" b="0" kern="1200" baseline="0" dirty="0">
                        <a:solidFill>
                          <a:srgbClr val="072541"/>
                        </a:solidFill>
                        <a:latin typeface="Corbel" panose="020B0503020204020204" pitchFamily="34" charset="0"/>
                        <a:ea typeface="+mn-ea"/>
                        <a:cs typeface="+mn-cs"/>
                      </a:endParaRPr>
                    </a:p>
                  </a:txBody>
                  <a:tcPr marL="76062" marR="76062" marT="38031" marB="38031">
                    <a:solidFill>
                      <a:srgbClr val="072541"/>
                    </a:solidFill>
                  </a:tcPr>
                </a:tc>
                <a:tc>
                  <a:txBody>
                    <a:bodyPr/>
                    <a:lstStyle/>
                    <a:p>
                      <a:r>
                        <a:rPr lang="de-DE" sz="1200" b="0" i="0" kern="1200" baseline="0" dirty="0">
                          <a:solidFill>
                            <a:srgbClr val="072541"/>
                          </a:solidFill>
                          <a:latin typeface="Corbel" panose="020B0503020204020204" pitchFamily="34" charset="0"/>
                          <a:ea typeface="+mn-ea"/>
                          <a:cs typeface="+mn-cs"/>
                        </a:rPr>
                        <a:t>15.30 – 16.45 Uhr</a:t>
                      </a:r>
                    </a:p>
                    <a:p>
                      <a:r>
                        <a:rPr lang="de-DE" sz="1200" b="1" i="0" kern="1200" baseline="0" dirty="0">
                          <a:solidFill>
                            <a:srgbClr val="072541"/>
                          </a:solidFill>
                          <a:latin typeface="Corbel" panose="020B0503020204020204" pitchFamily="34" charset="0"/>
                          <a:ea typeface="+mn-ea"/>
                          <a:cs typeface="+mn-cs"/>
                        </a:rPr>
                        <a:t>Podiumsdiskussion: Neues soziales Entschädigungsrecht, Rechtsansprüche auf </a:t>
                      </a:r>
                      <a:r>
                        <a:rPr lang="de-DE" sz="1200" b="1" i="0" kern="1200" baseline="0" dirty="0" err="1">
                          <a:solidFill>
                            <a:srgbClr val="072541"/>
                          </a:solidFill>
                          <a:latin typeface="Corbel" panose="020B0503020204020204" pitchFamily="34" charset="0"/>
                          <a:ea typeface="+mn-ea"/>
                          <a:cs typeface="+mn-cs"/>
                        </a:rPr>
                        <a:t>Traumaambulanzversorgung</a:t>
                      </a:r>
                      <a:endParaRPr lang="de-DE" sz="1200" b="1" i="0" kern="1200" baseline="0" dirty="0">
                        <a:solidFill>
                          <a:srgbClr val="072541"/>
                        </a:solidFill>
                        <a:latin typeface="Corbel" panose="020B0503020204020204" pitchFamily="34" charset="0"/>
                        <a:ea typeface="+mn-ea"/>
                        <a:cs typeface="+mn-cs"/>
                      </a:endParaRPr>
                    </a:p>
                    <a:p>
                      <a:endParaRPr lang="de-DE" sz="900" b="0" i="1" kern="1200" baseline="0" dirty="0">
                        <a:solidFill>
                          <a:srgbClr val="072541"/>
                        </a:solidFill>
                        <a:latin typeface="Corbel" panose="020B0503020204020204" pitchFamily="34" charset="0"/>
                        <a:ea typeface="+mn-ea"/>
                        <a:cs typeface="+mn-cs"/>
                      </a:endParaRPr>
                    </a:p>
                    <a:p>
                      <a:r>
                        <a:rPr lang="de-DE" sz="1000" b="0" i="1" kern="1200" baseline="0" dirty="0">
                          <a:solidFill>
                            <a:srgbClr val="072541"/>
                          </a:solidFill>
                          <a:latin typeface="Corbel" panose="020B0503020204020204" pitchFamily="34" charset="0"/>
                          <a:ea typeface="+mn-ea"/>
                          <a:cs typeface="+mn-cs"/>
                        </a:rPr>
                        <a:t>Prof. Dr. Jörg M. Fegert, Bianca </a:t>
                      </a:r>
                      <a:r>
                        <a:rPr lang="de-DE" sz="1000" b="0" i="1" kern="1200" baseline="0" dirty="0" err="1">
                          <a:solidFill>
                            <a:srgbClr val="072541"/>
                          </a:solidFill>
                          <a:latin typeface="Corbel" panose="020B0503020204020204" pitchFamily="34" charset="0"/>
                          <a:ea typeface="+mn-ea"/>
                          <a:cs typeface="+mn-cs"/>
                        </a:rPr>
                        <a:t>Biwer</a:t>
                      </a:r>
                      <a:r>
                        <a:rPr lang="de-DE" sz="1000" b="0" i="1" kern="1200" baseline="0" dirty="0">
                          <a:solidFill>
                            <a:srgbClr val="072541"/>
                          </a:solidFill>
                          <a:latin typeface="Corbel" panose="020B0503020204020204" pitchFamily="34" charset="0"/>
                          <a:ea typeface="+mn-ea"/>
                          <a:cs typeface="+mn-cs"/>
                        </a:rPr>
                        <a:t>, Dr. </a:t>
                      </a:r>
                      <a:r>
                        <a:rPr lang="de-DE" sz="1000" b="0" i="1" kern="1200" baseline="0" dirty="0" err="1">
                          <a:solidFill>
                            <a:srgbClr val="072541"/>
                          </a:solidFill>
                          <a:latin typeface="Corbel" panose="020B0503020204020204" pitchFamily="34" charset="0"/>
                          <a:ea typeface="+mn-ea"/>
                          <a:cs typeface="+mn-cs"/>
                        </a:rPr>
                        <a:t>Anamaria</a:t>
                      </a:r>
                      <a:r>
                        <a:rPr lang="de-DE" sz="1000" b="0" i="1" kern="1200" baseline="0" dirty="0">
                          <a:solidFill>
                            <a:srgbClr val="072541"/>
                          </a:solidFill>
                          <a:latin typeface="Corbel" panose="020B0503020204020204" pitchFamily="34" charset="0"/>
                          <a:ea typeface="+mn-ea"/>
                          <a:cs typeface="+mn-cs"/>
                        </a:rPr>
                        <a:t> Silva-Saavedra</a:t>
                      </a:r>
                    </a:p>
                    <a:p>
                      <a:r>
                        <a:rPr lang="de-DE" sz="1000" b="0" i="1" kern="1200" baseline="0" dirty="0">
                          <a:solidFill>
                            <a:srgbClr val="072541"/>
                          </a:solidFill>
                          <a:latin typeface="Corbel" panose="020B0503020204020204" pitchFamily="34" charset="0"/>
                          <a:ea typeface="+mn-ea"/>
                          <a:cs typeface="+mn-cs"/>
                        </a:rPr>
                        <a:t>Moderation: Prof. Dr. Michael </a:t>
                      </a:r>
                      <a:r>
                        <a:rPr lang="de-DE" sz="1000" b="0" i="1" kern="1200" baseline="0" dirty="0" err="1">
                          <a:solidFill>
                            <a:srgbClr val="072541"/>
                          </a:solidFill>
                          <a:latin typeface="Corbel" panose="020B0503020204020204" pitchFamily="34" charset="0"/>
                          <a:ea typeface="+mn-ea"/>
                          <a:cs typeface="+mn-cs"/>
                        </a:rPr>
                        <a:t>Kölch</a:t>
                      </a:r>
                      <a:endParaRPr lang="de-DE" sz="800" b="0" i="1" kern="1200" baseline="0" dirty="0">
                        <a:solidFill>
                          <a:srgbClr val="072541"/>
                        </a:solidFill>
                        <a:latin typeface="Corbel" panose="020B0503020204020204" pitchFamily="34" charset="0"/>
                        <a:ea typeface="+mn-ea"/>
                        <a:cs typeface="+mn-cs"/>
                      </a:endParaRPr>
                    </a:p>
                  </a:txBody>
                  <a:tcPr marL="76062" marR="76062" marT="74865" marB="74865">
                    <a:solidFill>
                      <a:schemeClr val="accent3">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1" name="Tabelle 10">
            <a:extLst>
              <a:ext uri="{FF2B5EF4-FFF2-40B4-BE49-F238E27FC236}">
                <a16:creationId xmlns:a16="http://schemas.microsoft.com/office/drawing/2014/main" id="{C26915D9-439A-4E8A-A198-E5C87A021A77}"/>
              </a:ext>
            </a:extLst>
          </p:cNvPr>
          <p:cNvGraphicFramePr>
            <a:graphicFrameLocks noGrp="1"/>
          </p:cNvGraphicFramePr>
          <p:nvPr/>
        </p:nvGraphicFramePr>
        <p:xfrm>
          <a:off x="6537076" y="5004351"/>
          <a:ext cx="2466404" cy="1328393"/>
        </p:xfrm>
        <a:graphic>
          <a:graphicData uri="http://schemas.openxmlformats.org/drawingml/2006/table">
            <a:tbl>
              <a:tblPr firstRow="1" bandRow="1">
                <a:tableStyleId>{5C22544A-7EE6-4342-B048-85BDC9FD1C3A}</a:tableStyleId>
              </a:tblPr>
              <a:tblGrid>
                <a:gridCol w="185100">
                  <a:extLst>
                    <a:ext uri="{9D8B030D-6E8A-4147-A177-3AD203B41FA5}">
                      <a16:colId xmlns:a16="http://schemas.microsoft.com/office/drawing/2014/main" val="20000"/>
                    </a:ext>
                  </a:extLst>
                </a:gridCol>
                <a:gridCol w="2281304">
                  <a:extLst>
                    <a:ext uri="{9D8B030D-6E8A-4147-A177-3AD203B41FA5}">
                      <a16:colId xmlns:a16="http://schemas.microsoft.com/office/drawing/2014/main" val="20001"/>
                    </a:ext>
                  </a:extLst>
                </a:gridCol>
              </a:tblGrid>
              <a:tr h="1328393">
                <a:tc>
                  <a:txBody>
                    <a:bodyPr/>
                    <a:lstStyle/>
                    <a:p>
                      <a:endParaRPr lang="de-DE" sz="1200" b="0" kern="1200" baseline="0" dirty="0">
                        <a:solidFill>
                          <a:srgbClr val="072541"/>
                        </a:solidFill>
                        <a:latin typeface="Corbel" panose="020B0503020204020204" pitchFamily="34" charset="0"/>
                        <a:ea typeface="+mn-ea"/>
                        <a:cs typeface="+mn-cs"/>
                      </a:endParaRPr>
                    </a:p>
                  </a:txBody>
                  <a:tcPr marL="76062" marR="76062" marT="38031" marB="38031">
                    <a:solidFill>
                      <a:srgbClr val="072541"/>
                    </a:solidFill>
                  </a:tcPr>
                </a:tc>
                <a:tc>
                  <a:txBody>
                    <a:bodyPr/>
                    <a:lstStyle/>
                    <a:p>
                      <a:r>
                        <a:rPr lang="de-DE" sz="1200" b="0" kern="1200" baseline="0" dirty="0">
                          <a:solidFill>
                            <a:srgbClr val="072541"/>
                          </a:solidFill>
                          <a:latin typeface="Corbel" panose="020B0503020204020204" pitchFamily="34" charset="0"/>
                          <a:ea typeface="+mn-ea"/>
                          <a:cs typeface="+mn-cs"/>
                        </a:rPr>
                        <a:t>16.45 – 17.00 Uhr</a:t>
                      </a:r>
                    </a:p>
                    <a:p>
                      <a:r>
                        <a:rPr lang="de-DE" sz="1200" b="1" kern="1200" baseline="0" dirty="0">
                          <a:solidFill>
                            <a:srgbClr val="072541"/>
                          </a:solidFill>
                          <a:latin typeface="Corbel" panose="020B0503020204020204" pitchFamily="34" charset="0"/>
                          <a:ea typeface="+mn-ea"/>
                          <a:cs typeface="+mn-cs"/>
                        </a:rPr>
                        <a:t>Fazit</a:t>
                      </a:r>
                    </a:p>
                    <a:p>
                      <a:endParaRPr lang="de-DE" sz="900" b="0" i="1" kern="1200" baseline="0" dirty="0">
                        <a:solidFill>
                          <a:srgbClr val="072541"/>
                        </a:solidFill>
                        <a:latin typeface="Corbel" panose="020B0503020204020204" pitchFamily="34" charset="0"/>
                        <a:ea typeface="+mn-ea"/>
                        <a:cs typeface="+mn-cs"/>
                      </a:endParaRPr>
                    </a:p>
                    <a:p>
                      <a:r>
                        <a:rPr lang="de-DE" sz="1200" b="0" i="1" kern="1200" baseline="0" dirty="0">
                          <a:solidFill>
                            <a:srgbClr val="072541"/>
                          </a:solidFill>
                          <a:latin typeface="Corbel" panose="020B0503020204020204" pitchFamily="34" charset="0"/>
                          <a:ea typeface="+mn-ea"/>
                          <a:cs typeface="+mn-cs"/>
                        </a:rPr>
                        <a:t>Prof. Dr. Jörg M. Fegert</a:t>
                      </a:r>
                    </a:p>
                    <a:p>
                      <a:r>
                        <a:rPr lang="de-DE" sz="900" b="0" i="1" kern="1200" baseline="0" dirty="0">
                          <a:solidFill>
                            <a:srgbClr val="072541"/>
                          </a:solidFill>
                          <a:latin typeface="Corbel" panose="020B0503020204020204" pitchFamily="34" charset="0"/>
                          <a:ea typeface="+mn-ea"/>
                          <a:cs typeface="+mn-cs"/>
                        </a:rPr>
                        <a:t>Klinik für Kinder- und Jugendpsychiatrie/ -Psychotherapie, Universitätsklinikum Ulm</a:t>
                      </a:r>
                    </a:p>
                  </a:txBody>
                  <a:tcPr marL="76062" marR="76062" marT="74865" marB="74865">
                    <a:solidFill>
                      <a:schemeClr val="accent3">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3" name="Tabelle 12">
            <a:extLst>
              <a:ext uri="{FF2B5EF4-FFF2-40B4-BE49-F238E27FC236}">
                <a16:creationId xmlns:a16="http://schemas.microsoft.com/office/drawing/2014/main" id="{2BBBACC5-8187-4E63-8F18-EBE69DF03583}"/>
              </a:ext>
            </a:extLst>
          </p:cNvPr>
          <p:cNvGraphicFramePr>
            <a:graphicFrameLocks noGrp="1"/>
          </p:cNvGraphicFramePr>
          <p:nvPr>
            <p:extLst>
              <p:ext uri="{D42A27DB-BD31-4B8C-83A1-F6EECF244321}">
                <p14:modId xmlns:p14="http://schemas.microsoft.com/office/powerpoint/2010/main" val="536979259"/>
              </p:ext>
            </p:extLst>
          </p:nvPr>
        </p:nvGraphicFramePr>
        <p:xfrm>
          <a:off x="189788" y="3248008"/>
          <a:ext cx="2606753" cy="1735323"/>
        </p:xfrm>
        <a:graphic>
          <a:graphicData uri="http://schemas.openxmlformats.org/drawingml/2006/table">
            <a:tbl>
              <a:tblPr firstRow="1" bandRow="1">
                <a:tableStyleId>{5C22544A-7EE6-4342-B048-85BDC9FD1C3A}</a:tableStyleId>
              </a:tblPr>
              <a:tblGrid>
                <a:gridCol w="195632">
                  <a:extLst>
                    <a:ext uri="{9D8B030D-6E8A-4147-A177-3AD203B41FA5}">
                      <a16:colId xmlns:a16="http://schemas.microsoft.com/office/drawing/2014/main" val="20000"/>
                    </a:ext>
                  </a:extLst>
                </a:gridCol>
                <a:gridCol w="2411121">
                  <a:extLst>
                    <a:ext uri="{9D8B030D-6E8A-4147-A177-3AD203B41FA5}">
                      <a16:colId xmlns:a16="http://schemas.microsoft.com/office/drawing/2014/main" val="20001"/>
                    </a:ext>
                  </a:extLst>
                </a:gridCol>
              </a:tblGrid>
              <a:tr h="1735323">
                <a:tc>
                  <a:txBody>
                    <a:bodyPr/>
                    <a:lstStyle/>
                    <a:p>
                      <a:endParaRPr lang="de-DE" sz="1200" b="0" kern="1200" baseline="0" dirty="0">
                        <a:solidFill>
                          <a:srgbClr val="072541"/>
                        </a:solidFill>
                        <a:latin typeface="Corbel" panose="020B0503020204020204" pitchFamily="34" charset="0"/>
                        <a:ea typeface="+mn-ea"/>
                        <a:cs typeface="+mn-cs"/>
                      </a:endParaRPr>
                    </a:p>
                  </a:txBody>
                  <a:tcPr marL="76062" marR="76062" marT="38031" marB="38031">
                    <a:solidFill>
                      <a:srgbClr val="072541"/>
                    </a:solidFill>
                  </a:tcPr>
                </a:tc>
                <a:tc>
                  <a:txBody>
                    <a:bodyPr/>
                    <a:lstStyle/>
                    <a:p>
                      <a:r>
                        <a:rPr lang="de-DE" sz="1200" b="0" kern="1200" baseline="0" dirty="0">
                          <a:solidFill>
                            <a:srgbClr val="072541"/>
                          </a:solidFill>
                          <a:latin typeface="Corbel" panose="020B0503020204020204" pitchFamily="34" charset="0"/>
                          <a:ea typeface="+mn-ea"/>
                          <a:cs typeface="+mn-cs"/>
                        </a:rPr>
                        <a:t>10.15 – 11.00 Uhr</a:t>
                      </a:r>
                    </a:p>
                    <a:p>
                      <a:r>
                        <a:rPr lang="de-DE" sz="1200" b="1" kern="1200" baseline="0" dirty="0">
                          <a:solidFill>
                            <a:srgbClr val="072541"/>
                          </a:solidFill>
                          <a:latin typeface="Corbel" panose="020B0503020204020204" pitchFamily="34" charset="0"/>
                          <a:ea typeface="+mn-ea"/>
                          <a:cs typeface="+mn-cs"/>
                        </a:rPr>
                        <a:t>Erhebliche Vernachlässigung –</a:t>
                      </a:r>
                    </a:p>
                    <a:p>
                      <a:r>
                        <a:rPr lang="de-DE" sz="1200" b="1" kern="1200" baseline="0" dirty="0">
                          <a:solidFill>
                            <a:srgbClr val="072541"/>
                          </a:solidFill>
                          <a:latin typeface="Corbel" panose="020B0503020204020204" pitchFamily="34" charset="0"/>
                          <a:ea typeface="+mn-ea"/>
                          <a:cs typeface="+mn-cs"/>
                        </a:rPr>
                        <a:t>Relevanz für Medizin, Jugendhilfe &amp; Familienrecht</a:t>
                      </a:r>
                    </a:p>
                    <a:p>
                      <a:endParaRPr lang="de-DE" sz="900" b="0" i="1" kern="1200" baseline="0" dirty="0">
                        <a:solidFill>
                          <a:srgbClr val="072541"/>
                        </a:solidFill>
                        <a:latin typeface="Corbel" panose="020B0503020204020204" pitchFamily="34" charset="0"/>
                        <a:ea typeface="+mn-ea"/>
                        <a:cs typeface="+mn-cs"/>
                      </a:endParaRPr>
                    </a:p>
                    <a:p>
                      <a:r>
                        <a:rPr lang="de-DE" sz="1200" b="0" i="1" kern="1200" baseline="0" dirty="0">
                          <a:solidFill>
                            <a:srgbClr val="072541"/>
                          </a:solidFill>
                          <a:latin typeface="Corbel" panose="020B0503020204020204" pitchFamily="34" charset="0"/>
                          <a:ea typeface="+mn-ea"/>
                          <a:cs typeface="+mn-cs"/>
                        </a:rPr>
                        <a:t>Prof. Dr.  Jörg M. Fegert</a:t>
                      </a:r>
                    </a:p>
                    <a:p>
                      <a:r>
                        <a:rPr lang="de-DE" sz="900" b="0" i="1" kern="1200" baseline="0" dirty="0">
                          <a:solidFill>
                            <a:srgbClr val="072541"/>
                          </a:solidFill>
                          <a:latin typeface="Corbel" panose="020B0503020204020204" pitchFamily="34" charset="0"/>
                          <a:ea typeface="+mn-ea"/>
                          <a:cs typeface="+mn-cs"/>
                        </a:rPr>
                        <a:t>Klinik für Kinder- und Jugendpsychiatrie/ -Psychotherapie, Universitätsklinikum Ulm</a:t>
                      </a:r>
                    </a:p>
                  </a:txBody>
                  <a:tcPr marL="76062" marR="76062" marT="74865" marB="74865">
                    <a:solidFill>
                      <a:schemeClr val="accent3">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4" name="Tabelle 13">
            <a:extLst>
              <a:ext uri="{FF2B5EF4-FFF2-40B4-BE49-F238E27FC236}">
                <a16:creationId xmlns:a16="http://schemas.microsoft.com/office/drawing/2014/main" id="{DCDB7B97-65E2-4618-97D1-B47EEDA70543}"/>
              </a:ext>
            </a:extLst>
          </p:cNvPr>
          <p:cNvGraphicFramePr>
            <a:graphicFrameLocks noGrp="1"/>
          </p:cNvGraphicFramePr>
          <p:nvPr/>
        </p:nvGraphicFramePr>
        <p:xfrm>
          <a:off x="3365108" y="1310062"/>
          <a:ext cx="2606753" cy="1937946"/>
        </p:xfrm>
        <a:graphic>
          <a:graphicData uri="http://schemas.openxmlformats.org/drawingml/2006/table">
            <a:tbl>
              <a:tblPr firstRow="1" bandRow="1">
                <a:tableStyleId>{5C22544A-7EE6-4342-B048-85BDC9FD1C3A}</a:tableStyleId>
              </a:tblPr>
              <a:tblGrid>
                <a:gridCol w="195632">
                  <a:extLst>
                    <a:ext uri="{9D8B030D-6E8A-4147-A177-3AD203B41FA5}">
                      <a16:colId xmlns:a16="http://schemas.microsoft.com/office/drawing/2014/main" val="20000"/>
                    </a:ext>
                  </a:extLst>
                </a:gridCol>
                <a:gridCol w="2411121">
                  <a:extLst>
                    <a:ext uri="{9D8B030D-6E8A-4147-A177-3AD203B41FA5}">
                      <a16:colId xmlns:a16="http://schemas.microsoft.com/office/drawing/2014/main" val="20001"/>
                    </a:ext>
                  </a:extLst>
                </a:gridCol>
              </a:tblGrid>
              <a:tr h="1937946">
                <a:tc>
                  <a:txBody>
                    <a:bodyPr/>
                    <a:lstStyle/>
                    <a:p>
                      <a:endParaRPr lang="de-DE" sz="1200" b="0" kern="1200" baseline="0" dirty="0">
                        <a:solidFill>
                          <a:srgbClr val="072541"/>
                        </a:solidFill>
                        <a:latin typeface="Corbel" panose="020B0503020204020204" pitchFamily="34" charset="0"/>
                        <a:ea typeface="+mn-ea"/>
                        <a:cs typeface="+mn-cs"/>
                      </a:endParaRPr>
                    </a:p>
                  </a:txBody>
                  <a:tcPr marL="76062" marR="76062" marT="38031" marB="38031">
                    <a:solidFill>
                      <a:srgbClr val="072541"/>
                    </a:solidFill>
                  </a:tcPr>
                </a:tc>
                <a:tc>
                  <a:txBody>
                    <a:bodyPr/>
                    <a:lstStyle/>
                    <a:p>
                      <a:r>
                        <a:rPr lang="de-DE" sz="1200" b="0" i="1" kern="1200" baseline="0" dirty="0">
                          <a:solidFill>
                            <a:srgbClr val="072541"/>
                          </a:solidFill>
                          <a:latin typeface="Corbel" panose="020B0503020204020204" pitchFamily="34" charset="0"/>
                          <a:ea typeface="+mn-ea"/>
                          <a:cs typeface="+mn-cs"/>
                        </a:rPr>
                        <a:t>11.30 – 12.15 Uhr</a:t>
                      </a:r>
                    </a:p>
                    <a:p>
                      <a:r>
                        <a:rPr lang="de-DE" sz="1200" b="1" i="0" kern="1200" baseline="0" dirty="0">
                          <a:solidFill>
                            <a:srgbClr val="072541"/>
                          </a:solidFill>
                          <a:effectLst/>
                          <a:latin typeface="Corbel" panose="020B0503020204020204" pitchFamily="34" charset="0"/>
                          <a:ea typeface="+mn-ea"/>
                          <a:cs typeface="+mn-cs"/>
                        </a:rPr>
                        <a:t>Entwicklungstrajektorien </a:t>
                      </a:r>
                      <a:r>
                        <a:rPr lang="de-DE" sz="1200" b="1" kern="1200" dirty="0">
                          <a:solidFill>
                            <a:srgbClr val="072541"/>
                          </a:solidFill>
                          <a:effectLst/>
                          <a:latin typeface="+mn-lt"/>
                          <a:ea typeface="+mn-ea"/>
                          <a:cs typeface="+mn-cs"/>
                        </a:rPr>
                        <a:t>im Lebensverlauf</a:t>
                      </a:r>
                      <a:r>
                        <a:rPr lang="de-DE" sz="1200" b="1" kern="1200" baseline="0" dirty="0">
                          <a:solidFill>
                            <a:srgbClr val="072541"/>
                          </a:solidFill>
                          <a:effectLst/>
                          <a:latin typeface="+mn-lt"/>
                          <a:ea typeface="+mn-ea"/>
                          <a:cs typeface="+mn-cs"/>
                        </a:rPr>
                        <a:t> und spezifische Befunde</a:t>
                      </a:r>
                      <a:endParaRPr lang="de-DE" sz="1200" b="1" kern="1200" dirty="0">
                        <a:solidFill>
                          <a:srgbClr val="072541"/>
                        </a:solidFill>
                        <a:effectLst/>
                        <a:latin typeface="+mn-lt"/>
                        <a:ea typeface="+mn-ea"/>
                        <a:cs typeface="+mn-cs"/>
                      </a:endParaRPr>
                    </a:p>
                    <a:p>
                      <a:endParaRPr lang="de-DE" sz="900" b="0" i="1" kern="1200" baseline="0" dirty="0">
                        <a:solidFill>
                          <a:srgbClr val="072541"/>
                        </a:solidFill>
                        <a:latin typeface="Corbel" panose="020B0503020204020204" pitchFamily="34" charset="0"/>
                        <a:ea typeface="+mn-ea"/>
                        <a:cs typeface="+mn-cs"/>
                      </a:endParaRPr>
                    </a:p>
                    <a:p>
                      <a:r>
                        <a:rPr lang="de-DE" sz="1200" b="0" i="1" kern="1200" baseline="0" dirty="0">
                          <a:solidFill>
                            <a:srgbClr val="072541"/>
                          </a:solidFill>
                          <a:latin typeface="Corbel" panose="020B0503020204020204" pitchFamily="34" charset="0"/>
                          <a:ea typeface="+mn-ea"/>
                          <a:cs typeface="+mn-cs"/>
                        </a:rPr>
                        <a:t>PD Dr. Marc Schmid</a:t>
                      </a:r>
                    </a:p>
                    <a:p>
                      <a:r>
                        <a:rPr lang="de-DE" sz="900" b="0" i="1" kern="1200" baseline="0" dirty="0">
                          <a:solidFill>
                            <a:srgbClr val="072541"/>
                          </a:solidFill>
                          <a:latin typeface="Corbel" panose="020B0503020204020204" pitchFamily="34" charset="0"/>
                          <a:ea typeface="+mn-ea"/>
                          <a:cs typeface="+mn-cs"/>
                        </a:rPr>
                        <a:t>Leitender Psychologe Forschung, Universitäre Psychiatrische Kliniken Basel</a:t>
                      </a:r>
                    </a:p>
                  </a:txBody>
                  <a:tcPr marL="76062" marR="76062" marT="74865" marB="74865">
                    <a:solidFill>
                      <a:schemeClr val="accent3">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6" name="Tabelle 15">
            <a:extLst>
              <a:ext uri="{FF2B5EF4-FFF2-40B4-BE49-F238E27FC236}">
                <a16:creationId xmlns:a16="http://schemas.microsoft.com/office/drawing/2014/main" id="{C35AABD3-7447-4B34-A2B3-ACD480DCF764}"/>
              </a:ext>
            </a:extLst>
          </p:cNvPr>
          <p:cNvGraphicFramePr>
            <a:graphicFrameLocks noGrp="1"/>
          </p:cNvGraphicFramePr>
          <p:nvPr>
            <p:extLst>
              <p:ext uri="{D42A27DB-BD31-4B8C-83A1-F6EECF244321}">
                <p14:modId xmlns:p14="http://schemas.microsoft.com/office/powerpoint/2010/main" val="4241892268"/>
              </p:ext>
            </p:extLst>
          </p:nvPr>
        </p:nvGraphicFramePr>
        <p:xfrm>
          <a:off x="6537075" y="1310063"/>
          <a:ext cx="2466405" cy="1927436"/>
        </p:xfrm>
        <a:graphic>
          <a:graphicData uri="http://schemas.openxmlformats.org/drawingml/2006/table">
            <a:tbl>
              <a:tblPr firstRow="1" bandRow="1">
                <a:tableStyleId>{5C22544A-7EE6-4342-B048-85BDC9FD1C3A}</a:tableStyleId>
              </a:tblPr>
              <a:tblGrid>
                <a:gridCol w="185100">
                  <a:extLst>
                    <a:ext uri="{9D8B030D-6E8A-4147-A177-3AD203B41FA5}">
                      <a16:colId xmlns:a16="http://schemas.microsoft.com/office/drawing/2014/main" val="20000"/>
                    </a:ext>
                  </a:extLst>
                </a:gridCol>
                <a:gridCol w="2281305">
                  <a:extLst>
                    <a:ext uri="{9D8B030D-6E8A-4147-A177-3AD203B41FA5}">
                      <a16:colId xmlns:a16="http://schemas.microsoft.com/office/drawing/2014/main" val="20001"/>
                    </a:ext>
                  </a:extLst>
                </a:gridCol>
              </a:tblGrid>
              <a:tr h="1927436">
                <a:tc>
                  <a:txBody>
                    <a:bodyPr/>
                    <a:lstStyle/>
                    <a:p>
                      <a:r>
                        <a:rPr lang="de-DE" sz="1200" b="0" kern="1200" baseline="0" dirty="0">
                          <a:solidFill>
                            <a:srgbClr val="072541"/>
                          </a:solidFill>
                          <a:latin typeface="Corbel" panose="020B0503020204020204" pitchFamily="34" charset="0"/>
                          <a:ea typeface="+mn-ea"/>
                          <a:cs typeface="+mn-cs"/>
                        </a:rPr>
                        <a:t> </a:t>
                      </a:r>
                    </a:p>
                  </a:txBody>
                  <a:tcPr marL="76062" marR="76062" marT="38031" marB="38031">
                    <a:solidFill>
                      <a:srgbClr val="072541"/>
                    </a:solidFill>
                  </a:tcPr>
                </a:tc>
                <a:tc>
                  <a:txBody>
                    <a:bodyPr/>
                    <a:lstStyle/>
                    <a:p>
                      <a:r>
                        <a:rPr lang="de-DE" sz="1200" b="0" i="1" kern="1200" spc="-30" baseline="0" dirty="0">
                          <a:solidFill>
                            <a:srgbClr val="072541"/>
                          </a:solidFill>
                          <a:latin typeface="Corbel" panose="020B0503020204020204" pitchFamily="34" charset="0"/>
                          <a:ea typeface="+mn-ea"/>
                          <a:cs typeface="+mn-cs"/>
                        </a:rPr>
                        <a:t>14.15 - 15.15 Uhr</a:t>
                      </a:r>
                    </a:p>
                    <a:p>
                      <a:r>
                        <a:rPr lang="de-DE" sz="1200" b="1" i="0" kern="1200" spc="-50" baseline="0" dirty="0">
                          <a:solidFill>
                            <a:srgbClr val="072541"/>
                          </a:solidFill>
                          <a:latin typeface="Corbel" panose="020B0503020204020204" pitchFamily="34" charset="0"/>
                          <a:ea typeface="+mn-ea"/>
                          <a:cs typeface="+mn-cs"/>
                        </a:rPr>
                        <a:t>Doppeltes Risiko: Vernachlässigung </a:t>
                      </a:r>
                      <a:r>
                        <a:rPr lang="de-DE" sz="1200" b="1" i="0" kern="1200" spc="-30" baseline="0" dirty="0">
                          <a:solidFill>
                            <a:srgbClr val="072541"/>
                          </a:solidFill>
                          <a:latin typeface="Corbel" panose="020B0503020204020204" pitchFamily="34" charset="0"/>
                          <a:ea typeface="+mn-ea"/>
                          <a:cs typeface="+mn-cs"/>
                        </a:rPr>
                        <a:t>und sexualisierte Gewalt in  Kindheit und Jugend </a:t>
                      </a:r>
                    </a:p>
                    <a:p>
                      <a:endParaRPr lang="de-DE" sz="300" b="0" i="1" kern="1200" baseline="0" dirty="0">
                        <a:solidFill>
                          <a:srgbClr val="072541"/>
                        </a:solidFill>
                        <a:latin typeface="Corbel" panose="020B0503020204020204" pitchFamily="34" charset="0"/>
                        <a:ea typeface="+mn-ea"/>
                        <a:cs typeface="+mn-cs"/>
                      </a:endParaRPr>
                    </a:p>
                    <a:p>
                      <a:r>
                        <a:rPr lang="de-DE" sz="1200" b="0" i="1" kern="1200" baseline="0" dirty="0">
                          <a:solidFill>
                            <a:srgbClr val="072541"/>
                          </a:solidFill>
                          <a:latin typeface="Corbel" panose="020B0503020204020204" pitchFamily="34" charset="0"/>
                          <a:ea typeface="+mn-ea"/>
                          <a:cs typeface="+mn-cs"/>
                        </a:rPr>
                        <a:t>Jelena Gerke</a:t>
                      </a:r>
                      <a:endParaRPr lang="de-DE" sz="900" b="0" i="1" kern="1200" baseline="0" dirty="0">
                        <a:solidFill>
                          <a:srgbClr val="072541"/>
                        </a:solidFill>
                        <a:latin typeface="Corbel" panose="020B0503020204020204" pitchFamily="34" charset="0"/>
                        <a:ea typeface="+mn-ea"/>
                        <a:cs typeface="+mn-cs"/>
                      </a:endParaRPr>
                    </a:p>
                    <a:p>
                      <a:r>
                        <a:rPr lang="de-DE" sz="900" b="0" i="1" kern="1200" baseline="0" dirty="0">
                          <a:solidFill>
                            <a:srgbClr val="072541"/>
                          </a:solidFill>
                          <a:latin typeface="Corbel" panose="020B0503020204020204" pitchFamily="34" charset="0"/>
                          <a:ea typeface="+mn-ea"/>
                          <a:cs typeface="+mn-cs"/>
                        </a:rPr>
                        <a:t>Klinik für Kinder- und Jugendpsychiatrie/ -Psychotherapie, Universitätsklinikum Ulm</a:t>
                      </a:r>
                    </a:p>
                    <a:p>
                      <a:endParaRPr lang="de-DE" sz="500" b="0" i="1" kern="1200" baseline="0" dirty="0">
                        <a:solidFill>
                          <a:srgbClr val="072541"/>
                        </a:solidFill>
                        <a:latin typeface="Corbel" panose="020B0503020204020204" pitchFamily="34" charset="0"/>
                        <a:ea typeface="+mn-ea"/>
                        <a:cs typeface="+mn-cs"/>
                      </a:endParaRPr>
                    </a:p>
                    <a:p>
                      <a:r>
                        <a:rPr lang="de-DE" sz="1200" b="0" i="1" kern="1200" baseline="0" dirty="0">
                          <a:solidFill>
                            <a:srgbClr val="072541"/>
                          </a:solidFill>
                          <a:latin typeface="Corbel" panose="020B0503020204020204" pitchFamily="34" charset="0"/>
                          <a:ea typeface="+mn-ea"/>
                          <a:cs typeface="+mn-cs"/>
                        </a:rPr>
                        <a:t>Katrin Chauviré-Geib</a:t>
                      </a:r>
                      <a:endParaRPr lang="de-DE" sz="900" b="0" i="1" kern="1200" baseline="0" dirty="0">
                        <a:solidFill>
                          <a:srgbClr val="072541"/>
                        </a:solidFill>
                        <a:latin typeface="Corbel" panose="020B0503020204020204" pitchFamily="34" charset="0"/>
                        <a:ea typeface="+mn-ea"/>
                        <a:cs typeface="+mn-cs"/>
                      </a:endParaRPr>
                    </a:p>
                    <a:p>
                      <a:r>
                        <a:rPr lang="de-DE" sz="900" b="0" i="1" kern="1200" baseline="0" dirty="0">
                          <a:solidFill>
                            <a:srgbClr val="072541"/>
                          </a:solidFill>
                          <a:latin typeface="Corbel" panose="020B0503020204020204" pitchFamily="34" charset="0"/>
                          <a:ea typeface="+mn-ea"/>
                          <a:cs typeface="+mn-cs"/>
                        </a:rPr>
                        <a:t>Klinik für Kinder- und Jugendpsychiatrie/ -Psychotherapie, Universitätsklinikum Ulm</a:t>
                      </a:r>
                    </a:p>
                  </a:txBody>
                  <a:tcPr marL="76062" marR="76062" marT="74865" marB="74865">
                    <a:solidFill>
                      <a:schemeClr val="accent3">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7" name="Tabelle 16">
            <a:extLst>
              <a:ext uri="{FF2B5EF4-FFF2-40B4-BE49-F238E27FC236}">
                <a16:creationId xmlns:a16="http://schemas.microsoft.com/office/drawing/2014/main" id="{33C6D5B8-D04E-444D-8586-8AC59EDEAD21}"/>
              </a:ext>
            </a:extLst>
          </p:cNvPr>
          <p:cNvGraphicFramePr>
            <a:graphicFrameLocks noGrp="1"/>
          </p:cNvGraphicFramePr>
          <p:nvPr/>
        </p:nvGraphicFramePr>
        <p:xfrm>
          <a:off x="6538369" y="683451"/>
          <a:ext cx="2465109" cy="552296"/>
        </p:xfrm>
        <a:graphic>
          <a:graphicData uri="http://schemas.openxmlformats.org/drawingml/2006/table">
            <a:tbl>
              <a:tblPr/>
              <a:tblGrid>
                <a:gridCol w="2465109">
                  <a:extLst>
                    <a:ext uri="{9D8B030D-6E8A-4147-A177-3AD203B41FA5}">
                      <a16:colId xmlns:a16="http://schemas.microsoft.com/office/drawing/2014/main" val="20000"/>
                    </a:ext>
                  </a:extLst>
                </a:gridCol>
              </a:tblGrid>
              <a:tr h="552296">
                <a:tc>
                  <a:txBody>
                    <a:bodyPr/>
                    <a:lstStyle/>
                    <a:p>
                      <a:pPr>
                        <a:spcAft>
                          <a:spcPts val="600"/>
                        </a:spcAft>
                      </a:pPr>
                      <a:r>
                        <a:rPr lang="de-DE" sz="1200" b="0" i="0" kern="1200" baseline="0" dirty="0">
                          <a:solidFill>
                            <a:srgbClr val="E1605D"/>
                          </a:solidFill>
                          <a:latin typeface="Corbel" panose="020B0503020204020204" pitchFamily="34" charset="0"/>
                          <a:ea typeface="+mn-ea"/>
                          <a:cs typeface="+mn-cs"/>
                        </a:rPr>
                        <a:t>15.15 – 15.30Uhr</a:t>
                      </a:r>
                    </a:p>
                    <a:p>
                      <a:pPr>
                        <a:spcAft>
                          <a:spcPts val="600"/>
                        </a:spcAft>
                      </a:pPr>
                      <a:r>
                        <a:rPr lang="de-DE" sz="1200" b="0" i="0" kern="1200" baseline="0" dirty="0">
                          <a:solidFill>
                            <a:srgbClr val="E1605D"/>
                          </a:solidFill>
                          <a:latin typeface="Corbel" panose="020B0503020204020204" pitchFamily="34" charset="0"/>
                          <a:ea typeface="+mn-ea"/>
                          <a:cs typeface="+mn-cs"/>
                        </a:rPr>
                        <a:t>Pause</a:t>
                      </a:r>
                    </a:p>
                  </a:txBody>
                  <a:tcPr marL="76062" marR="76062" marT="38031" marB="380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solidFill>
                        <a:srgbClr val="E25F5C"/>
                      </a:solidFill>
                      <a:prstDash val="solid"/>
                    </a:lnT>
                    <a:lnB w="12700" cmpd="sng">
                      <a:solidFill>
                        <a:srgbClr val="E25F5C"/>
                      </a:solidFill>
                      <a:prstDash val="solid"/>
                    </a:lnB>
                  </a:tcPr>
                </a:tc>
                <a:extLst>
                  <a:ext uri="{0D108BD9-81ED-4DB2-BD59-A6C34878D82A}">
                    <a16:rowId xmlns:a16="http://schemas.microsoft.com/office/drawing/2014/main" val="10000"/>
                  </a:ext>
                </a:extLst>
              </a:tr>
            </a:tbl>
          </a:graphicData>
        </a:graphic>
      </p:graphicFrame>
      <p:graphicFrame>
        <p:nvGraphicFramePr>
          <p:cNvPr id="19" name="Tabelle 18">
            <a:extLst>
              <a:ext uri="{FF2B5EF4-FFF2-40B4-BE49-F238E27FC236}">
                <a16:creationId xmlns:a16="http://schemas.microsoft.com/office/drawing/2014/main" id="{17E2C5F4-CDDC-48DD-BCED-75163A57CE49}"/>
              </a:ext>
            </a:extLst>
          </p:cNvPr>
          <p:cNvGraphicFramePr>
            <a:graphicFrameLocks noGrp="1"/>
          </p:cNvGraphicFramePr>
          <p:nvPr/>
        </p:nvGraphicFramePr>
        <p:xfrm>
          <a:off x="3371803" y="4993840"/>
          <a:ext cx="2606753" cy="1338903"/>
        </p:xfrm>
        <a:graphic>
          <a:graphicData uri="http://schemas.openxmlformats.org/drawingml/2006/table">
            <a:tbl>
              <a:tblPr firstRow="1" bandRow="1">
                <a:tableStyleId>{5C22544A-7EE6-4342-B048-85BDC9FD1C3A}</a:tableStyleId>
              </a:tblPr>
              <a:tblGrid>
                <a:gridCol w="195632">
                  <a:extLst>
                    <a:ext uri="{9D8B030D-6E8A-4147-A177-3AD203B41FA5}">
                      <a16:colId xmlns:a16="http://schemas.microsoft.com/office/drawing/2014/main" val="20000"/>
                    </a:ext>
                  </a:extLst>
                </a:gridCol>
                <a:gridCol w="2411121">
                  <a:extLst>
                    <a:ext uri="{9D8B030D-6E8A-4147-A177-3AD203B41FA5}">
                      <a16:colId xmlns:a16="http://schemas.microsoft.com/office/drawing/2014/main" val="20001"/>
                    </a:ext>
                  </a:extLst>
                </a:gridCol>
              </a:tblGrid>
              <a:tr h="1338903">
                <a:tc>
                  <a:txBody>
                    <a:bodyPr/>
                    <a:lstStyle/>
                    <a:p>
                      <a:r>
                        <a:rPr lang="de-DE" sz="1200" b="0" kern="1200" baseline="0" dirty="0">
                          <a:solidFill>
                            <a:srgbClr val="072541"/>
                          </a:solidFill>
                          <a:latin typeface="Corbel" panose="020B0503020204020204" pitchFamily="34" charset="0"/>
                          <a:ea typeface="+mn-ea"/>
                          <a:cs typeface="+mn-cs"/>
                        </a:rPr>
                        <a:t>In </a:t>
                      </a:r>
                    </a:p>
                  </a:txBody>
                  <a:tcPr marL="76062" marR="76062" marT="74865" marB="74865">
                    <a:solidFill>
                      <a:srgbClr val="072541"/>
                    </a:solidFill>
                  </a:tcPr>
                </a:tc>
                <a:tc>
                  <a:txBody>
                    <a:bodyPr/>
                    <a:lstStyle/>
                    <a:p>
                      <a:r>
                        <a:rPr lang="de-DE" sz="1200" b="0" i="1" kern="1200" baseline="0" dirty="0">
                          <a:solidFill>
                            <a:srgbClr val="072541"/>
                          </a:solidFill>
                          <a:latin typeface="Corbel" panose="020B0503020204020204" pitchFamily="34" charset="0"/>
                          <a:ea typeface="+mn-ea"/>
                          <a:cs typeface="+mn-cs"/>
                        </a:rPr>
                        <a:t>13.45 – 14.15 Uhr</a:t>
                      </a:r>
                    </a:p>
                    <a:p>
                      <a:r>
                        <a:rPr lang="de-DE" sz="1200" b="1" i="0" kern="1200" baseline="0" dirty="0">
                          <a:solidFill>
                            <a:srgbClr val="072541"/>
                          </a:solidFill>
                          <a:latin typeface="Corbel" panose="020B0503020204020204" pitchFamily="34" charset="0"/>
                          <a:ea typeface="+mn-ea"/>
                          <a:cs typeface="+mn-cs"/>
                        </a:rPr>
                        <a:t>Fallbeispiele anhand der Schweregraddefinitionen</a:t>
                      </a:r>
                    </a:p>
                    <a:p>
                      <a:endParaRPr lang="de-DE" sz="1200" b="1" i="0" kern="1200" baseline="0" dirty="0">
                        <a:solidFill>
                          <a:srgbClr val="072541"/>
                        </a:solidFill>
                        <a:latin typeface="Corbel" panose="020B0503020204020204" pitchFamily="34" charset="0"/>
                        <a:ea typeface="+mn-ea"/>
                        <a:cs typeface="+mn-cs"/>
                      </a:endParaRPr>
                    </a:p>
                    <a:p>
                      <a:r>
                        <a:rPr lang="de-DE" sz="1200" b="0" i="1" kern="1200" baseline="0" dirty="0">
                          <a:solidFill>
                            <a:srgbClr val="072541"/>
                          </a:solidFill>
                          <a:latin typeface="Corbel" panose="020B0503020204020204" pitchFamily="34" charset="0"/>
                          <a:ea typeface="+mn-ea"/>
                          <a:cs typeface="+mn-cs"/>
                        </a:rPr>
                        <a:t>Dr. Sieglinde Ahne</a:t>
                      </a:r>
                      <a:endParaRPr lang="de-DE" sz="900" b="0" i="1" kern="1200" baseline="0" dirty="0">
                        <a:solidFill>
                          <a:srgbClr val="072541"/>
                        </a:solidFill>
                        <a:latin typeface="Corbel" panose="020B0503020204020204" pitchFamily="34" charset="0"/>
                        <a:ea typeface="+mn-ea"/>
                        <a:cs typeface="+mn-cs"/>
                      </a:endParaRPr>
                    </a:p>
                    <a:p>
                      <a:r>
                        <a:rPr lang="de-DE" sz="900" b="0" i="1" kern="1200" baseline="0" dirty="0">
                          <a:solidFill>
                            <a:srgbClr val="072541"/>
                          </a:solidFill>
                          <a:latin typeface="Corbel" panose="020B0503020204020204" pitchFamily="34" charset="0"/>
                          <a:ea typeface="+mn-ea"/>
                          <a:cs typeface="+mn-cs"/>
                        </a:rPr>
                        <a:t>Medizinische Kinderschutzhotline</a:t>
                      </a:r>
                    </a:p>
                  </a:txBody>
                  <a:tcPr marL="76062" marR="76062" marT="74865" marB="74865">
                    <a:solidFill>
                      <a:schemeClr val="accent3">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23" name="Tabelle 22">
            <a:extLst>
              <a:ext uri="{FF2B5EF4-FFF2-40B4-BE49-F238E27FC236}">
                <a16:creationId xmlns:a16="http://schemas.microsoft.com/office/drawing/2014/main" id="{672D14AC-69C1-45FC-941D-7F541A5759A9}"/>
              </a:ext>
            </a:extLst>
          </p:cNvPr>
          <p:cNvGraphicFramePr>
            <a:graphicFrameLocks noGrp="1"/>
          </p:cNvGraphicFramePr>
          <p:nvPr/>
        </p:nvGraphicFramePr>
        <p:xfrm>
          <a:off x="189788" y="4993840"/>
          <a:ext cx="2606753" cy="1338903"/>
        </p:xfrm>
        <a:graphic>
          <a:graphicData uri="http://schemas.openxmlformats.org/drawingml/2006/table">
            <a:tbl>
              <a:tblPr firstRow="1" bandRow="1">
                <a:tableStyleId>{5C22544A-7EE6-4342-B048-85BDC9FD1C3A}</a:tableStyleId>
              </a:tblPr>
              <a:tblGrid>
                <a:gridCol w="195632">
                  <a:extLst>
                    <a:ext uri="{9D8B030D-6E8A-4147-A177-3AD203B41FA5}">
                      <a16:colId xmlns:a16="http://schemas.microsoft.com/office/drawing/2014/main" val="20000"/>
                    </a:ext>
                  </a:extLst>
                </a:gridCol>
                <a:gridCol w="2411121">
                  <a:extLst>
                    <a:ext uri="{9D8B030D-6E8A-4147-A177-3AD203B41FA5}">
                      <a16:colId xmlns:a16="http://schemas.microsoft.com/office/drawing/2014/main" val="20001"/>
                    </a:ext>
                  </a:extLst>
                </a:gridCol>
              </a:tblGrid>
              <a:tr h="1338903">
                <a:tc>
                  <a:txBody>
                    <a:bodyPr/>
                    <a:lstStyle/>
                    <a:p>
                      <a:endParaRPr lang="de-DE" sz="1200" b="0" kern="1200" baseline="0" dirty="0">
                        <a:solidFill>
                          <a:srgbClr val="072541"/>
                        </a:solidFill>
                        <a:latin typeface="Corbel" panose="020B0503020204020204" pitchFamily="34" charset="0"/>
                        <a:ea typeface="+mn-ea"/>
                        <a:cs typeface="+mn-cs"/>
                      </a:endParaRPr>
                    </a:p>
                  </a:txBody>
                  <a:tcPr marL="76062" marR="76062" marT="38031" marB="38031">
                    <a:solidFill>
                      <a:srgbClr val="072541"/>
                    </a:solidFill>
                  </a:tcPr>
                </a:tc>
                <a:tc>
                  <a:txBody>
                    <a:bodyPr/>
                    <a:lstStyle/>
                    <a:p>
                      <a:pPr>
                        <a:spcBef>
                          <a:spcPts val="0"/>
                        </a:spcBef>
                        <a:spcAft>
                          <a:spcPts val="0"/>
                        </a:spcAft>
                      </a:pPr>
                      <a:r>
                        <a:rPr lang="de-DE" sz="1200" b="0" i="1" kern="1200" baseline="0" dirty="0">
                          <a:solidFill>
                            <a:srgbClr val="072541"/>
                          </a:solidFill>
                          <a:latin typeface="Corbel" panose="020B0503020204020204" pitchFamily="34" charset="0"/>
                          <a:ea typeface="+mn-ea"/>
                          <a:cs typeface="+mn-cs"/>
                        </a:rPr>
                        <a:t>11.00 – 11:30 Uhr</a:t>
                      </a:r>
                    </a:p>
                    <a:p>
                      <a:pPr marL="0" marR="0" lvl="0" indent="0" algn="l" defTabSz="1007943" rtl="0" eaLnBrk="1" fontAlgn="auto" latinLnBrk="0" hangingPunct="1">
                        <a:lnSpc>
                          <a:spcPct val="100000"/>
                        </a:lnSpc>
                        <a:spcBef>
                          <a:spcPts val="0"/>
                        </a:spcBef>
                        <a:spcAft>
                          <a:spcPts val="0"/>
                        </a:spcAft>
                        <a:buClrTx/>
                        <a:buSzTx/>
                        <a:buFontTx/>
                        <a:buNone/>
                        <a:tabLst/>
                        <a:defRPr/>
                      </a:pPr>
                      <a:r>
                        <a:rPr lang="de-DE" sz="1200" b="1" i="0" kern="1200" baseline="0" dirty="0">
                          <a:solidFill>
                            <a:srgbClr val="072541"/>
                          </a:solidFill>
                          <a:latin typeface="Corbel" panose="020B0503020204020204" pitchFamily="34" charset="0"/>
                          <a:ea typeface="+mn-ea"/>
                          <a:cs typeface="+mn-cs"/>
                        </a:rPr>
                        <a:t>Somatische Folgen von</a:t>
                      </a:r>
                    </a:p>
                    <a:p>
                      <a:r>
                        <a:rPr lang="de-DE" sz="1200" b="1" kern="1200" baseline="0" dirty="0">
                          <a:solidFill>
                            <a:srgbClr val="072541"/>
                          </a:solidFill>
                          <a:latin typeface="Corbel" panose="020B0503020204020204" pitchFamily="34" charset="0"/>
                          <a:ea typeface="+mn-ea"/>
                          <a:cs typeface="+mn-cs"/>
                        </a:rPr>
                        <a:t>Vernachlässigung</a:t>
                      </a:r>
                    </a:p>
                    <a:p>
                      <a:endParaRPr lang="de-DE" sz="900" b="0" i="1" kern="1200" baseline="0" dirty="0">
                        <a:solidFill>
                          <a:srgbClr val="072541"/>
                        </a:solidFill>
                        <a:latin typeface="Corbel" panose="020B0503020204020204" pitchFamily="34" charset="0"/>
                        <a:ea typeface="+mn-ea"/>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lang="de-DE" sz="1200" b="0" i="1" kern="1200" baseline="0" dirty="0">
                          <a:solidFill>
                            <a:srgbClr val="072541"/>
                          </a:solidFill>
                          <a:latin typeface="Corbel" panose="020B0503020204020204" pitchFamily="34" charset="0"/>
                          <a:ea typeface="+mn-ea"/>
                          <a:cs typeface="+mn-cs"/>
                        </a:rPr>
                        <a:t>Dr. Oliver Berthold</a:t>
                      </a:r>
                    </a:p>
                    <a:p>
                      <a:r>
                        <a:rPr lang="de-DE" sz="900" b="0" i="1" kern="1200" baseline="0" dirty="0">
                          <a:solidFill>
                            <a:srgbClr val="072541"/>
                          </a:solidFill>
                          <a:latin typeface="Corbel" panose="020B0503020204020204" pitchFamily="34" charset="0"/>
                          <a:ea typeface="+mn-ea"/>
                          <a:cs typeface="+mn-cs"/>
                        </a:rPr>
                        <a:t>Medizinische Kinderschutzhotline</a:t>
                      </a:r>
                    </a:p>
                  </a:txBody>
                  <a:tcPr marL="76062" marR="76062" marT="74865" marB="74865">
                    <a:solidFill>
                      <a:schemeClr val="accent3">
                        <a:lumMod val="20000"/>
                        <a:lumOff val="80000"/>
                      </a:schemeClr>
                    </a:solidFill>
                  </a:tcPr>
                </a:tc>
                <a:extLst>
                  <a:ext uri="{0D108BD9-81ED-4DB2-BD59-A6C34878D82A}">
                    <a16:rowId xmlns:a16="http://schemas.microsoft.com/office/drawing/2014/main" val="10000"/>
                  </a:ext>
                </a:extLst>
              </a:tr>
            </a:tbl>
          </a:graphicData>
        </a:graphic>
      </p:graphicFrame>
      <p:sp>
        <p:nvSpPr>
          <p:cNvPr id="25" name="Rechteck 24">
            <a:extLst>
              <a:ext uri="{FF2B5EF4-FFF2-40B4-BE49-F238E27FC236}">
                <a16:creationId xmlns:a16="http://schemas.microsoft.com/office/drawing/2014/main" id="{5AF743D8-B558-4D5D-9B01-3A97441DECA9}"/>
              </a:ext>
            </a:extLst>
          </p:cNvPr>
          <p:cNvSpPr/>
          <p:nvPr/>
        </p:nvSpPr>
        <p:spPr>
          <a:xfrm>
            <a:off x="3077779" y="181262"/>
            <a:ext cx="3187504" cy="116031"/>
          </a:xfrm>
          <a:prstGeom prst="rect">
            <a:avLst/>
          </a:prstGeom>
          <a:solidFill>
            <a:srgbClr val="F3955C"/>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76062" tIns="38031" rIns="76062" bIns="38031" numCol="1" spcCol="0" rtlCol="0" fromWordArt="0" anchor="ctr" anchorCtr="0" forceAA="0" compatLnSpc="1">
            <a:prstTxWarp prst="textNoShape">
              <a:avLst/>
            </a:prstTxWarp>
            <a:noAutofit/>
          </a:bodyPr>
          <a:lstStyle/>
          <a:p>
            <a:pPr algn="ctr"/>
            <a:endParaRPr lang="de-DE" sz="1497"/>
          </a:p>
        </p:txBody>
      </p:sp>
      <p:sp>
        <p:nvSpPr>
          <p:cNvPr id="26" name="Rechteck 25">
            <a:extLst>
              <a:ext uri="{FF2B5EF4-FFF2-40B4-BE49-F238E27FC236}">
                <a16:creationId xmlns:a16="http://schemas.microsoft.com/office/drawing/2014/main" id="{13C8A67D-A385-449A-9597-2A3B24BEEEAD}"/>
              </a:ext>
            </a:extLst>
          </p:cNvPr>
          <p:cNvSpPr/>
          <p:nvPr/>
        </p:nvSpPr>
        <p:spPr>
          <a:xfrm>
            <a:off x="-80" y="181263"/>
            <a:ext cx="3077860" cy="116030"/>
          </a:xfrm>
          <a:prstGeom prst="rect">
            <a:avLst/>
          </a:prstGeom>
          <a:solidFill>
            <a:srgbClr val="8FB7C4"/>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6062" tIns="38031" rIns="76062" bIns="38031" numCol="1" spcCol="0" rtlCol="0" fromWordArt="0" anchor="ctr" anchorCtr="0" forceAA="0" compatLnSpc="1">
            <a:prstTxWarp prst="textNoShape">
              <a:avLst/>
            </a:prstTxWarp>
            <a:noAutofit/>
          </a:bodyPr>
          <a:lstStyle/>
          <a:p>
            <a:pPr algn="ctr"/>
            <a:r>
              <a:rPr lang="de-DE" sz="1497" dirty="0"/>
              <a:t> </a:t>
            </a:r>
          </a:p>
        </p:txBody>
      </p:sp>
      <p:sp>
        <p:nvSpPr>
          <p:cNvPr id="27" name="Rechteck 26">
            <a:extLst>
              <a:ext uri="{FF2B5EF4-FFF2-40B4-BE49-F238E27FC236}">
                <a16:creationId xmlns:a16="http://schemas.microsoft.com/office/drawing/2014/main" id="{C6CF8D6F-57DF-48C6-A73D-1540668F94AB}"/>
              </a:ext>
            </a:extLst>
          </p:cNvPr>
          <p:cNvSpPr/>
          <p:nvPr/>
        </p:nvSpPr>
        <p:spPr>
          <a:xfrm>
            <a:off x="6265284" y="181262"/>
            <a:ext cx="2878717" cy="116031"/>
          </a:xfrm>
          <a:prstGeom prst="rect">
            <a:avLst/>
          </a:prstGeom>
          <a:solidFill>
            <a:srgbClr val="E1605D"/>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76062" tIns="38031" rIns="76062" bIns="38031" numCol="1" spcCol="0" rtlCol="0" fromWordArt="0" anchor="ctr" anchorCtr="0" forceAA="0" compatLnSpc="1">
            <a:prstTxWarp prst="textNoShape">
              <a:avLst/>
            </a:prstTxWarp>
            <a:noAutofit/>
          </a:bodyPr>
          <a:lstStyle/>
          <a:p>
            <a:pPr algn="ctr"/>
            <a:endParaRPr lang="de-DE" sz="1497"/>
          </a:p>
        </p:txBody>
      </p:sp>
    </p:spTree>
    <p:extLst>
      <p:ext uri="{BB962C8B-B14F-4D97-AF65-F5344CB8AC3E}">
        <p14:creationId xmlns:p14="http://schemas.microsoft.com/office/powerpoint/2010/main" val="653308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103FF3D-27BF-43B2-9EE5-83C7C60CE4E4}"/>
              </a:ext>
            </a:extLst>
          </p:cNvPr>
          <p:cNvSpPr>
            <a:spLocks noGrp="1"/>
          </p:cNvSpPr>
          <p:nvPr>
            <p:ph type="body" sz="quarter" idx="13"/>
          </p:nvPr>
        </p:nvSpPr>
        <p:spPr>
          <a:xfrm>
            <a:off x="408146" y="252549"/>
            <a:ext cx="6175534" cy="817591"/>
          </a:xfrm>
        </p:spPr>
        <p:txBody>
          <a:bodyPr anchor="ctr">
            <a:normAutofit fontScale="77500" lnSpcReduction="20000"/>
          </a:bodyPr>
          <a:lstStyle/>
          <a:p>
            <a:r>
              <a:rPr lang="de-DE" sz="3600" b="1" dirty="0"/>
              <a:t>Gegenüberstellung Prävalenzdaten international vs. Deutschland</a:t>
            </a:r>
          </a:p>
        </p:txBody>
      </p:sp>
      <p:graphicFrame>
        <p:nvGraphicFramePr>
          <p:cNvPr id="6" name="Diagramm 5">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2612356954"/>
              </p:ext>
            </p:extLst>
          </p:nvPr>
        </p:nvGraphicFramePr>
        <p:xfrm>
          <a:off x="108666" y="1440611"/>
          <a:ext cx="8569508" cy="548719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a:extLst>
              <a:ext uri="{FF2B5EF4-FFF2-40B4-BE49-F238E27FC236}">
                <a16:creationId xmlns:a16="http://schemas.microsoft.com/office/drawing/2014/main" id="{C9DF3A61-3C53-4CC8-8C47-FFF7FC552078}"/>
              </a:ext>
            </a:extLst>
          </p:cNvPr>
          <p:cNvSpPr txBox="1"/>
          <p:nvPr/>
        </p:nvSpPr>
        <p:spPr>
          <a:xfrm>
            <a:off x="1624660" y="6110468"/>
            <a:ext cx="1071127" cy="461665"/>
          </a:xfrm>
          <a:prstGeom prst="rect">
            <a:avLst/>
          </a:prstGeom>
          <a:solidFill>
            <a:schemeClr val="bg1"/>
          </a:solidFill>
        </p:spPr>
        <p:txBody>
          <a:bodyPr wrap="none" rtlCol="0">
            <a:spAutoFit/>
          </a:bodyPr>
          <a:lstStyle/>
          <a:p>
            <a:pPr algn="ctr"/>
            <a:r>
              <a:rPr lang="de-DE" sz="1200" dirty="0">
                <a:solidFill>
                  <a:schemeClr val="tx1">
                    <a:lumMod val="50000"/>
                  </a:schemeClr>
                </a:solidFill>
                <a:latin typeface="Corbel" panose="020B0503020204020204" pitchFamily="34" charset="0"/>
              </a:rPr>
              <a:t>Psychische  </a:t>
            </a:r>
          </a:p>
          <a:p>
            <a:pPr algn="ctr"/>
            <a:r>
              <a:rPr lang="de-DE" sz="1200" dirty="0">
                <a:solidFill>
                  <a:schemeClr val="tx1">
                    <a:lumMod val="50000"/>
                  </a:schemeClr>
                </a:solidFill>
                <a:latin typeface="Corbel" panose="020B0503020204020204" pitchFamily="34" charset="0"/>
              </a:rPr>
              <a:t>Misshandlung</a:t>
            </a:r>
          </a:p>
        </p:txBody>
      </p:sp>
      <p:sp>
        <p:nvSpPr>
          <p:cNvPr id="8" name="Textfeld 7">
            <a:extLst>
              <a:ext uri="{FF2B5EF4-FFF2-40B4-BE49-F238E27FC236}">
                <a16:creationId xmlns:a16="http://schemas.microsoft.com/office/drawing/2014/main" id="{5D456AEB-0268-4FD6-BEA2-8E6E0FD96127}"/>
              </a:ext>
            </a:extLst>
          </p:cNvPr>
          <p:cNvSpPr txBox="1"/>
          <p:nvPr/>
        </p:nvSpPr>
        <p:spPr>
          <a:xfrm>
            <a:off x="2761022" y="6106137"/>
            <a:ext cx="1071127" cy="461665"/>
          </a:xfrm>
          <a:prstGeom prst="rect">
            <a:avLst/>
          </a:prstGeom>
          <a:solidFill>
            <a:schemeClr val="bg1"/>
          </a:solidFill>
        </p:spPr>
        <p:txBody>
          <a:bodyPr wrap="none" rtlCol="0">
            <a:spAutoFit/>
          </a:bodyPr>
          <a:lstStyle/>
          <a:p>
            <a:pPr algn="ctr"/>
            <a:r>
              <a:rPr lang="de-DE" sz="1200" dirty="0">
                <a:solidFill>
                  <a:schemeClr val="tx1">
                    <a:lumMod val="50000"/>
                  </a:schemeClr>
                </a:solidFill>
                <a:latin typeface="Corbel" panose="020B0503020204020204" pitchFamily="34" charset="0"/>
              </a:rPr>
              <a:t>Körperliche </a:t>
            </a:r>
          </a:p>
          <a:p>
            <a:pPr algn="ctr"/>
            <a:r>
              <a:rPr lang="de-DE" sz="1200" dirty="0">
                <a:solidFill>
                  <a:schemeClr val="tx1">
                    <a:lumMod val="50000"/>
                  </a:schemeClr>
                </a:solidFill>
                <a:latin typeface="Corbel" panose="020B0503020204020204" pitchFamily="34" charset="0"/>
              </a:rPr>
              <a:t>Misshandlung</a:t>
            </a:r>
          </a:p>
        </p:txBody>
      </p:sp>
      <p:sp>
        <p:nvSpPr>
          <p:cNvPr id="9" name="Textfeld 8">
            <a:extLst>
              <a:ext uri="{FF2B5EF4-FFF2-40B4-BE49-F238E27FC236}">
                <a16:creationId xmlns:a16="http://schemas.microsoft.com/office/drawing/2014/main" id="{7F1D97D4-DA9A-4F65-AE70-E16240636077}"/>
              </a:ext>
            </a:extLst>
          </p:cNvPr>
          <p:cNvSpPr txBox="1"/>
          <p:nvPr/>
        </p:nvSpPr>
        <p:spPr>
          <a:xfrm>
            <a:off x="4080700" y="6112545"/>
            <a:ext cx="902876" cy="461665"/>
          </a:xfrm>
          <a:prstGeom prst="rect">
            <a:avLst/>
          </a:prstGeom>
          <a:solidFill>
            <a:schemeClr val="bg1"/>
          </a:solidFill>
        </p:spPr>
        <p:txBody>
          <a:bodyPr wrap="none" rtlCol="0">
            <a:spAutoFit/>
          </a:bodyPr>
          <a:lstStyle/>
          <a:p>
            <a:pPr algn="ctr"/>
            <a:r>
              <a:rPr lang="de-DE" sz="1200" dirty="0">
                <a:solidFill>
                  <a:schemeClr val="tx1">
                    <a:lumMod val="50000"/>
                  </a:schemeClr>
                </a:solidFill>
                <a:latin typeface="Corbel" panose="020B0503020204020204" pitchFamily="34" charset="0"/>
              </a:rPr>
              <a:t>Sexueller</a:t>
            </a:r>
          </a:p>
          <a:p>
            <a:pPr algn="ctr"/>
            <a:r>
              <a:rPr lang="de-DE" sz="1200" dirty="0">
                <a:solidFill>
                  <a:schemeClr val="tx1">
                    <a:lumMod val="50000"/>
                  </a:schemeClr>
                </a:solidFill>
                <a:latin typeface="Corbel" panose="020B0503020204020204" pitchFamily="34" charset="0"/>
              </a:rPr>
              <a:t>Missbrauch</a:t>
            </a:r>
          </a:p>
        </p:txBody>
      </p:sp>
      <p:sp>
        <p:nvSpPr>
          <p:cNvPr id="10" name="Textfeld 9">
            <a:extLst>
              <a:ext uri="{FF2B5EF4-FFF2-40B4-BE49-F238E27FC236}">
                <a16:creationId xmlns:a16="http://schemas.microsoft.com/office/drawing/2014/main" id="{7EF8FC5D-E3CF-4934-9923-EE05EBB4873A}"/>
              </a:ext>
            </a:extLst>
          </p:cNvPr>
          <p:cNvSpPr txBox="1"/>
          <p:nvPr/>
        </p:nvSpPr>
        <p:spPr>
          <a:xfrm>
            <a:off x="5062249" y="6117211"/>
            <a:ext cx="1302344" cy="461665"/>
          </a:xfrm>
          <a:prstGeom prst="rect">
            <a:avLst/>
          </a:prstGeom>
          <a:solidFill>
            <a:schemeClr val="bg1"/>
          </a:solidFill>
        </p:spPr>
        <p:txBody>
          <a:bodyPr wrap="none" rtlCol="0">
            <a:spAutoFit/>
          </a:bodyPr>
          <a:lstStyle/>
          <a:p>
            <a:pPr algn="ctr"/>
            <a:r>
              <a:rPr lang="de-DE" sz="1200" dirty="0">
                <a:solidFill>
                  <a:schemeClr val="tx1">
                    <a:lumMod val="50000"/>
                  </a:schemeClr>
                </a:solidFill>
                <a:latin typeface="Corbel" panose="020B0503020204020204" pitchFamily="34" charset="0"/>
              </a:rPr>
              <a:t>Emotionale</a:t>
            </a:r>
          </a:p>
          <a:p>
            <a:pPr algn="ctr"/>
            <a:r>
              <a:rPr lang="de-DE" sz="1200" dirty="0">
                <a:solidFill>
                  <a:schemeClr val="tx1">
                    <a:lumMod val="50000"/>
                  </a:schemeClr>
                </a:solidFill>
                <a:latin typeface="Corbel" panose="020B0503020204020204" pitchFamily="34" charset="0"/>
              </a:rPr>
              <a:t>Vernachlässigung</a:t>
            </a:r>
          </a:p>
        </p:txBody>
      </p:sp>
      <p:sp>
        <p:nvSpPr>
          <p:cNvPr id="11" name="Textfeld 10">
            <a:extLst>
              <a:ext uri="{FF2B5EF4-FFF2-40B4-BE49-F238E27FC236}">
                <a16:creationId xmlns:a16="http://schemas.microsoft.com/office/drawing/2014/main" id="{DBD5C7C2-196D-406A-91C8-24D386D3C3D0}"/>
              </a:ext>
            </a:extLst>
          </p:cNvPr>
          <p:cNvSpPr txBox="1"/>
          <p:nvPr/>
        </p:nvSpPr>
        <p:spPr>
          <a:xfrm>
            <a:off x="6583680" y="6106136"/>
            <a:ext cx="1302344" cy="461665"/>
          </a:xfrm>
          <a:prstGeom prst="rect">
            <a:avLst/>
          </a:prstGeom>
          <a:solidFill>
            <a:schemeClr val="bg1"/>
          </a:solidFill>
        </p:spPr>
        <p:txBody>
          <a:bodyPr wrap="none" rtlCol="0">
            <a:spAutoFit/>
          </a:bodyPr>
          <a:lstStyle/>
          <a:p>
            <a:pPr algn="ctr"/>
            <a:r>
              <a:rPr lang="de-DE" sz="1200" dirty="0">
                <a:solidFill>
                  <a:schemeClr val="tx1">
                    <a:lumMod val="50000"/>
                  </a:schemeClr>
                </a:solidFill>
                <a:latin typeface="Corbel" panose="020B0503020204020204" pitchFamily="34" charset="0"/>
              </a:rPr>
              <a:t>Körperliche</a:t>
            </a:r>
          </a:p>
          <a:p>
            <a:pPr algn="ctr"/>
            <a:r>
              <a:rPr lang="de-DE" sz="1200" dirty="0">
                <a:solidFill>
                  <a:schemeClr val="tx1">
                    <a:lumMod val="50000"/>
                  </a:schemeClr>
                </a:solidFill>
                <a:latin typeface="Corbel" panose="020B0503020204020204" pitchFamily="34" charset="0"/>
              </a:rPr>
              <a:t>Vernachlässigung</a:t>
            </a:r>
          </a:p>
        </p:txBody>
      </p:sp>
      <p:sp>
        <p:nvSpPr>
          <p:cNvPr id="12" name="Rechteck 11">
            <a:extLst>
              <a:ext uri="{FF2B5EF4-FFF2-40B4-BE49-F238E27FC236}">
                <a16:creationId xmlns:a16="http://schemas.microsoft.com/office/drawing/2014/main" id="{77CED68D-226C-4092-8971-036DDA020EC6}"/>
              </a:ext>
            </a:extLst>
          </p:cNvPr>
          <p:cNvSpPr/>
          <p:nvPr/>
        </p:nvSpPr>
        <p:spPr>
          <a:xfrm>
            <a:off x="1271204" y="5772727"/>
            <a:ext cx="267855" cy="267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
        <p:nvSpPr>
          <p:cNvPr id="13" name="Rechteck 12">
            <a:extLst>
              <a:ext uri="{FF2B5EF4-FFF2-40B4-BE49-F238E27FC236}">
                <a16:creationId xmlns:a16="http://schemas.microsoft.com/office/drawing/2014/main" id="{858A151C-0C33-4DB2-8881-EA993E1366FC}"/>
              </a:ext>
            </a:extLst>
          </p:cNvPr>
          <p:cNvSpPr/>
          <p:nvPr/>
        </p:nvSpPr>
        <p:spPr>
          <a:xfrm>
            <a:off x="8303491" y="5763491"/>
            <a:ext cx="267855" cy="267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pic>
        <p:nvPicPr>
          <p:cNvPr id="14" name="Grafik 13">
            <a:extLst>
              <a:ext uri="{FF2B5EF4-FFF2-40B4-BE49-F238E27FC236}">
                <a16:creationId xmlns:a16="http://schemas.microsoft.com/office/drawing/2014/main" id="{C67A90F3-02AF-47AE-BA0D-7B851C37AE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0426" y="120408"/>
            <a:ext cx="2555857" cy="2714081"/>
          </a:xfrm>
          <a:prstGeom prst="rect">
            <a:avLst/>
          </a:prstGeom>
          <a:ln w="3175">
            <a:solidFill>
              <a:schemeClr val="tx1"/>
            </a:solidFill>
          </a:ln>
          <a:effectLst>
            <a:outerShdw blurRad="190500" dist="228600" dir="2700000" algn="ctr">
              <a:srgbClr val="000000">
                <a:alpha val="30000"/>
              </a:srgbClr>
            </a:outerShdw>
          </a:effectLst>
        </p:spPr>
      </p:pic>
      <p:sp>
        <p:nvSpPr>
          <p:cNvPr id="15" name="Rechteck 14">
            <a:extLst>
              <a:ext uri="{FF2B5EF4-FFF2-40B4-BE49-F238E27FC236}">
                <a16:creationId xmlns:a16="http://schemas.microsoft.com/office/drawing/2014/main" id="{0AC27EE2-B58C-4693-8AE3-A8F357E9C1F4}"/>
              </a:ext>
            </a:extLst>
          </p:cNvPr>
          <p:cNvSpPr/>
          <p:nvPr/>
        </p:nvSpPr>
        <p:spPr>
          <a:xfrm>
            <a:off x="5062249" y="3295914"/>
            <a:ext cx="2943133" cy="32718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Tree>
    <p:extLst>
      <p:ext uri="{BB962C8B-B14F-4D97-AF65-F5344CB8AC3E}">
        <p14:creationId xmlns:p14="http://schemas.microsoft.com/office/powerpoint/2010/main" val="118464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103FF3D-27BF-43B2-9EE5-83C7C60CE4E4}"/>
              </a:ext>
            </a:extLst>
          </p:cNvPr>
          <p:cNvSpPr>
            <a:spLocks noGrp="1"/>
          </p:cNvSpPr>
          <p:nvPr>
            <p:ph type="body" sz="quarter" idx="13"/>
          </p:nvPr>
        </p:nvSpPr>
        <p:spPr>
          <a:xfrm>
            <a:off x="408146" y="252549"/>
            <a:ext cx="6175534" cy="817591"/>
          </a:xfrm>
        </p:spPr>
        <p:txBody>
          <a:bodyPr anchor="ctr">
            <a:noAutofit/>
          </a:bodyPr>
          <a:lstStyle/>
          <a:p>
            <a:r>
              <a:rPr lang="de-DE" sz="2800" b="1" dirty="0"/>
              <a:t>Gemeinsames Auftreten von Misshandlungsformen</a:t>
            </a:r>
          </a:p>
        </p:txBody>
      </p:sp>
      <p:sp>
        <p:nvSpPr>
          <p:cNvPr id="12" name="Rechteck 11">
            <a:extLst>
              <a:ext uri="{FF2B5EF4-FFF2-40B4-BE49-F238E27FC236}">
                <a16:creationId xmlns:a16="http://schemas.microsoft.com/office/drawing/2014/main" id="{77CED68D-226C-4092-8971-036DDA020EC6}"/>
              </a:ext>
            </a:extLst>
          </p:cNvPr>
          <p:cNvSpPr/>
          <p:nvPr/>
        </p:nvSpPr>
        <p:spPr>
          <a:xfrm>
            <a:off x="1271204" y="5772727"/>
            <a:ext cx="267855" cy="267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
        <p:nvSpPr>
          <p:cNvPr id="13" name="Rechteck 12">
            <a:extLst>
              <a:ext uri="{FF2B5EF4-FFF2-40B4-BE49-F238E27FC236}">
                <a16:creationId xmlns:a16="http://schemas.microsoft.com/office/drawing/2014/main" id="{858A151C-0C33-4DB2-8881-EA993E1366FC}"/>
              </a:ext>
            </a:extLst>
          </p:cNvPr>
          <p:cNvSpPr/>
          <p:nvPr/>
        </p:nvSpPr>
        <p:spPr>
          <a:xfrm>
            <a:off x="8303491" y="5763491"/>
            <a:ext cx="267855" cy="267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pic>
        <p:nvPicPr>
          <p:cNvPr id="15" name="Grafik 14">
            <a:extLst>
              <a:ext uri="{FF2B5EF4-FFF2-40B4-BE49-F238E27FC236}">
                <a16:creationId xmlns:a16="http://schemas.microsoft.com/office/drawing/2014/main" id="{27371C19-5CD2-47D9-AB20-BD481E1B21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146" y="1481224"/>
            <a:ext cx="4968552" cy="4806282"/>
          </a:xfrm>
          <a:prstGeom prst="rect">
            <a:avLst/>
          </a:prstGeom>
        </p:spPr>
      </p:pic>
      <p:sp>
        <p:nvSpPr>
          <p:cNvPr id="16" name="Footer Placeholder 3">
            <a:extLst>
              <a:ext uri="{FF2B5EF4-FFF2-40B4-BE49-F238E27FC236}">
                <a16:creationId xmlns:a16="http://schemas.microsoft.com/office/drawing/2014/main" id="{6E1B4803-A3A1-48EF-A95F-3332745E2621}"/>
              </a:ext>
            </a:extLst>
          </p:cNvPr>
          <p:cNvSpPr txBox="1">
            <a:spLocks/>
          </p:cNvSpPr>
          <p:nvPr/>
        </p:nvSpPr>
        <p:spPr>
          <a:xfrm>
            <a:off x="360015" y="6392020"/>
            <a:ext cx="1822378" cy="6131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600" dirty="0">
                <a:solidFill>
                  <a:srgbClr val="445055"/>
                </a:solidFill>
                <a:latin typeface="Corbel" charset="0"/>
                <a:ea typeface="Corbel" charset="0"/>
                <a:cs typeface="Corbel" charset="0"/>
              </a:rPr>
              <a:t>Witt et al., 2021</a:t>
            </a:r>
          </a:p>
        </p:txBody>
      </p:sp>
      <p:sp>
        <p:nvSpPr>
          <p:cNvPr id="17" name="Footer Placeholder 3">
            <a:extLst>
              <a:ext uri="{FF2B5EF4-FFF2-40B4-BE49-F238E27FC236}">
                <a16:creationId xmlns:a16="http://schemas.microsoft.com/office/drawing/2014/main" id="{D0A3213C-A000-40FE-B01B-31653CD01F0D}"/>
              </a:ext>
            </a:extLst>
          </p:cNvPr>
          <p:cNvSpPr txBox="1">
            <a:spLocks/>
          </p:cNvSpPr>
          <p:nvPr/>
        </p:nvSpPr>
        <p:spPr>
          <a:xfrm>
            <a:off x="5466379" y="1481224"/>
            <a:ext cx="3585023" cy="5232092"/>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defRPr/>
            </a:pPr>
            <a:r>
              <a:rPr lang="de-DE" sz="2000" dirty="0">
                <a:solidFill>
                  <a:srgbClr val="445055"/>
                </a:solidFill>
                <a:latin typeface="Corbel" charset="0"/>
                <a:ea typeface="Corbel" charset="0"/>
                <a:cs typeface="Corbel" charset="0"/>
              </a:rPr>
              <a:t>Wenn emotionale Misshandlung mit mindestens moderatem Schweregrad vorliegt, ist das Risiko für das Vorliegen von:</a:t>
            </a:r>
          </a:p>
          <a:p>
            <a:pPr marL="285750" indent="-285750">
              <a:spcBef>
                <a:spcPts val="600"/>
              </a:spcBef>
              <a:spcAft>
                <a:spcPts val="600"/>
              </a:spcAft>
              <a:buFont typeface="Arial" panose="020B0604020202020204" pitchFamily="34" charset="0"/>
              <a:buChar char="•"/>
              <a:defRPr/>
            </a:pPr>
            <a:r>
              <a:rPr lang="de-DE" sz="2000" dirty="0">
                <a:solidFill>
                  <a:srgbClr val="445055"/>
                </a:solidFill>
                <a:latin typeface="Corbel" charset="0"/>
                <a:ea typeface="Corbel" charset="0"/>
                <a:cs typeface="Corbel" charset="0"/>
              </a:rPr>
              <a:t>körperlicher Misshandlung um 37,75</a:t>
            </a:r>
          </a:p>
          <a:p>
            <a:pPr marL="285750" indent="-285750">
              <a:spcBef>
                <a:spcPts val="600"/>
              </a:spcBef>
              <a:spcAft>
                <a:spcPts val="600"/>
              </a:spcAft>
              <a:buFont typeface="Arial" panose="020B0604020202020204" pitchFamily="34" charset="0"/>
              <a:buChar char="•"/>
              <a:defRPr/>
            </a:pPr>
            <a:r>
              <a:rPr lang="de-DE" sz="2000" dirty="0">
                <a:solidFill>
                  <a:srgbClr val="445055"/>
                </a:solidFill>
                <a:latin typeface="Corbel" charset="0"/>
                <a:ea typeface="Corbel" charset="0"/>
                <a:cs typeface="Corbel" charset="0"/>
              </a:rPr>
              <a:t>sexuellem Missbrauch um 15,7</a:t>
            </a:r>
          </a:p>
          <a:p>
            <a:pPr marL="285750" indent="-285750">
              <a:spcBef>
                <a:spcPts val="600"/>
              </a:spcBef>
              <a:spcAft>
                <a:spcPts val="600"/>
              </a:spcAft>
              <a:buFont typeface="Arial" panose="020B0604020202020204" pitchFamily="34" charset="0"/>
              <a:buChar char="•"/>
              <a:defRPr/>
            </a:pPr>
            <a:r>
              <a:rPr lang="de-DE" sz="2000" dirty="0">
                <a:solidFill>
                  <a:srgbClr val="445055"/>
                </a:solidFill>
                <a:latin typeface="Corbel" charset="0"/>
                <a:ea typeface="Corbel" charset="0"/>
                <a:cs typeface="Corbel" charset="0"/>
              </a:rPr>
              <a:t>emotionaler Vernachlässigung um 15,1</a:t>
            </a:r>
          </a:p>
          <a:p>
            <a:pPr marL="285750" indent="-285750">
              <a:spcBef>
                <a:spcPts val="600"/>
              </a:spcBef>
              <a:spcAft>
                <a:spcPts val="600"/>
              </a:spcAft>
              <a:buFont typeface="Arial" panose="020B0604020202020204" pitchFamily="34" charset="0"/>
              <a:buChar char="•"/>
              <a:defRPr/>
            </a:pPr>
            <a:r>
              <a:rPr lang="de-DE" sz="2000" dirty="0">
                <a:solidFill>
                  <a:srgbClr val="445055"/>
                </a:solidFill>
                <a:latin typeface="Corbel" charset="0"/>
                <a:ea typeface="Corbel" charset="0"/>
                <a:cs typeface="Corbel" charset="0"/>
              </a:rPr>
              <a:t>körperlicher Vernachlässigung um 7,3</a:t>
            </a:r>
          </a:p>
          <a:p>
            <a:pPr>
              <a:spcBef>
                <a:spcPts val="600"/>
              </a:spcBef>
              <a:spcAft>
                <a:spcPts val="600"/>
              </a:spcAft>
              <a:defRPr/>
            </a:pPr>
            <a:r>
              <a:rPr lang="de-DE" sz="2000" dirty="0">
                <a:solidFill>
                  <a:srgbClr val="FF0000"/>
                </a:solidFill>
                <a:latin typeface="Corbel" charset="0"/>
                <a:ea typeface="Corbel" charset="0"/>
                <a:cs typeface="Corbel" charset="0"/>
              </a:rPr>
              <a:t>erhöht!</a:t>
            </a:r>
          </a:p>
          <a:p>
            <a:pPr>
              <a:defRPr/>
            </a:pPr>
            <a:endParaRPr lang="de-DE" sz="1600" dirty="0">
              <a:solidFill>
                <a:srgbClr val="445055"/>
              </a:solidFill>
              <a:latin typeface="Corbel" charset="0"/>
              <a:ea typeface="Corbel" charset="0"/>
              <a:cs typeface="Corbel" charset="0"/>
            </a:endParaRPr>
          </a:p>
        </p:txBody>
      </p:sp>
      <p:sp>
        <p:nvSpPr>
          <p:cNvPr id="8" name="Rechteck 7">
            <a:extLst>
              <a:ext uri="{FF2B5EF4-FFF2-40B4-BE49-F238E27FC236}">
                <a16:creationId xmlns:a16="http://schemas.microsoft.com/office/drawing/2014/main" id="{5BB9CF33-CD5E-4695-8989-4D77D9ED8B73}"/>
              </a:ext>
            </a:extLst>
          </p:cNvPr>
          <p:cNvSpPr/>
          <p:nvPr/>
        </p:nvSpPr>
        <p:spPr>
          <a:xfrm>
            <a:off x="5451568" y="4356340"/>
            <a:ext cx="3450892" cy="1544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Tree>
    <p:extLst>
      <p:ext uri="{BB962C8B-B14F-4D97-AF65-F5344CB8AC3E}">
        <p14:creationId xmlns:p14="http://schemas.microsoft.com/office/powerpoint/2010/main" val="341146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4138D4E-DBB1-49BE-8C7C-FAAC1E1BFCD2}"/>
              </a:ext>
            </a:extLst>
          </p:cNvPr>
          <p:cNvSpPr/>
          <p:nvPr/>
        </p:nvSpPr>
        <p:spPr>
          <a:xfrm>
            <a:off x="0" y="2339106"/>
            <a:ext cx="9144000" cy="20264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400" dirty="0"/>
          </a:p>
          <a:p>
            <a:pPr marL="361950" algn="ctr"/>
            <a:r>
              <a:rPr lang="de-DE" sz="3600" b="1" dirty="0">
                <a:latin typeface="Corbel" panose="020B0503020204020204" pitchFamily="34" charset="0"/>
              </a:rPr>
              <a:t>(Latente) Kindeswohlgefährdung in der </a:t>
            </a:r>
          </a:p>
          <a:p>
            <a:pPr marL="361950" algn="ctr"/>
            <a:r>
              <a:rPr lang="de-DE" sz="3600" b="1" dirty="0">
                <a:latin typeface="Corbel" panose="020B0503020204020204" pitchFamily="34" charset="0"/>
              </a:rPr>
              <a:t>Kinder- und Jugendhilfestatistik</a:t>
            </a:r>
            <a:endParaRPr lang="de-DE" sz="3600" b="1" i="1" dirty="0">
              <a:latin typeface="Corbel" panose="020B0503020204020204" pitchFamily="34" charset="0"/>
            </a:endParaRPr>
          </a:p>
          <a:p>
            <a:pPr algn="ctr"/>
            <a:endParaRPr lang="de-DE" sz="5400" dirty="0"/>
          </a:p>
        </p:txBody>
      </p:sp>
    </p:spTree>
    <p:extLst>
      <p:ext uri="{BB962C8B-B14F-4D97-AF65-F5344CB8AC3E}">
        <p14:creationId xmlns:p14="http://schemas.microsoft.com/office/powerpoint/2010/main" val="2110070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C80F100-986E-4AB6-AF10-67B011FF3D5E}"/>
              </a:ext>
            </a:extLst>
          </p:cNvPr>
          <p:cNvSpPr>
            <a:spLocks noGrp="1"/>
          </p:cNvSpPr>
          <p:nvPr>
            <p:ph type="body" sz="quarter" idx="13"/>
          </p:nvPr>
        </p:nvSpPr>
        <p:spPr>
          <a:xfrm>
            <a:off x="347762" y="269021"/>
            <a:ext cx="6225566" cy="895185"/>
          </a:xfrm>
        </p:spPr>
        <p:txBody>
          <a:bodyPr>
            <a:noAutofit/>
          </a:bodyPr>
          <a:lstStyle/>
          <a:p>
            <a:pPr>
              <a:spcBef>
                <a:spcPts val="0"/>
              </a:spcBef>
            </a:pPr>
            <a:r>
              <a:rPr lang="de-DE" sz="2800" b="1" dirty="0"/>
              <a:t>„Latente Kindeswohlgefährdung“ als Herausforderung, näher hinzuschauen</a:t>
            </a:r>
          </a:p>
        </p:txBody>
      </p:sp>
      <p:pic>
        <p:nvPicPr>
          <p:cNvPr id="3" name="Grafik 2">
            <a:extLst>
              <a:ext uri="{FF2B5EF4-FFF2-40B4-BE49-F238E27FC236}">
                <a16:creationId xmlns:a16="http://schemas.microsoft.com/office/drawing/2014/main" id="{40EE6FFE-1B6E-4197-91A3-BD56F33F062C}"/>
              </a:ext>
            </a:extLst>
          </p:cNvPr>
          <p:cNvPicPr>
            <a:picLocks noChangeAspect="1"/>
          </p:cNvPicPr>
          <p:nvPr/>
        </p:nvPicPr>
        <p:blipFill>
          <a:blip r:embed="rId2"/>
          <a:stretch>
            <a:fillRect/>
          </a:stretch>
        </p:blipFill>
        <p:spPr>
          <a:xfrm>
            <a:off x="497182" y="1414573"/>
            <a:ext cx="5159348" cy="5361467"/>
          </a:xfrm>
          <a:prstGeom prst="rect">
            <a:avLst/>
          </a:prstGeom>
          <a:ln>
            <a:solidFill>
              <a:schemeClr val="tx1"/>
            </a:solidFill>
          </a:ln>
        </p:spPr>
      </p:pic>
      <p:sp>
        <p:nvSpPr>
          <p:cNvPr id="5" name="Textfeld 4">
            <a:extLst>
              <a:ext uri="{FF2B5EF4-FFF2-40B4-BE49-F238E27FC236}">
                <a16:creationId xmlns:a16="http://schemas.microsoft.com/office/drawing/2014/main" id="{EBEC939D-5C45-401B-A440-D31B0956B6B8}"/>
              </a:ext>
            </a:extLst>
          </p:cNvPr>
          <p:cNvSpPr txBox="1"/>
          <p:nvPr/>
        </p:nvSpPr>
        <p:spPr>
          <a:xfrm>
            <a:off x="5741582" y="6134986"/>
            <a:ext cx="3402418" cy="646331"/>
          </a:xfrm>
          <a:prstGeom prst="rect">
            <a:avLst/>
          </a:prstGeom>
          <a:noFill/>
        </p:spPr>
        <p:txBody>
          <a:bodyPr wrap="square" rtlCol="0">
            <a:spAutoFit/>
          </a:bodyPr>
          <a:lstStyle/>
          <a:p>
            <a:r>
              <a:rPr lang="de-DE" dirty="0">
                <a:latin typeface="Corbel" panose="020B0503020204020204" pitchFamily="34" charset="0"/>
              </a:rPr>
              <a:t>Statistisches Bundesamt (Destatis), 2022</a:t>
            </a:r>
          </a:p>
        </p:txBody>
      </p:sp>
    </p:spTree>
    <p:extLst>
      <p:ext uri="{BB962C8B-B14F-4D97-AF65-F5344CB8AC3E}">
        <p14:creationId xmlns:p14="http://schemas.microsoft.com/office/powerpoint/2010/main" val="862722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324602" y="326380"/>
            <a:ext cx="6387093"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800" b="1" dirty="0"/>
              <a:t>Vorgehen des Jugendamtes nach § 8a SGB VIII</a:t>
            </a:r>
            <a:endParaRPr lang="de-DE" sz="2800" dirty="0"/>
          </a:p>
        </p:txBody>
      </p:sp>
      <p:sp>
        <p:nvSpPr>
          <p:cNvPr id="4" name="Textfeld 3">
            <a:extLst>
              <a:ext uri="{FF2B5EF4-FFF2-40B4-BE49-F238E27FC236}">
                <a16:creationId xmlns:a16="http://schemas.microsoft.com/office/drawing/2014/main" id="{76CF17C6-903D-4EB3-91B9-FBD2F9CBA5C0}"/>
              </a:ext>
            </a:extLst>
          </p:cNvPr>
          <p:cNvSpPr txBox="1"/>
          <p:nvPr/>
        </p:nvSpPr>
        <p:spPr>
          <a:xfrm>
            <a:off x="324602" y="1595887"/>
            <a:ext cx="8482967" cy="586596"/>
          </a:xfrm>
          <a:prstGeom prst="rect">
            <a:avLst/>
          </a:prstGeom>
          <a:solidFill>
            <a:schemeClr val="bg1">
              <a:lumMod val="50000"/>
            </a:schemeClr>
          </a:solidFill>
        </p:spPr>
        <p:txBody>
          <a:bodyPr wrap="square" rtlCol="0" anchor="ctr" anchorCtr="0">
            <a:noAutofit/>
          </a:bodyPr>
          <a:lstStyle/>
          <a:p>
            <a:pPr algn="ctr"/>
            <a:r>
              <a:rPr lang="de-DE" sz="2000" dirty="0">
                <a:solidFill>
                  <a:schemeClr val="bg1"/>
                </a:solidFill>
                <a:latin typeface="Corbel" panose="020B0503020204020204" pitchFamily="34" charset="0"/>
              </a:rPr>
              <a:t>Wahrnehmung gewichtiger Anhaltspunkte für eine Kindeswohlgefährdung</a:t>
            </a:r>
          </a:p>
        </p:txBody>
      </p:sp>
      <p:sp>
        <p:nvSpPr>
          <p:cNvPr id="7" name="Textfeld 6">
            <a:extLst>
              <a:ext uri="{FF2B5EF4-FFF2-40B4-BE49-F238E27FC236}">
                <a16:creationId xmlns:a16="http://schemas.microsoft.com/office/drawing/2014/main" id="{AD5DFD7C-0F23-4A6F-941B-D1B2519B6B3C}"/>
              </a:ext>
            </a:extLst>
          </p:cNvPr>
          <p:cNvSpPr txBox="1"/>
          <p:nvPr/>
        </p:nvSpPr>
        <p:spPr>
          <a:xfrm>
            <a:off x="324602" y="2720195"/>
            <a:ext cx="8482966" cy="868393"/>
          </a:xfrm>
          <a:prstGeom prst="rect">
            <a:avLst/>
          </a:prstGeom>
          <a:solidFill>
            <a:schemeClr val="bg1">
              <a:lumMod val="50000"/>
            </a:schemeClr>
          </a:solidFill>
        </p:spPr>
        <p:txBody>
          <a:bodyPr wrap="square" rtlCol="0" anchor="ctr" anchorCtr="0">
            <a:noAutofit/>
          </a:bodyPr>
          <a:lstStyle/>
          <a:p>
            <a:pPr algn="ctr"/>
            <a:r>
              <a:rPr lang="de-DE" sz="2000" dirty="0">
                <a:solidFill>
                  <a:schemeClr val="bg1"/>
                </a:solidFill>
                <a:latin typeface="Corbel" panose="020B0503020204020204" pitchFamily="34" charset="0"/>
              </a:rPr>
              <a:t>Gefährdungseinschätzung im Zusammenwirken mit mehreren Fachkräften </a:t>
            </a:r>
          </a:p>
          <a:p>
            <a:pPr algn="ctr"/>
            <a:r>
              <a:rPr lang="de-DE" sz="2000" dirty="0">
                <a:solidFill>
                  <a:schemeClr val="bg1"/>
                </a:solidFill>
                <a:latin typeface="Corbel" panose="020B0503020204020204" pitchFamily="34" charset="0"/>
              </a:rPr>
              <a:t>(§ 8a Abs. 1 SGB VIII)</a:t>
            </a:r>
          </a:p>
        </p:txBody>
      </p:sp>
      <p:sp>
        <p:nvSpPr>
          <p:cNvPr id="10" name="Textfeld 9">
            <a:extLst>
              <a:ext uri="{FF2B5EF4-FFF2-40B4-BE49-F238E27FC236}">
                <a16:creationId xmlns:a16="http://schemas.microsoft.com/office/drawing/2014/main" id="{6DCBFEFF-06B8-4CE0-869A-0BA06280E33B}"/>
              </a:ext>
            </a:extLst>
          </p:cNvPr>
          <p:cNvSpPr txBox="1"/>
          <p:nvPr/>
        </p:nvSpPr>
        <p:spPr>
          <a:xfrm>
            <a:off x="336432" y="3907040"/>
            <a:ext cx="2582500" cy="1406105"/>
          </a:xfrm>
          <a:prstGeom prst="rect">
            <a:avLst/>
          </a:prstGeom>
          <a:solidFill>
            <a:srgbClr val="FFFF00"/>
          </a:solidFill>
        </p:spPr>
        <p:txBody>
          <a:bodyPr wrap="square" rtlCol="0" anchor="ctr" anchorCtr="0">
            <a:noAutofit/>
          </a:bodyPr>
          <a:lstStyle/>
          <a:p>
            <a:r>
              <a:rPr lang="de-DE" sz="2000" dirty="0">
                <a:latin typeface="Corbel" panose="020B0503020204020204" pitchFamily="34" charset="0"/>
              </a:rPr>
              <a:t>Angebot von Hilfe und Unterstützung (§ 8a Abs. 1 S. 3 SGB VIII)</a:t>
            </a:r>
          </a:p>
        </p:txBody>
      </p:sp>
      <p:sp>
        <p:nvSpPr>
          <p:cNvPr id="11" name="Textfeld 10">
            <a:extLst>
              <a:ext uri="{FF2B5EF4-FFF2-40B4-BE49-F238E27FC236}">
                <a16:creationId xmlns:a16="http://schemas.microsoft.com/office/drawing/2014/main" id="{16307A0B-A355-45C0-817E-0EADD49EFAE3}"/>
              </a:ext>
            </a:extLst>
          </p:cNvPr>
          <p:cNvSpPr txBox="1"/>
          <p:nvPr/>
        </p:nvSpPr>
        <p:spPr>
          <a:xfrm>
            <a:off x="3279575" y="3907040"/>
            <a:ext cx="2582500" cy="1984077"/>
          </a:xfrm>
          <a:prstGeom prst="rect">
            <a:avLst/>
          </a:prstGeom>
          <a:solidFill>
            <a:srgbClr val="FFC000"/>
          </a:solidFill>
        </p:spPr>
        <p:txBody>
          <a:bodyPr wrap="square" rtlCol="0" anchor="ctr" anchorCtr="0">
            <a:noAutofit/>
          </a:bodyPr>
          <a:lstStyle/>
          <a:p>
            <a:pPr algn="ctr"/>
            <a:r>
              <a:rPr lang="de-DE" sz="2000" dirty="0">
                <a:latin typeface="Corbel" panose="020B0503020204020204" pitchFamily="34" charset="0"/>
              </a:rPr>
              <a:t>Eingriff in Elternrechte durch das Familiengericht </a:t>
            </a:r>
          </a:p>
          <a:p>
            <a:pPr algn="ctr"/>
            <a:r>
              <a:rPr lang="de-DE" sz="2000" dirty="0">
                <a:latin typeface="Corbel" panose="020B0503020204020204" pitchFamily="34" charset="0"/>
              </a:rPr>
              <a:t>§ 8a Abs. 2 S.1 SGB VIII</a:t>
            </a:r>
          </a:p>
        </p:txBody>
      </p:sp>
      <p:sp>
        <p:nvSpPr>
          <p:cNvPr id="12" name="Textfeld 11">
            <a:extLst>
              <a:ext uri="{FF2B5EF4-FFF2-40B4-BE49-F238E27FC236}">
                <a16:creationId xmlns:a16="http://schemas.microsoft.com/office/drawing/2014/main" id="{AB4F52AB-85BE-463F-8DAE-EA4974D915AB}"/>
              </a:ext>
            </a:extLst>
          </p:cNvPr>
          <p:cNvSpPr txBox="1"/>
          <p:nvPr/>
        </p:nvSpPr>
        <p:spPr>
          <a:xfrm>
            <a:off x="6225069" y="3904169"/>
            <a:ext cx="2582500" cy="1986948"/>
          </a:xfrm>
          <a:prstGeom prst="rect">
            <a:avLst/>
          </a:prstGeom>
          <a:solidFill>
            <a:srgbClr val="FF0000"/>
          </a:solidFill>
        </p:spPr>
        <p:txBody>
          <a:bodyPr wrap="square" rtlCol="0" anchor="ctr" anchorCtr="0">
            <a:noAutofit/>
          </a:bodyPr>
          <a:lstStyle/>
          <a:p>
            <a:pPr algn="ctr"/>
            <a:r>
              <a:rPr lang="de-DE" sz="2000" dirty="0">
                <a:solidFill>
                  <a:schemeClr val="bg1"/>
                </a:solidFill>
                <a:latin typeface="Corbel" panose="020B0503020204020204" pitchFamily="34" charset="0"/>
              </a:rPr>
              <a:t>Sofortmaßnahmen bei akuter Gefahr </a:t>
            </a:r>
          </a:p>
          <a:p>
            <a:pPr algn="ctr"/>
            <a:r>
              <a:rPr lang="de-DE" sz="2000" dirty="0">
                <a:solidFill>
                  <a:schemeClr val="bg1"/>
                </a:solidFill>
                <a:latin typeface="Corbel" panose="020B0503020204020204" pitchFamily="34" charset="0"/>
              </a:rPr>
              <a:t>=&gt; Inobhutnahme, </a:t>
            </a:r>
          </a:p>
          <a:p>
            <a:pPr algn="ctr"/>
            <a:r>
              <a:rPr lang="de-DE" sz="2000" dirty="0">
                <a:solidFill>
                  <a:schemeClr val="bg1"/>
                </a:solidFill>
                <a:latin typeface="Corbel" panose="020B0503020204020204" pitchFamily="34" charset="0"/>
              </a:rPr>
              <a:t>§ 8a Abs. 2 S. 2 und Abs. 3 S. 2 SGB VIII</a:t>
            </a:r>
          </a:p>
        </p:txBody>
      </p:sp>
      <p:sp>
        <p:nvSpPr>
          <p:cNvPr id="5" name="Pfeil: nach oben gekrümmt 4">
            <a:extLst>
              <a:ext uri="{FF2B5EF4-FFF2-40B4-BE49-F238E27FC236}">
                <a16:creationId xmlns:a16="http://schemas.microsoft.com/office/drawing/2014/main" id="{F788FF29-E3AB-45E2-BE68-CDC6299E79F1}"/>
              </a:ext>
            </a:extLst>
          </p:cNvPr>
          <p:cNvSpPr/>
          <p:nvPr/>
        </p:nvSpPr>
        <p:spPr>
          <a:xfrm rot="751003">
            <a:off x="1001780" y="5726300"/>
            <a:ext cx="2429184" cy="946031"/>
          </a:xfrm>
          <a:prstGeom prst="curved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latin typeface="Corbel" charset="0"/>
              <a:ea typeface="Corbel" charset="0"/>
              <a:cs typeface="Corbel" charset="0"/>
            </a:endParaRPr>
          </a:p>
        </p:txBody>
      </p:sp>
      <p:sp>
        <p:nvSpPr>
          <p:cNvPr id="6" name="Textfeld 5">
            <a:extLst>
              <a:ext uri="{FF2B5EF4-FFF2-40B4-BE49-F238E27FC236}">
                <a16:creationId xmlns:a16="http://schemas.microsoft.com/office/drawing/2014/main" id="{B8C55001-9254-4213-BA5C-488A64E8DBB3}"/>
              </a:ext>
            </a:extLst>
          </p:cNvPr>
          <p:cNvSpPr txBox="1"/>
          <p:nvPr/>
        </p:nvSpPr>
        <p:spPr>
          <a:xfrm>
            <a:off x="1638402" y="5469142"/>
            <a:ext cx="1155939" cy="923330"/>
          </a:xfrm>
          <a:prstGeom prst="rect">
            <a:avLst/>
          </a:prstGeom>
          <a:noFill/>
        </p:spPr>
        <p:txBody>
          <a:bodyPr wrap="square" rtlCol="0">
            <a:spAutoFit/>
          </a:bodyPr>
          <a:lstStyle/>
          <a:p>
            <a:pPr algn="ctr"/>
            <a:r>
              <a:rPr lang="de-DE" dirty="0">
                <a:latin typeface="Corbel" panose="020B0503020204020204" pitchFamily="34" charset="0"/>
              </a:rPr>
              <a:t>Falls Hilfe nicht ausreicht</a:t>
            </a:r>
          </a:p>
        </p:txBody>
      </p:sp>
      <p:sp>
        <p:nvSpPr>
          <p:cNvPr id="2" name="Pfeil: nach unten 1">
            <a:extLst>
              <a:ext uri="{FF2B5EF4-FFF2-40B4-BE49-F238E27FC236}">
                <a16:creationId xmlns:a16="http://schemas.microsoft.com/office/drawing/2014/main" id="{4A67C34F-D1D1-4C37-9B7C-7C249CC934AE}"/>
              </a:ext>
            </a:extLst>
          </p:cNvPr>
          <p:cNvSpPr/>
          <p:nvPr/>
        </p:nvSpPr>
        <p:spPr>
          <a:xfrm>
            <a:off x="4337485" y="2257244"/>
            <a:ext cx="457200" cy="38818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
        <p:nvSpPr>
          <p:cNvPr id="13" name="Pfeil: nach unten 12">
            <a:extLst>
              <a:ext uri="{FF2B5EF4-FFF2-40B4-BE49-F238E27FC236}">
                <a16:creationId xmlns:a16="http://schemas.microsoft.com/office/drawing/2014/main" id="{82802B76-1C81-4E19-819C-F903A1800515}"/>
              </a:ext>
            </a:extLst>
          </p:cNvPr>
          <p:cNvSpPr/>
          <p:nvPr/>
        </p:nvSpPr>
        <p:spPr>
          <a:xfrm>
            <a:off x="1393167" y="3659886"/>
            <a:ext cx="457200" cy="38818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
        <p:nvSpPr>
          <p:cNvPr id="14" name="Pfeil: nach unten 13">
            <a:extLst>
              <a:ext uri="{FF2B5EF4-FFF2-40B4-BE49-F238E27FC236}">
                <a16:creationId xmlns:a16="http://schemas.microsoft.com/office/drawing/2014/main" id="{D7B11624-0139-4AED-9EBA-E8216809DB42}"/>
              </a:ext>
            </a:extLst>
          </p:cNvPr>
          <p:cNvSpPr/>
          <p:nvPr/>
        </p:nvSpPr>
        <p:spPr>
          <a:xfrm>
            <a:off x="4337485" y="3659885"/>
            <a:ext cx="457200" cy="38818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
        <p:nvSpPr>
          <p:cNvPr id="15" name="Pfeil: nach unten 14">
            <a:extLst>
              <a:ext uri="{FF2B5EF4-FFF2-40B4-BE49-F238E27FC236}">
                <a16:creationId xmlns:a16="http://schemas.microsoft.com/office/drawing/2014/main" id="{37A58813-A175-43B3-9485-D00C4D2C708A}"/>
              </a:ext>
            </a:extLst>
          </p:cNvPr>
          <p:cNvSpPr/>
          <p:nvPr/>
        </p:nvSpPr>
        <p:spPr>
          <a:xfrm>
            <a:off x="7292393" y="3659886"/>
            <a:ext cx="457200" cy="38818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Tree>
    <p:extLst>
      <p:ext uri="{BB962C8B-B14F-4D97-AF65-F5344CB8AC3E}">
        <p14:creationId xmlns:p14="http://schemas.microsoft.com/office/powerpoint/2010/main" val="2892828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324602" y="326380"/>
            <a:ext cx="6387093"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800" b="1" dirty="0"/>
              <a:t>Gefährdungseinschätzung</a:t>
            </a:r>
          </a:p>
        </p:txBody>
      </p:sp>
      <p:sp>
        <p:nvSpPr>
          <p:cNvPr id="9" name="Inhaltsplatzhalter 9">
            <a:extLst>
              <a:ext uri="{FF2B5EF4-FFF2-40B4-BE49-F238E27FC236}">
                <a16:creationId xmlns:a16="http://schemas.microsoft.com/office/drawing/2014/main" id="{014A4D98-BFDD-4252-8EB5-B8431EDA0F03}"/>
              </a:ext>
            </a:extLst>
          </p:cNvPr>
          <p:cNvSpPr>
            <a:spLocks noGrp="1"/>
          </p:cNvSpPr>
          <p:nvPr>
            <p:ph idx="1"/>
          </p:nvPr>
        </p:nvSpPr>
        <p:spPr>
          <a:xfrm>
            <a:off x="383634" y="1437570"/>
            <a:ext cx="8376732" cy="5332369"/>
          </a:xfrm>
        </p:spPr>
        <p:txBody>
          <a:bodyPr>
            <a:noAutofit/>
          </a:bodyPr>
          <a:lstStyle/>
          <a:p>
            <a:pPr>
              <a:lnSpc>
                <a:spcPct val="150000"/>
              </a:lnSpc>
              <a:spcAft>
                <a:spcPts val="600"/>
              </a:spcAft>
            </a:pPr>
            <a:r>
              <a:rPr lang="de-DE" sz="2000" dirty="0"/>
              <a:t>Gewichtige Anhaltspunkte: sind konkrete Hinweise oder ernst zu nehmende Vermutungen für eine Gefährdung. </a:t>
            </a:r>
          </a:p>
          <a:p>
            <a:pPr>
              <a:lnSpc>
                <a:spcPct val="150000"/>
              </a:lnSpc>
              <a:spcAft>
                <a:spcPts val="600"/>
              </a:spcAft>
            </a:pPr>
            <a:r>
              <a:rPr lang="de-DE" sz="2000" dirty="0"/>
              <a:t>Beteiligung der Personensorge- und Erziehungsberechtigten und der betroffenen Kinder und Jugendlichen, soweit der wirksame Schutz des*der betroffenen Minderjährigen dadurch nicht in Frage gestellt würde (§ 8a Abs. 1 Satz 2 SGB VIII).</a:t>
            </a:r>
          </a:p>
          <a:p>
            <a:pPr>
              <a:lnSpc>
                <a:spcPct val="150000"/>
              </a:lnSpc>
              <a:spcAft>
                <a:spcPts val="600"/>
              </a:spcAft>
            </a:pPr>
            <a:r>
              <a:rPr lang="de-DE" sz="2000" dirty="0"/>
              <a:t>Weitere Personen können beteiligt werden, wenn sie im konkreten Fall hilfreiche Informationen liefern könnten, wie z.B. Lehrkräfte, </a:t>
            </a:r>
            <a:r>
              <a:rPr lang="de-DE" sz="2000" dirty="0" err="1"/>
              <a:t>Kinderärzt</a:t>
            </a:r>
            <a:r>
              <a:rPr lang="de-DE" sz="2000" dirty="0"/>
              <a:t>*innen, Erzieher*innen. </a:t>
            </a:r>
          </a:p>
          <a:p>
            <a:pPr marL="0" indent="0">
              <a:spcAft>
                <a:spcPts val="600"/>
              </a:spcAft>
              <a:buNone/>
            </a:pPr>
            <a:endParaRPr lang="de-DE" sz="2000" dirty="0"/>
          </a:p>
          <a:p>
            <a:pPr marL="0" indent="0">
              <a:lnSpc>
                <a:spcPct val="150000"/>
              </a:lnSpc>
              <a:spcBef>
                <a:spcPts val="400"/>
              </a:spcBef>
              <a:spcAft>
                <a:spcPts val="400"/>
              </a:spcAft>
              <a:buNone/>
            </a:pPr>
            <a:endParaRPr lang="de-DE" sz="2000" kern="0" dirty="0"/>
          </a:p>
        </p:txBody>
      </p:sp>
    </p:spTree>
    <p:extLst>
      <p:ext uri="{BB962C8B-B14F-4D97-AF65-F5344CB8AC3E}">
        <p14:creationId xmlns:p14="http://schemas.microsoft.com/office/powerpoint/2010/main" val="2853631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324602" y="326380"/>
            <a:ext cx="6387093"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800" b="1" dirty="0"/>
              <a:t>Gefährdungseinschätzung</a:t>
            </a:r>
          </a:p>
        </p:txBody>
      </p:sp>
      <p:sp>
        <p:nvSpPr>
          <p:cNvPr id="9" name="Inhaltsplatzhalter 9">
            <a:extLst>
              <a:ext uri="{FF2B5EF4-FFF2-40B4-BE49-F238E27FC236}">
                <a16:creationId xmlns:a16="http://schemas.microsoft.com/office/drawing/2014/main" id="{014A4D98-BFDD-4252-8EB5-B8431EDA0F03}"/>
              </a:ext>
            </a:extLst>
          </p:cNvPr>
          <p:cNvSpPr>
            <a:spLocks noGrp="1"/>
          </p:cNvSpPr>
          <p:nvPr>
            <p:ph idx="1"/>
          </p:nvPr>
        </p:nvSpPr>
        <p:spPr>
          <a:xfrm>
            <a:off x="395999" y="1273668"/>
            <a:ext cx="8376732" cy="5332369"/>
          </a:xfrm>
        </p:spPr>
        <p:txBody>
          <a:bodyPr>
            <a:noAutofit/>
          </a:bodyPr>
          <a:lstStyle/>
          <a:p>
            <a:pPr marL="0" indent="0">
              <a:lnSpc>
                <a:spcPct val="150000"/>
              </a:lnSpc>
              <a:spcAft>
                <a:spcPts val="600"/>
              </a:spcAft>
              <a:buNone/>
            </a:pPr>
            <a:r>
              <a:rPr lang="de-DE" sz="2000" dirty="0"/>
              <a:t>Welche Aspekte werden angeschaut?</a:t>
            </a:r>
          </a:p>
          <a:p>
            <a:pPr>
              <a:lnSpc>
                <a:spcPct val="150000"/>
              </a:lnSpc>
              <a:spcAft>
                <a:spcPts val="600"/>
              </a:spcAft>
            </a:pPr>
            <a:r>
              <a:rPr lang="de-DE" sz="2000" dirty="0"/>
              <a:t>Erziehungsfähigkeit der Erziehungsberechtigten</a:t>
            </a:r>
          </a:p>
          <a:p>
            <a:pPr>
              <a:lnSpc>
                <a:spcPct val="150000"/>
              </a:lnSpc>
              <a:spcAft>
                <a:spcPts val="600"/>
              </a:spcAft>
            </a:pPr>
            <a:r>
              <a:rPr lang="de-DE" sz="2000" dirty="0"/>
              <a:t>Für eine Gefährdungssituation bestehende Risikofaktoren</a:t>
            </a:r>
          </a:p>
          <a:p>
            <a:pPr>
              <a:lnSpc>
                <a:spcPct val="150000"/>
              </a:lnSpc>
              <a:spcAft>
                <a:spcPts val="600"/>
              </a:spcAft>
            </a:pPr>
            <a:r>
              <a:rPr lang="de-DE" sz="2000" dirty="0"/>
              <a:t>Grundbedürfnisse des Kindes/der*der Jugendlichen</a:t>
            </a:r>
          </a:p>
          <a:p>
            <a:pPr>
              <a:lnSpc>
                <a:spcPct val="150000"/>
              </a:lnSpc>
              <a:spcAft>
                <a:spcPts val="600"/>
              </a:spcAft>
            </a:pPr>
            <a:r>
              <a:rPr lang="de-DE" sz="2000" dirty="0"/>
              <a:t>Aktuelle Gefährdungssituation des Kindes/der*des Jugendlichen und die sich daraus ableitenden Gefährdungsmerkmale und</a:t>
            </a:r>
          </a:p>
          <a:p>
            <a:pPr>
              <a:lnSpc>
                <a:spcPct val="150000"/>
              </a:lnSpc>
              <a:spcAft>
                <a:spcPts val="600"/>
              </a:spcAft>
            </a:pPr>
            <a:r>
              <a:rPr lang="de-DE" sz="2000" dirty="0"/>
              <a:t>Zu erwartende Prognose hinsichtlich des Fallverlaufs/Gefährdungsrisikos, sollte sich die Situation des Kindes/der*des Jugendlichen nicht ändern</a:t>
            </a:r>
          </a:p>
          <a:p>
            <a:pPr>
              <a:spcAft>
                <a:spcPts val="600"/>
              </a:spcAft>
            </a:pPr>
            <a:endParaRPr lang="de-DE" sz="2000" dirty="0"/>
          </a:p>
          <a:p>
            <a:pPr marL="0" indent="0">
              <a:lnSpc>
                <a:spcPct val="150000"/>
              </a:lnSpc>
              <a:spcBef>
                <a:spcPts val="400"/>
              </a:spcBef>
              <a:spcAft>
                <a:spcPts val="400"/>
              </a:spcAft>
              <a:buNone/>
            </a:pPr>
            <a:endParaRPr lang="de-DE" sz="2000" kern="0" dirty="0"/>
          </a:p>
        </p:txBody>
      </p:sp>
    </p:spTree>
    <p:extLst>
      <p:ext uri="{BB962C8B-B14F-4D97-AF65-F5344CB8AC3E}">
        <p14:creationId xmlns:p14="http://schemas.microsoft.com/office/powerpoint/2010/main" val="806878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324602" y="326380"/>
            <a:ext cx="6387093"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dirty="0"/>
              <a:t>Meldungen Kindeswohlgefährdung (KWG) und festgestellte Gefährdungen im zeitlichen Verlauf</a:t>
            </a:r>
          </a:p>
        </p:txBody>
      </p:sp>
      <p:graphicFrame>
        <p:nvGraphicFramePr>
          <p:cNvPr id="4" name="Diagramm 3">
            <a:extLst>
              <a:ext uri="{FF2B5EF4-FFF2-40B4-BE49-F238E27FC236}">
                <a16:creationId xmlns:a16="http://schemas.microsoft.com/office/drawing/2014/main" id="{4292FE52-02C5-4977-95A0-E9512183C2E3}"/>
              </a:ext>
            </a:extLst>
          </p:cNvPr>
          <p:cNvGraphicFramePr>
            <a:graphicFrameLocks/>
          </p:cNvGraphicFramePr>
          <p:nvPr/>
        </p:nvGraphicFramePr>
        <p:xfrm>
          <a:off x="172528" y="1483517"/>
          <a:ext cx="8764438" cy="453772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a:extLst>
              <a:ext uri="{FF2B5EF4-FFF2-40B4-BE49-F238E27FC236}">
                <a16:creationId xmlns:a16="http://schemas.microsoft.com/office/drawing/2014/main" id="{B8D3F8E6-B3DB-4E9C-A2DB-39C25B958C06}"/>
              </a:ext>
            </a:extLst>
          </p:cNvPr>
          <p:cNvSpPr txBox="1"/>
          <p:nvPr/>
        </p:nvSpPr>
        <p:spPr>
          <a:xfrm>
            <a:off x="422695" y="6098875"/>
            <a:ext cx="8298612" cy="646331"/>
          </a:xfrm>
          <a:prstGeom prst="rect">
            <a:avLst/>
          </a:prstGeom>
          <a:noFill/>
        </p:spPr>
        <p:txBody>
          <a:bodyPr wrap="square" rtlCol="0">
            <a:spAutoFit/>
          </a:bodyPr>
          <a:lstStyle/>
          <a:p>
            <a:r>
              <a:rPr lang="de-DE" dirty="0">
                <a:latin typeface="Corbel" panose="020B0503020204020204" pitchFamily="34" charset="0"/>
              </a:rPr>
              <a:t>Der Anteil der festgestellten KWG im Vergleich zu den Meldungen liegt anteilig durchgehend zwischen 30 und 35%.  </a:t>
            </a:r>
          </a:p>
        </p:txBody>
      </p:sp>
    </p:spTree>
    <p:extLst>
      <p:ext uri="{BB962C8B-B14F-4D97-AF65-F5344CB8AC3E}">
        <p14:creationId xmlns:p14="http://schemas.microsoft.com/office/powerpoint/2010/main" val="3420254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324602" y="326380"/>
            <a:ext cx="6387093"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dirty="0"/>
              <a:t>Meldungen Kindeswohlgefährdung (KWG) und festgestellte Gefährdungen im zeitlichen Verlauf</a:t>
            </a:r>
          </a:p>
        </p:txBody>
      </p:sp>
      <p:sp>
        <p:nvSpPr>
          <p:cNvPr id="2" name="Textfeld 1">
            <a:extLst>
              <a:ext uri="{FF2B5EF4-FFF2-40B4-BE49-F238E27FC236}">
                <a16:creationId xmlns:a16="http://schemas.microsoft.com/office/drawing/2014/main" id="{B8D3F8E6-B3DB-4E9C-A2DB-39C25B958C06}"/>
              </a:ext>
            </a:extLst>
          </p:cNvPr>
          <p:cNvSpPr txBox="1"/>
          <p:nvPr/>
        </p:nvSpPr>
        <p:spPr>
          <a:xfrm>
            <a:off x="422695" y="6098875"/>
            <a:ext cx="8298612" cy="646331"/>
          </a:xfrm>
          <a:prstGeom prst="rect">
            <a:avLst/>
          </a:prstGeom>
          <a:noFill/>
        </p:spPr>
        <p:txBody>
          <a:bodyPr wrap="square" rtlCol="0">
            <a:spAutoFit/>
          </a:bodyPr>
          <a:lstStyle/>
          <a:p>
            <a:r>
              <a:rPr lang="de-DE" dirty="0">
                <a:latin typeface="Corbel" panose="020B0503020204020204" pitchFamily="34" charset="0"/>
              </a:rPr>
              <a:t>Der Anteil der festgestellten KWG im Vergleich zu den Meldungen liegt anteilig zwischen 30 und 32%.  </a:t>
            </a:r>
          </a:p>
        </p:txBody>
      </p:sp>
      <p:graphicFrame>
        <p:nvGraphicFramePr>
          <p:cNvPr id="6" name="Diagramm 5">
            <a:extLst>
              <a:ext uri="{FF2B5EF4-FFF2-40B4-BE49-F238E27FC236}">
                <a16:creationId xmlns:a16="http://schemas.microsoft.com/office/drawing/2014/main" id="{17C79F17-0E1D-4D35-9F77-FC3F98CDE948}"/>
              </a:ext>
            </a:extLst>
          </p:cNvPr>
          <p:cNvGraphicFramePr>
            <a:graphicFrameLocks/>
          </p:cNvGraphicFramePr>
          <p:nvPr/>
        </p:nvGraphicFramePr>
        <p:xfrm>
          <a:off x="567231" y="1481137"/>
          <a:ext cx="8154076" cy="42899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8913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324602" y="326380"/>
            <a:ext cx="6387093"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dirty="0"/>
              <a:t>Kindeswohlgefährdung: festgestellte Misshandlungsformen</a:t>
            </a:r>
          </a:p>
        </p:txBody>
      </p:sp>
      <p:graphicFrame>
        <p:nvGraphicFramePr>
          <p:cNvPr id="4" name="Diagramm 3">
            <a:extLst>
              <a:ext uri="{FF2B5EF4-FFF2-40B4-BE49-F238E27FC236}">
                <a16:creationId xmlns:a16="http://schemas.microsoft.com/office/drawing/2014/main" id="{BF06A403-94B9-4AFB-962D-410B79FC33D6}"/>
              </a:ext>
            </a:extLst>
          </p:cNvPr>
          <p:cNvGraphicFramePr>
            <a:graphicFrameLocks/>
          </p:cNvGraphicFramePr>
          <p:nvPr/>
        </p:nvGraphicFramePr>
        <p:xfrm>
          <a:off x="324602" y="1507330"/>
          <a:ext cx="8465715" cy="46001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655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4138D4E-DBB1-49BE-8C7C-FAAC1E1BFCD2}"/>
              </a:ext>
            </a:extLst>
          </p:cNvPr>
          <p:cNvSpPr/>
          <p:nvPr/>
        </p:nvSpPr>
        <p:spPr>
          <a:xfrm>
            <a:off x="0" y="2339106"/>
            <a:ext cx="9144000" cy="20264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400" dirty="0"/>
          </a:p>
          <a:p>
            <a:pPr marL="361950" algn="ctr"/>
            <a:r>
              <a:rPr lang="de-DE" sz="3600" b="1" dirty="0">
                <a:latin typeface="Corbel" panose="020B0503020204020204" pitchFamily="34" charset="0"/>
              </a:rPr>
              <a:t>Vernachlässigung in der Inanspruchnahme der Kinderschutzhotline</a:t>
            </a:r>
            <a:endParaRPr lang="de-DE" sz="3600" b="1" i="1" dirty="0">
              <a:latin typeface="Corbel" panose="020B0503020204020204" pitchFamily="34" charset="0"/>
            </a:endParaRPr>
          </a:p>
          <a:p>
            <a:pPr algn="ctr"/>
            <a:endParaRPr lang="de-DE" sz="5400" dirty="0"/>
          </a:p>
        </p:txBody>
      </p:sp>
    </p:spTree>
    <p:extLst>
      <p:ext uri="{BB962C8B-B14F-4D97-AF65-F5344CB8AC3E}">
        <p14:creationId xmlns:p14="http://schemas.microsoft.com/office/powerpoint/2010/main" val="3290561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12CD03E-6B47-4C52-A9B7-597A056C630F}"/>
              </a:ext>
            </a:extLst>
          </p:cNvPr>
          <p:cNvSpPr txBox="1">
            <a:spLocks/>
          </p:cNvSpPr>
          <p:nvPr/>
        </p:nvSpPr>
        <p:spPr>
          <a:xfrm>
            <a:off x="324602" y="326380"/>
            <a:ext cx="6387093"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dirty="0"/>
              <a:t>Kindeswohlgefährdung: festgestellte Misshandlungsformen 2022</a:t>
            </a:r>
          </a:p>
        </p:txBody>
      </p:sp>
      <p:graphicFrame>
        <p:nvGraphicFramePr>
          <p:cNvPr id="5" name="Diagramm 4">
            <a:extLst>
              <a:ext uri="{FF2B5EF4-FFF2-40B4-BE49-F238E27FC236}">
                <a16:creationId xmlns:a16="http://schemas.microsoft.com/office/drawing/2014/main" id="{3FD69EA3-A241-4CAA-AC4C-82FF4714BAEF}"/>
              </a:ext>
            </a:extLst>
          </p:cNvPr>
          <p:cNvGraphicFramePr>
            <a:graphicFrameLocks/>
          </p:cNvGraphicFramePr>
          <p:nvPr>
            <p:extLst>
              <p:ext uri="{D42A27DB-BD31-4B8C-83A1-F6EECF244321}">
                <p14:modId xmlns:p14="http://schemas.microsoft.com/office/powerpoint/2010/main" val="1633770363"/>
              </p:ext>
            </p:extLst>
          </p:nvPr>
        </p:nvGraphicFramePr>
        <p:xfrm>
          <a:off x="405442" y="1578634"/>
          <a:ext cx="8410754" cy="4830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2092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4138D4E-DBB1-49BE-8C7C-FAAC1E1BFCD2}"/>
              </a:ext>
            </a:extLst>
          </p:cNvPr>
          <p:cNvSpPr/>
          <p:nvPr/>
        </p:nvSpPr>
        <p:spPr>
          <a:xfrm>
            <a:off x="0" y="2339106"/>
            <a:ext cx="9144000" cy="20264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400" dirty="0"/>
          </a:p>
          <a:p>
            <a:pPr marL="361950" algn="ctr"/>
            <a:r>
              <a:rPr lang="de-DE" sz="3600" b="1" dirty="0">
                <a:latin typeface="Corbel" panose="020B0503020204020204" pitchFamily="34" charset="0"/>
              </a:rPr>
              <a:t>Folgen von Vernachlässigung</a:t>
            </a:r>
            <a:endParaRPr lang="de-DE" sz="3600" b="1" i="1" dirty="0">
              <a:latin typeface="Corbel" panose="020B0503020204020204" pitchFamily="34" charset="0"/>
            </a:endParaRPr>
          </a:p>
          <a:p>
            <a:pPr algn="ctr"/>
            <a:endParaRPr lang="de-DE" sz="5400" dirty="0"/>
          </a:p>
        </p:txBody>
      </p:sp>
    </p:spTree>
    <p:extLst>
      <p:ext uri="{BB962C8B-B14F-4D97-AF65-F5344CB8AC3E}">
        <p14:creationId xmlns:p14="http://schemas.microsoft.com/office/powerpoint/2010/main" val="2555728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324602" y="326380"/>
            <a:ext cx="6387093"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dirty="0" err="1"/>
              <a:t>Bucharest</a:t>
            </a:r>
            <a:r>
              <a:rPr lang="de-DE" sz="2400" b="1" dirty="0"/>
              <a:t> Early Intervention Project:</a:t>
            </a:r>
            <a:br>
              <a:rPr lang="de-DE" sz="2400" b="1" dirty="0"/>
            </a:br>
            <a:r>
              <a:rPr lang="de-DE" sz="2400" b="1" dirty="0"/>
              <a:t>massivste institutionelle Vernachlässigung</a:t>
            </a:r>
          </a:p>
        </p:txBody>
      </p:sp>
      <p:sp>
        <p:nvSpPr>
          <p:cNvPr id="9" name="Inhaltsplatzhalter 9">
            <a:extLst>
              <a:ext uri="{FF2B5EF4-FFF2-40B4-BE49-F238E27FC236}">
                <a16:creationId xmlns:a16="http://schemas.microsoft.com/office/drawing/2014/main" id="{014A4D98-BFDD-4252-8EB5-B8431EDA0F03}"/>
              </a:ext>
            </a:extLst>
          </p:cNvPr>
          <p:cNvSpPr>
            <a:spLocks noGrp="1"/>
          </p:cNvSpPr>
          <p:nvPr>
            <p:ph idx="1"/>
          </p:nvPr>
        </p:nvSpPr>
        <p:spPr>
          <a:xfrm>
            <a:off x="5080957" y="1526875"/>
            <a:ext cx="3709025" cy="4570203"/>
          </a:xfrm>
        </p:spPr>
        <p:txBody>
          <a:bodyPr>
            <a:noAutofit/>
          </a:bodyPr>
          <a:lstStyle/>
          <a:p>
            <a:pPr marL="285750" indent="-285750">
              <a:lnSpc>
                <a:spcPct val="150000"/>
              </a:lnSpc>
            </a:pPr>
            <a:r>
              <a:rPr lang="de-DE" sz="2000" dirty="0"/>
              <a:t>136 Kinder, 6-30 Monate, aus Waisenheim in Rumänien</a:t>
            </a:r>
          </a:p>
          <a:p>
            <a:pPr marL="285750" indent="-285750">
              <a:lnSpc>
                <a:spcPct val="150000"/>
              </a:lnSpc>
            </a:pPr>
            <a:r>
              <a:rPr lang="de-DE" sz="2000" dirty="0"/>
              <a:t>Randomisierte Zuordnung zu Pflegeelternschaft für Hälfte der Kinder</a:t>
            </a:r>
          </a:p>
          <a:p>
            <a:pPr marL="285750" indent="-285750">
              <a:lnSpc>
                <a:spcPct val="150000"/>
              </a:lnSpc>
            </a:pPr>
            <a:r>
              <a:rPr lang="de-DE" sz="2000" dirty="0"/>
              <a:t>Vergleich ca. 3-4 Jahre später (Alter M= 55 Monate)</a:t>
            </a:r>
          </a:p>
          <a:p>
            <a:pPr>
              <a:spcAft>
                <a:spcPts val="600"/>
              </a:spcAft>
            </a:pPr>
            <a:endParaRPr lang="de-DE" sz="2000" dirty="0"/>
          </a:p>
          <a:p>
            <a:pPr marL="0" indent="0">
              <a:lnSpc>
                <a:spcPct val="150000"/>
              </a:lnSpc>
              <a:spcBef>
                <a:spcPts val="400"/>
              </a:spcBef>
              <a:spcAft>
                <a:spcPts val="400"/>
              </a:spcAft>
              <a:buNone/>
            </a:pPr>
            <a:endParaRPr lang="de-DE" sz="2000" kern="0" dirty="0"/>
          </a:p>
        </p:txBody>
      </p:sp>
      <p:pic>
        <p:nvPicPr>
          <p:cNvPr id="4" name="Picture 2">
            <a:extLst>
              <a:ext uri="{FF2B5EF4-FFF2-40B4-BE49-F238E27FC236}">
                <a16:creationId xmlns:a16="http://schemas.microsoft.com/office/drawing/2014/main" id="{1CB0F4CC-56F9-45FF-AABC-9B3B8D8BE10C}"/>
              </a:ext>
            </a:extLst>
          </p:cNvPr>
          <p:cNvPicPr>
            <a:picLocks noChangeAspect="1" noChangeArrowheads="1"/>
          </p:cNvPicPr>
          <p:nvPr/>
        </p:nvPicPr>
        <p:blipFill>
          <a:blip r:embed="rId3"/>
          <a:srcRect/>
          <a:stretch>
            <a:fillRect/>
          </a:stretch>
        </p:blipFill>
        <p:spPr bwMode="auto">
          <a:xfrm>
            <a:off x="154705" y="1735102"/>
            <a:ext cx="4684714" cy="3401995"/>
          </a:xfrm>
          <a:prstGeom prst="rect">
            <a:avLst/>
          </a:prstGeom>
          <a:noFill/>
          <a:ln w="9525">
            <a:noFill/>
            <a:miter lim="800000"/>
            <a:headEnd/>
            <a:tailEnd/>
          </a:ln>
        </p:spPr>
      </p:pic>
      <p:sp>
        <p:nvSpPr>
          <p:cNvPr id="2" name="Textfeld 1">
            <a:extLst>
              <a:ext uri="{FF2B5EF4-FFF2-40B4-BE49-F238E27FC236}">
                <a16:creationId xmlns:a16="http://schemas.microsoft.com/office/drawing/2014/main" id="{9A502ED4-9C3E-C5E9-46AA-8E0BE44CA00F}"/>
              </a:ext>
            </a:extLst>
          </p:cNvPr>
          <p:cNvSpPr txBox="1"/>
          <p:nvPr/>
        </p:nvSpPr>
        <p:spPr>
          <a:xfrm>
            <a:off x="354018" y="5710687"/>
            <a:ext cx="8435964" cy="646331"/>
          </a:xfrm>
          <a:prstGeom prst="rect">
            <a:avLst/>
          </a:prstGeom>
          <a:noFill/>
        </p:spPr>
        <p:txBody>
          <a:bodyPr wrap="square" rtlCol="0">
            <a:spAutoFit/>
          </a:bodyPr>
          <a:lstStyle/>
          <a:p>
            <a:r>
              <a:rPr lang="de-DE" sz="3600" dirty="0">
                <a:latin typeface="Corbel" panose="020B0503020204020204" pitchFamily="34" charset="0"/>
              </a:rPr>
              <a:t>HOSPITALISMUS		DEPRIVATION</a:t>
            </a:r>
          </a:p>
        </p:txBody>
      </p:sp>
    </p:spTree>
    <p:extLst>
      <p:ext uri="{BB962C8B-B14F-4D97-AF65-F5344CB8AC3E}">
        <p14:creationId xmlns:p14="http://schemas.microsoft.com/office/powerpoint/2010/main" val="862978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9653070-17D3-60AE-3ACE-110EA2F0CEC2}"/>
              </a:ext>
            </a:extLst>
          </p:cNvPr>
          <p:cNvSpPr txBox="1"/>
          <p:nvPr/>
        </p:nvSpPr>
        <p:spPr>
          <a:xfrm>
            <a:off x="268468" y="151724"/>
            <a:ext cx="6322654" cy="1015663"/>
          </a:xfrm>
          <a:prstGeom prst="rect">
            <a:avLst/>
          </a:prstGeom>
          <a:noFill/>
        </p:spPr>
        <p:txBody>
          <a:bodyPr wrap="square" rtlCol="0">
            <a:spAutoFit/>
          </a:bodyPr>
          <a:lstStyle/>
          <a:p>
            <a:r>
              <a:rPr lang="de-DE" sz="2000" b="1" dirty="0" err="1">
                <a:latin typeface="Corbel" panose="020B0503020204020204" pitchFamily="34" charset="0"/>
              </a:rPr>
              <a:t>Bucharest</a:t>
            </a:r>
            <a:r>
              <a:rPr lang="de-DE" sz="2000" b="1" dirty="0">
                <a:latin typeface="Corbel" panose="020B0503020204020204" pitchFamily="34" charset="0"/>
              </a:rPr>
              <a:t> Early Intervention Project: Pflege – und Adoptivkinder hatten deutlich weniger Auffälligkeiten als die Kinder die in Rumänien weiterversorgt wurden</a:t>
            </a:r>
          </a:p>
        </p:txBody>
      </p:sp>
      <p:graphicFrame>
        <p:nvGraphicFramePr>
          <p:cNvPr id="5" name="Tabelle 4">
            <a:extLst>
              <a:ext uri="{FF2B5EF4-FFF2-40B4-BE49-F238E27FC236}">
                <a16:creationId xmlns:a16="http://schemas.microsoft.com/office/drawing/2014/main" id="{D89064AB-A0F5-4D4C-A251-1DDE1C6E731D}"/>
              </a:ext>
            </a:extLst>
          </p:cNvPr>
          <p:cNvGraphicFramePr>
            <a:graphicFrameLocks noGrp="1"/>
          </p:cNvGraphicFramePr>
          <p:nvPr>
            <p:extLst>
              <p:ext uri="{D42A27DB-BD31-4B8C-83A1-F6EECF244321}">
                <p14:modId xmlns:p14="http://schemas.microsoft.com/office/powerpoint/2010/main" val="1068682521"/>
              </p:ext>
            </p:extLst>
          </p:nvPr>
        </p:nvGraphicFramePr>
        <p:xfrm>
          <a:off x="163905" y="1320463"/>
          <a:ext cx="8764434" cy="3291840"/>
        </p:xfrm>
        <a:graphic>
          <a:graphicData uri="http://schemas.openxmlformats.org/drawingml/2006/table">
            <a:tbl>
              <a:tblPr firstRow="1" bandRow="1">
                <a:tableStyleId>{5940675A-B579-460E-94D1-54222C63F5DA}</a:tableStyleId>
              </a:tblPr>
              <a:tblGrid>
                <a:gridCol w="3047328">
                  <a:extLst>
                    <a:ext uri="{9D8B030D-6E8A-4147-A177-3AD203B41FA5}">
                      <a16:colId xmlns:a16="http://schemas.microsoft.com/office/drawing/2014/main" val="593013439"/>
                    </a:ext>
                  </a:extLst>
                </a:gridCol>
                <a:gridCol w="889928">
                  <a:extLst>
                    <a:ext uri="{9D8B030D-6E8A-4147-A177-3AD203B41FA5}">
                      <a16:colId xmlns:a16="http://schemas.microsoft.com/office/drawing/2014/main" val="4126104327"/>
                    </a:ext>
                  </a:extLst>
                </a:gridCol>
                <a:gridCol w="853970">
                  <a:extLst>
                    <a:ext uri="{9D8B030D-6E8A-4147-A177-3AD203B41FA5}">
                      <a16:colId xmlns:a16="http://schemas.microsoft.com/office/drawing/2014/main" val="3420010805"/>
                    </a:ext>
                  </a:extLst>
                </a:gridCol>
                <a:gridCol w="979819">
                  <a:extLst>
                    <a:ext uri="{9D8B030D-6E8A-4147-A177-3AD203B41FA5}">
                      <a16:colId xmlns:a16="http://schemas.microsoft.com/office/drawing/2014/main" val="2122563322"/>
                    </a:ext>
                  </a:extLst>
                </a:gridCol>
                <a:gridCol w="773068">
                  <a:extLst>
                    <a:ext uri="{9D8B030D-6E8A-4147-A177-3AD203B41FA5}">
                      <a16:colId xmlns:a16="http://schemas.microsoft.com/office/drawing/2014/main" val="3164602276"/>
                    </a:ext>
                  </a:extLst>
                </a:gridCol>
                <a:gridCol w="1186570">
                  <a:extLst>
                    <a:ext uri="{9D8B030D-6E8A-4147-A177-3AD203B41FA5}">
                      <a16:colId xmlns:a16="http://schemas.microsoft.com/office/drawing/2014/main" val="1564230507"/>
                    </a:ext>
                  </a:extLst>
                </a:gridCol>
                <a:gridCol w="1033751">
                  <a:extLst>
                    <a:ext uri="{9D8B030D-6E8A-4147-A177-3AD203B41FA5}">
                      <a16:colId xmlns:a16="http://schemas.microsoft.com/office/drawing/2014/main" val="1405152086"/>
                    </a:ext>
                  </a:extLst>
                </a:gridCol>
              </a:tblGrid>
              <a:tr h="649861">
                <a:tc>
                  <a:txBody>
                    <a:bodyPr/>
                    <a:lstStyle/>
                    <a:p>
                      <a:endParaRPr lang="de-DE" sz="1300" b="1" dirty="0">
                        <a:latin typeface="Corbel" panose="020B0503020204020204" pitchFamily="34" charset="0"/>
                      </a:endParaRPr>
                    </a:p>
                  </a:txBody>
                  <a:tcPr>
                    <a:solidFill>
                      <a:schemeClr val="bg1">
                        <a:lumMod val="95000"/>
                      </a:schemeClr>
                    </a:solidFill>
                  </a:tcPr>
                </a:tc>
                <a:tc gridSpan="2">
                  <a:txBody>
                    <a:bodyPr/>
                    <a:lstStyle/>
                    <a:p>
                      <a:pPr algn="ctr"/>
                      <a:r>
                        <a:rPr lang="de-DE" sz="1300" b="1" dirty="0">
                          <a:latin typeface="Corbel" panose="020B0503020204020204" pitchFamily="34" charset="0"/>
                        </a:rPr>
                        <a:t>Weiterversorgung wie zuvor (N=52)</a:t>
                      </a:r>
                    </a:p>
                  </a:txBody>
                  <a:tcPr>
                    <a:solidFill>
                      <a:schemeClr val="bg1">
                        <a:lumMod val="95000"/>
                      </a:schemeClr>
                    </a:solidFill>
                  </a:tcPr>
                </a:tc>
                <a:tc hMerge="1">
                  <a:txBody>
                    <a:bodyPr/>
                    <a:lstStyle/>
                    <a:p>
                      <a:endParaRPr lang="de-DE" dirty="0"/>
                    </a:p>
                  </a:txBody>
                  <a:tcPr/>
                </a:tc>
                <a:tc gridSpan="2">
                  <a:txBody>
                    <a:bodyPr/>
                    <a:lstStyle/>
                    <a:p>
                      <a:pPr algn="ctr"/>
                      <a:r>
                        <a:rPr lang="de-DE" sz="1300" b="1" dirty="0">
                          <a:latin typeface="Corbel" panose="020B0503020204020204" pitchFamily="34" charset="0"/>
                        </a:rPr>
                        <a:t>Pflegefamilie (N=59)</a:t>
                      </a:r>
                    </a:p>
                  </a:txBody>
                  <a:tcPr>
                    <a:solidFill>
                      <a:schemeClr val="bg1">
                        <a:lumMod val="95000"/>
                      </a:schemeClr>
                    </a:solidFill>
                  </a:tcPr>
                </a:tc>
                <a:tc hMerge="1">
                  <a:txBody>
                    <a:bodyPr/>
                    <a:lstStyle/>
                    <a:p>
                      <a:endParaRPr lang="de-DE" dirty="0"/>
                    </a:p>
                  </a:txBody>
                  <a:tcPr/>
                </a:tc>
                <a:tc gridSpan="2">
                  <a:txBody>
                    <a:bodyPr/>
                    <a:lstStyle/>
                    <a:p>
                      <a:pPr algn="ctr"/>
                      <a:r>
                        <a:rPr lang="de-DE" sz="1300" b="1" dirty="0">
                          <a:latin typeface="Corbel" panose="020B0503020204020204" pitchFamily="34" charset="0"/>
                        </a:rPr>
                        <a:t>Kinder, die nie in einer Institution untergebracht waren (N=59)</a:t>
                      </a:r>
                    </a:p>
                  </a:txBody>
                  <a:tcPr>
                    <a:solidFill>
                      <a:schemeClr val="bg1">
                        <a:lumMod val="95000"/>
                      </a:schemeClr>
                    </a:solidFill>
                  </a:tcPr>
                </a:tc>
                <a:tc hMerge="1">
                  <a:txBody>
                    <a:bodyPr/>
                    <a:lstStyle/>
                    <a:p>
                      <a:endParaRPr lang="de-DE" dirty="0"/>
                    </a:p>
                  </a:txBody>
                  <a:tcPr/>
                </a:tc>
                <a:extLst>
                  <a:ext uri="{0D108BD9-81ED-4DB2-BD59-A6C34878D82A}">
                    <a16:rowId xmlns:a16="http://schemas.microsoft.com/office/drawing/2014/main" val="2819304000"/>
                  </a:ext>
                </a:extLst>
              </a:tr>
              <a:tr h="274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b="1" dirty="0">
                          <a:latin typeface="Corbel" panose="020B0503020204020204" pitchFamily="34" charset="0"/>
                        </a:rPr>
                        <a:t>Psychische Störung</a:t>
                      </a:r>
                    </a:p>
                  </a:txBody>
                  <a:tcPr>
                    <a:solidFill>
                      <a:schemeClr val="bg1">
                        <a:lumMod val="95000"/>
                      </a:schemeClr>
                    </a:solidFill>
                  </a:tcPr>
                </a:tc>
                <a:tc>
                  <a:txBody>
                    <a:bodyPr/>
                    <a:lstStyle/>
                    <a:p>
                      <a:pPr algn="ctr"/>
                      <a:r>
                        <a:rPr lang="de-DE" sz="1300" b="1" dirty="0">
                          <a:latin typeface="Corbel" panose="020B0503020204020204" pitchFamily="34" charset="0"/>
                        </a:rPr>
                        <a:t>N</a:t>
                      </a:r>
                    </a:p>
                  </a:txBody>
                  <a:tcPr>
                    <a:solidFill>
                      <a:schemeClr val="bg1">
                        <a:lumMod val="95000"/>
                      </a:schemeClr>
                    </a:solidFill>
                  </a:tcPr>
                </a:tc>
                <a:tc>
                  <a:txBody>
                    <a:bodyPr/>
                    <a:lstStyle/>
                    <a:p>
                      <a:pPr algn="ctr"/>
                      <a:r>
                        <a:rPr lang="de-DE" sz="1300" b="1" dirty="0">
                          <a:latin typeface="Corbel" panose="020B0503020204020204" pitchFamily="34" charset="0"/>
                        </a:rPr>
                        <a:t>%</a:t>
                      </a:r>
                    </a:p>
                  </a:txBody>
                  <a:tcPr>
                    <a:solidFill>
                      <a:schemeClr val="bg1">
                        <a:lumMod val="95000"/>
                      </a:schemeClr>
                    </a:solidFill>
                  </a:tcPr>
                </a:tc>
                <a:tc>
                  <a:txBody>
                    <a:bodyPr/>
                    <a:lstStyle/>
                    <a:p>
                      <a:pPr algn="ctr"/>
                      <a:r>
                        <a:rPr lang="de-DE" sz="1300" b="1" dirty="0">
                          <a:latin typeface="Corbel" panose="020B0503020204020204" pitchFamily="34" charset="0"/>
                        </a:rPr>
                        <a:t>N</a:t>
                      </a:r>
                    </a:p>
                  </a:txBody>
                  <a:tcPr>
                    <a:solidFill>
                      <a:schemeClr val="bg1">
                        <a:lumMod val="95000"/>
                      </a:schemeClr>
                    </a:solidFill>
                  </a:tcPr>
                </a:tc>
                <a:tc>
                  <a:txBody>
                    <a:bodyPr/>
                    <a:lstStyle/>
                    <a:p>
                      <a:pPr algn="ctr"/>
                      <a:r>
                        <a:rPr lang="de-DE" sz="1300" b="1" dirty="0">
                          <a:latin typeface="Corbel" panose="020B0503020204020204" pitchFamily="34" charset="0"/>
                        </a:rPr>
                        <a:t>%</a:t>
                      </a:r>
                    </a:p>
                  </a:txBody>
                  <a:tcPr>
                    <a:solidFill>
                      <a:schemeClr val="bg1">
                        <a:lumMod val="95000"/>
                      </a:schemeClr>
                    </a:solidFill>
                  </a:tcPr>
                </a:tc>
                <a:tc>
                  <a:txBody>
                    <a:bodyPr/>
                    <a:lstStyle/>
                    <a:p>
                      <a:pPr algn="ctr"/>
                      <a:r>
                        <a:rPr lang="de-DE" sz="1300" b="1" dirty="0">
                          <a:latin typeface="Corbel" panose="020B0503020204020204" pitchFamily="34" charset="0"/>
                        </a:rPr>
                        <a:t>N</a:t>
                      </a:r>
                    </a:p>
                  </a:txBody>
                  <a:tcPr>
                    <a:solidFill>
                      <a:schemeClr val="bg1">
                        <a:lumMod val="95000"/>
                      </a:schemeClr>
                    </a:solidFill>
                  </a:tcPr>
                </a:tc>
                <a:tc>
                  <a:txBody>
                    <a:bodyPr/>
                    <a:lstStyle/>
                    <a:p>
                      <a:pPr algn="ctr"/>
                      <a:r>
                        <a:rPr lang="de-DE" sz="1300" b="1" dirty="0">
                          <a:latin typeface="Corbel" panose="020B0503020204020204" pitchFamily="34" charset="0"/>
                        </a:rPr>
                        <a:t>%</a:t>
                      </a:r>
                    </a:p>
                  </a:txBody>
                  <a:tcPr>
                    <a:solidFill>
                      <a:schemeClr val="bg1">
                        <a:lumMod val="95000"/>
                      </a:schemeClr>
                    </a:solidFill>
                  </a:tcPr>
                </a:tc>
                <a:extLst>
                  <a:ext uri="{0D108BD9-81ED-4DB2-BD59-A6C34878D82A}">
                    <a16:rowId xmlns:a16="http://schemas.microsoft.com/office/drawing/2014/main" val="3834420208"/>
                  </a:ext>
                </a:extLst>
              </a:tr>
              <a:tr h="274386">
                <a:tc>
                  <a:txBody>
                    <a:bodyPr/>
                    <a:lstStyle/>
                    <a:p>
                      <a:r>
                        <a:rPr lang="de-DE" sz="1300" dirty="0">
                          <a:latin typeface="Corbel" panose="020B0503020204020204" pitchFamily="34" charset="0"/>
                        </a:rPr>
                        <a:t>Irgendeine Störung</a:t>
                      </a:r>
                    </a:p>
                  </a:txBody>
                  <a:tcPr/>
                </a:tc>
                <a:tc>
                  <a:txBody>
                    <a:bodyPr/>
                    <a:lstStyle/>
                    <a:p>
                      <a:pPr algn="ctr"/>
                      <a:r>
                        <a:rPr lang="de-DE" sz="1300" dirty="0">
                          <a:latin typeface="Corbel" panose="020B0503020204020204" pitchFamily="34" charset="0"/>
                        </a:rPr>
                        <a:t>32</a:t>
                      </a:r>
                    </a:p>
                  </a:txBody>
                  <a:tcPr/>
                </a:tc>
                <a:tc>
                  <a:txBody>
                    <a:bodyPr/>
                    <a:lstStyle/>
                    <a:p>
                      <a:pPr algn="ctr"/>
                      <a:r>
                        <a:rPr lang="de-DE" sz="1300" b="1" dirty="0">
                          <a:solidFill>
                            <a:srgbClr val="FF0000"/>
                          </a:solidFill>
                          <a:latin typeface="Corbel" panose="020B0503020204020204" pitchFamily="34" charset="0"/>
                        </a:rPr>
                        <a:t>61,5</a:t>
                      </a:r>
                    </a:p>
                  </a:txBody>
                  <a:tcPr/>
                </a:tc>
                <a:tc>
                  <a:txBody>
                    <a:bodyPr/>
                    <a:lstStyle/>
                    <a:p>
                      <a:pPr algn="ctr"/>
                      <a:r>
                        <a:rPr lang="de-DE" sz="1300" dirty="0">
                          <a:latin typeface="Corbel" panose="020B0503020204020204" pitchFamily="34" charset="0"/>
                        </a:rPr>
                        <a:t>27</a:t>
                      </a:r>
                    </a:p>
                  </a:txBody>
                  <a:tcPr/>
                </a:tc>
                <a:tc>
                  <a:txBody>
                    <a:bodyPr/>
                    <a:lstStyle/>
                    <a:p>
                      <a:pPr algn="ctr"/>
                      <a:r>
                        <a:rPr lang="de-DE" sz="1300" b="1" dirty="0">
                          <a:solidFill>
                            <a:srgbClr val="FF0000"/>
                          </a:solidFill>
                          <a:latin typeface="Corbel" panose="020B0503020204020204" pitchFamily="34" charset="0"/>
                        </a:rPr>
                        <a:t>45,8</a:t>
                      </a:r>
                    </a:p>
                  </a:txBody>
                  <a:tcPr/>
                </a:tc>
                <a:tc>
                  <a:txBody>
                    <a:bodyPr/>
                    <a:lstStyle/>
                    <a:p>
                      <a:pPr algn="ctr"/>
                      <a:r>
                        <a:rPr lang="de-DE" sz="1300" dirty="0">
                          <a:latin typeface="Corbel" panose="020B0503020204020204" pitchFamily="34" charset="0"/>
                        </a:rPr>
                        <a:t>13</a:t>
                      </a:r>
                    </a:p>
                  </a:txBody>
                  <a:tcPr/>
                </a:tc>
                <a:tc>
                  <a:txBody>
                    <a:bodyPr/>
                    <a:lstStyle/>
                    <a:p>
                      <a:pPr algn="ctr"/>
                      <a:r>
                        <a:rPr lang="de-DE" sz="1300" b="1" dirty="0">
                          <a:solidFill>
                            <a:srgbClr val="FF0000"/>
                          </a:solidFill>
                          <a:latin typeface="Corbel" panose="020B0503020204020204" pitchFamily="34" charset="0"/>
                        </a:rPr>
                        <a:t>22,0</a:t>
                      </a:r>
                    </a:p>
                  </a:txBody>
                  <a:tcPr/>
                </a:tc>
                <a:extLst>
                  <a:ext uri="{0D108BD9-81ED-4DB2-BD59-A6C34878D82A}">
                    <a16:rowId xmlns:a16="http://schemas.microsoft.com/office/drawing/2014/main" val="3135294983"/>
                  </a:ext>
                </a:extLst>
              </a:tr>
              <a:tr h="274386">
                <a:tc>
                  <a:txBody>
                    <a:bodyPr/>
                    <a:lstStyle/>
                    <a:p>
                      <a:r>
                        <a:rPr lang="de-DE" sz="1300" dirty="0">
                          <a:latin typeface="Corbel" panose="020B0503020204020204" pitchFamily="34" charset="0"/>
                        </a:rPr>
                        <a:t>Irgendeine externalisierende Störung</a:t>
                      </a:r>
                    </a:p>
                  </a:txBody>
                  <a:tcPr/>
                </a:tc>
                <a:tc>
                  <a:txBody>
                    <a:bodyPr/>
                    <a:lstStyle/>
                    <a:p>
                      <a:pPr algn="ctr"/>
                      <a:r>
                        <a:rPr lang="de-DE" sz="1300" dirty="0">
                          <a:latin typeface="Corbel" panose="020B0503020204020204" pitchFamily="34" charset="0"/>
                        </a:rPr>
                        <a:t>15</a:t>
                      </a:r>
                    </a:p>
                  </a:txBody>
                  <a:tcPr/>
                </a:tc>
                <a:tc>
                  <a:txBody>
                    <a:bodyPr/>
                    <a:lstStyle/>
                    <a:p>
                      <a:pPr algn="ctr"/>
                      <a:r>
                        <a:rPr lang="de-DE" sz="1300" b="1" dirty="0">
                          <a:solidFill>
                            <a:srgbClr val="FF0000"/>
                          </a:solidFill>
                          <a:latin typeface="Corbel" panose="020B0503020204020204" pitchFamily="34" charset="0"/>
                        </a:rPr>
                        <a:t>28,8</a:t>
                      </a:r>
                    </a:p>
                  </a:txBody>
                  <a:tcPr/>
                </a:tc>
                <a:tc>
                  <a:txBody>
                    <a:bodyPr/>
                    <a:lstStyle/>
                    <a:p>
                      <a:pPr algn="ctr"/>
                      <a:r>
                        <a:rPr lang="de-DE" sz="1300" dirty="0">
                          <a:latin typeface="Corbel" panose="020B0503020204020204" pitchFamily="34" charset="0"/>
                        </a:rPr>
                        <a:t>15</a:t>
                      </a:r>
                    </a:p>
                  </a:txBody>
                  <a:tcPr/>
                </a:tc>
                <a:tc>
                  <a:txBody>
                    <a:bodyPr/>
                    <a:lstStyle/>
                    <a:p>
                      <a:pPr algn="ctr"/>
                      <a:r>
                        <a:rPr lang="de-DE" sz="1300" b="1" dirty="0">
                          <a:solidFill>
                            <a:srgbClr val="FF0000"/>
                          </a:solidFill>
                          <a:latin typeface="Corbel" panose="020B0503020204020204" pitchFamily="34" charset="0"/>
                        </a:rPr>
                        <a:t>25,4</a:t>
                      </a:r>
                    </a:p>
                  </a:txBody>
                  <a:tcPr/>
                </a:tc>
                <a:tc>
                  <a:txBody>
                    <a:bodyPr/>
                    <a:lstStyle/>
                    <a:p>
                      <a:pPr algn="ctr"/>
                      <a:r>
                        <a:rPr lang="de-DE" sz="1300" dirty="0">
                          <a:latin typeface="Corbel" panose="020B0503020204020204" pitchFamily="34" charset="0"/>
                        </a:rPr>
                        <a:t>4</a:t>
                      </a:r>
                    </a:p>
                  </a:txBody>
                  <a:tcPr/>
                </a:tc>
                <a:tc>
                  <a:txBody>
                    <a:bodyPr/>
                    <a:lstStyle/>
                    <a:p>
                      <a:pPr algn="ctr"/>
                      <a:r>
                        <a:rPr lang="de-DE" sz="1300" b="1" dirty="0">
                          <a:solidFill>
                            <a:srgbClr val="FF0000"/>
                          </a:solidFill>
                          <a:latin typeface="Corbel" panose="020B0503020204020204" pitchFamily="34" charset="0"/>
                        </a:rPr>
                        <a:t>6,8</a:t>
                      </a:r>
                    </a:p>
                  </a:txBody>
                  <a:tcPr/>
                </a:tc>
                <a:extLst>
                  <a:ext uri="{0D108BD9-81ED-4DB2-BD59-A6C34878D82A}">
                    <a16:rowId xmlns:a16="http://schemas.microsoft.com/office/drawing/2014/main" val="2119411574"/>
                  </a:ext>
                </a:extLst>
              </a:tr>
              <a:tr h="278295">
                <a:tc>
                  <a:txBody>
                    <a:bodyPr/>
                    <a:lstStyle/>
                    <a:p>
                      <a:r>
                        <a:rPr lang="de-DE" sz="1300" dirty="0">
                          <a:latin typeface="Corbel" panose="020B0503020204020204" pitchFamily="34" charset="0"/>
                        </a:rPr>
                        <a:t>Irgendeine internalisierende Störung</a:t>
                      </a:r>
                    </a:p>
                  </a:txBody>
                  <a:tcPr/>
                </a:tc>
                <a:tc>
                  <a:txBody>
                    <a:bodyPr/>
                    <a:lstStyle/>
                    <a:p>
                      <a:pPr algn="ctr"/>
                      <a:r>
                        <a:rPr lang="de-DE" sz="1300" dirty="0">
                          <a:latin typeface="Corbel" panose="020B0503020204020204" pitchFamily="34" charset="0"/>
                        </a:rPr>
                        <a:t>23</a:t>
                      </a:r>
                    </a:p>
                  </a:txBody>
                  <a:tcPr/>
                </a:tc>
                <a:tc>
                  <a:txBody>
                    <a:bodyPr/>
                    <a:lstStyle/>
                    <a:p>
                      <a:pPr algn="ctr"/>
                      <a:r>
                        <a:rPr lang="de-DE" sz="1300" b="1" dirty="0">
                          <a:solidFill>
                            <a:srgbClr val="FF0000"/>
                          </a:solidFill>
                          <a:latin typeface="Corbel" panose="020B0503020204020204" pitchFamily="34" charset="0"/>
                        </a:rPr>
                        <a:t>44,2</a:t>
                      </a:r>
                    </a:p>
                  </a:txBody>
                  <a:tcPr/>
                </a:tc>
                <a:tc>
                  <a:txBody>
                    <a:bodyPr/>
                    <a:lstStyle/>
                    <a:p>
                      <a:pPr algn="ctr"/>
                      <a:r>
                        <a:rPr lang="de-DE" sz="1300" dirty="0">
                          <a:latin typeface="Corbel" panose="020B0503020204020204" pitchFamily="34" charset="0"/>
                        </a:rPr>
                        <a:t>13</a:t>
                      </a:r>
                    </a:p>
                  </a:txBody>
                  <a:tcPr/>
                </a:tc>
                <a:tc>
                  <a:txBody>
                    <a:bodyPr/>
                    <a:lstStyle/>
                    <a:p>
                      <a:pPr algn="ctr"/>
                      <a:r>
                        <a:rPr lang="de-DE" sz="1300" b="1" dirty="0">
                          <a:solidFill>
                            <a:srgbClr val="FF0000"/>
                          </a:solidFill>
                          <a:latin typeface="Corbel" panose="020B0503020204020204" pitchFamily="34" charset="0"/>
                        </a:rPr>
                        <a:t>22,0</a:t>
                      </a:r>
                    </a:p>
                  </a:txBody>
                  <a:tcPr/>
                </a:tc>
                <a:tc>
                  <a:txBody>
                    <a:bodyPr/>
                    <a:lstStyle/>
                    <a:p>
                      <a:pPr algn="ctr"/>
                      <a:r>
                        <a:rPr lang="de-DE" sz="1300" dirty="0">
                          <a:latin typeface="Corbel" panose="020B0503020204020204" pitchFamily="34" charset="0"/>
                        </a:rPr>
                        <a:t>8</a:t>
                      </a:r>
                    </a:p>
                  </a:txBody>
                  <a:tcPr/>
                </a:tc>
                <a:tc>
                  <a:txBody>
                    <a:bodyPr/>
                    <a:lstStyle/>
                    <a:p>
                      <a:pPr algn="ctr"/>
                      <a:r>
                        <a:rPr lang="de-DE" sz="1300" b="1" dirty="0">
                          <a:solidFill>
                            <a:srgbClr val="FF0000"/>
                          </a:solidFill>
                          <a:latin typeface="Corbel" panose="020B0503020204020204" pitchFamily="34" charset="0"/>
                        </a:rPr>
                        <a:t>13,6</a:t>
                      </a:r>
                    </a:p>
                  </a:txBody>
                  <a:tcPr/>
                </a:tc>
                <a:extLst>
                  <a:ext uri="{0D108BD9-81ED-4DB2-BD59-A6C34878D82A}">
                    <a16:rowId xmlns:a16="http://schemas.microsoft.com/office/drawing/2014/main" val="1121690966"/>
                  </a:ext>
                </a:extLst>
              </a:tr>
              <a:tr h="274386">
                <a:tc>
                  <a:txBody>
                    <a:bodyPr/>
                    <a:lstStyle/>
                    <a:p>
                      <a:r>
                        <a:rPr lang="de-DE" sz="1300" dirty="0">
                          <a:latin typeface="Corbel" panose="020B0503020204020204" pitchFamily="34" charset="0"/>
                        </a:rPr>
                        <a:t>ADHS</a:t>
                      </a:r>
                    </a:p>
                  </a:txBody>
                  <a:tcPr/>
                </a:tc>
                <a:tc>
                  <a:txBody>
                    <a:bodyPr/>
                    <a:lstStyle/>
                    <a:p>
                      <a:pPr algn="ctr"/>
                      <a:r>
                        <a:rPr lang="de-DE" sz="1300" dirty="0">
                          <a:latin typeface="Corbel" panose="020B0503020204020204" pitchFamily="34" charset="0"/>
                        </a:rPr>
                        <a:t>12</a:t>
                      </a:r>
                    </a:p>
                  </a:txBody>
                  <a:tcPr/>
                </a:tc>
                <a:tc>
                  <a:txBody>
                    <a:bodyPr/>
                    <a:lstStyle/>
                    <a:p>
                      <a:pPr algn="ctr"/>
                      <a:r>
                        <a:rPr lang="de-DE" sz="1300" b="1" dirty="0">
                          <a:solidFill>
                            <a:srgbClr val="FF0000"/>
                          </a:solidFill>
                          <a:latin typeface="Corbel" panose="020B0503020204020204" pitchFamily="34" charset="0"/>
                        </a:rPr>
                        <a:t>23,1</a:t>
                      </a:r>
                    </a:p>
                  </a:txBody>
                  <a:tcPr/>
                </a:tc>
                <a:tc>
                  <a:txBody>
                    <a:bodyPr/>
                    <a:lstStyle/>
                    <a:p>
                      <a:pPr algn="ctr"/>
                      <a:r>
                        <a:rPr lang="de-DE" sz="1300" dirty="0">
                          <a:latin typeface="Corbel" panose="020B0503020204020204" pitchFamily="34" charset="0"/>
                        </a:rPr>
                        <a:t>11</a:t>
                      </a:r>
                    </a:p>
                  </a:txBody>
                  <a:tcPr/>
                </a:tc>
                <a:tc>
                  <a:txBody>
                    <a:bodyPr/>
                    <a:lstStyle/>
                    <a:p>
                      <a:pPr algn="ctr"/>
                      <a:r>
                        <a:rPr lang="de-DE" sz="1300" b="1" dirty="0">
                          <a:solidFill>
                            <a:srgbClr val="FF0000"/>
                          </a:solidFill>
                          <a:latin typeface="Corbel" panose="020B0503020204020204" pitchFamily="34" charset="0"/>
                        </a:rPr>
                        <a:t>18,6</a:t>
                      </a:r>
                    </a:p>
                  </a:txBody>
                  <a:tcPr/>
                </a:tc>
                <a:tc>
                  <a:txBody>
                    <a:bodyPr/>
                    <a:lstStyle/>
                    <a:p>
                      <a:pPr algn="ctr"/>
                      <a:r>
                        <a:rPr lang="de-DE" sz="1300" dirty="0">
                          <a:latin typeface="Corbel" panose="020B0503020204020204" pitchFamily="34" charset="0"/>
                        </a:rPr>
                        <a:t>2</a:t>
                      </a:r>
                    </a:p>
                  </a:txBody>
                  <a:tcPr/>
                </a:tc>
                <a:tc>
                  <a:txBody>
                    <a:bodyPr/>
                    <a:lstStyle/>
                    <a:p>
                      <a:pPr algn="ctr"/>
                      <a:r>
                        <a:rPr lang="de-DE" sz="1300" b="1" dirty="0">
                          <a:solidFill>
                            <a:srgbClr val="FF0000"/>
                          </a:solidFill>
                          <a:latin typeface="Corbel" panose="020B0503020204020204" pitchFamily="34" charset="0"/>
                        </a:rPr>
                        <a:t>3,4</a:t>
                      </a:r>
                    </a:p>
                  </a:txBody>
                  <a:tcPr/>
                </a:tc>
                <a:extLst>
                  <a:ext uri="{0D108BD9-81ED-4DB2-BD59-A6C34878D82A}">
                    <a16:rowId xmlns:a16="http://schemas.microsoft.com/office/drawing/2014/main" val="2830557788"/>
                  </a:ext>
                </a:extLst>
              </a:tr>
              <a:tr h="274386">
                <a:tc>
                  <a:txBody>
                    <a:bodyPr/>
                    <a:lstStyle/>
                    <a:p>
                      <a:r>
                        <a:rPr lang="de-DE" sz="1300" dirty="0">
                          <a:latin typeface="Corbel" panose="020B0503020204020204" pitchFamily="34" charset="0"/>
                        </a:rPr>
                        <a:t>Oppositionelles Verhalten</a:t>
                      </a:r>
                    </a:p>
                  </a:txBody>
                  <a:tcPr/>
                </a:tc>
                <a:tc>
                  <a:txBody>
                    <a:bodyPr/>
                    <a:lstStyle/>
                    <a:p>
                      <a:pPr algn="ctr"/>
                      <a:r>
                        <a:rPr lang="de-DE" sz="1300" dirty="0">
                          <a:latin typeface="Corbel" panose="020B0503020204020204" pitchFamily="34" charset="0"/>
                        </a:rPr>
                        <a:t>3</a:t>
                      </a:r>
                    </a:p>
                  </a:txBody>
                  <a:tcPr/>
                </a:tc>
                <a:tc>
                  <a:txBody>
                    <a:bodyPr/>
                    <a:lstStyle/>
                    <a:p>
                      <a:pPr algn="ctr"/>
                      <a:r>
                        <a:rPr lang="de-DE" sz="1300" dirty="0">
                          <a:latin typeface="Corbel" panose="020B0503020204020204" pitchFamily="34" charset="0"/>
                        </a:rPr>
                        <a:t>5,8</a:t>
                      </a:r>
                    </a:p>
                  </a:txBody>
                  <a:tcPr/>
                </a:tc>
                <a:tc>
                  <a:txBody>
                    <a:bodyPr/>
                    <a:lstStyle/>
                    <a:p>
                      <a:pPr algn="ctr"/>
                      <a:r>
                        <a:rPr lang="de-DE" sz="1300" dirty="0">
                          <a:latin typeface="Corbel" panose="020B0503020204020204" pitchFamily="34" charset="0"/>
                        </a:rPr>
                        <a:t>6</a:t>
                      </a:r>
                    </a:p>
                  </a:txBody>
                  <a:tcPr/>
                </a:tc>
                <a:tc>
                  <a:txBody>
                    <a:bodyPr/>
                    <a:lstStyle/>
                    <a:p>
                      <a:pPr algn="ctr"/>
                      <a:r>
                        <a:rPr lang="de-DE" sz="1300" dirty="0">
                          <a:latin typeface="Corbel" panose="020B0503020204020204" pitchFamily="34" charset="0"/>
                        </a:rPr>
                        <a:t>10,2</a:t>
                      </a:r>
                    </a:p>
                  </a:txBody>
                  <a:tcPr/>
                </a:tc>
                <a:tc>
                  <a:txBody>
                    <a:bodyPr/>
                    <a:lstStyle/>
                    <a:p>
                      <a:pPr algn="ctr"/>
                      <a:r>
                        <a:rPr lang="de-DE" sz="1300" dirty="0">
                          <a:latin typeface="Corbel" panose="020B0503020204020204" pitchFamily="34" charset="0"/>
                        </a:rPr>
                        <a:t>0</a:t>
                      </a:r>
                    </a:p>
                  </a:txBody>
                  <a:tcPr/>
                </a:tc>
                <a:tc>
                  <a:txBody>
                    <a:bodyPr/>
                    <a:lstStyle/>
                    <a:p>
                      <a:pPr algn="ctr"/>
                      <a:r>
                        <a:rPr lang="de-DE" sz="1300" dirty="0">
                          <a:latin typeface="Corbel" panose="020B0503020204020204" pitchFamily="34" charset="0"/>
                        </a:rPr>
                        <a:t>0,0</a:t>
                      </a:r>
                    </a:p>
                  </a:txBody>
                  <a:tcPr/>
                </a:tc>
                <a:extLst>
                  <a:ext uri="{0D108BD9-81ED-4DB2-BD59-A6C34878D82A}">
                    <a16:rowId xmlns:a16="http://schemas.microsoft.com/office/drawing/2014/main" val="541444925"/>
                  </a:ext>
                </a:extLst>
              </a:tr>
              <a:tr h="274386">
                <a:tc>
                  <a:txBody>
                    <a:bodyPr/>
                    <a:lstStyle/>
                    <a:p>
                      <a:r>
                        <a:rPr lang="de-DE" sz="1300" dirty="0">
                          <a:latin typeface="Corbel" panose="020B0503020204020204" pitchFamily="34" charset="0"/>
                        </a:rPr>
                        <a:t>Verhaltensstörung</a:t>
                      </a:r>
                    </a:p>
                  </a:txBody>
                  <a:tcPr/>
                </a:tc>
                <a:tc>
                  <a:txBody>
                    <a:bodyPr/>
                    <a:lstStyle/>
                    <a:p>
                      <a:pPr algn="ctr"/>
                      <a:r>
                        <a:rPr lang="de-DE" sz="1300" dirty="0">
                          <a:latin typeface="Corbel" panose="020B0503020204020204" pitchFamily="34" charset="0"/>
                        </a:rPr>
                        <a:t>4</a:t>
                      </a:r>
                    </a:p>
                  </a:txBody>
                  <a:tcPr/>
                </a:tc>
                <a:tc>
                  <a:txBody>
                    <a:bodyPr/>
                    <a:lstStyle/>
                    <a:p>
                      <a:pPr algn="ctr"/>
                      <a:r>
                        <a:rPr lang="de-DE" sz="1300" dirty="0">
                          <a:latin typeface="Corbel" panose="020B0503020204020204" pitchFamily="34" charset="0"/>
                        </a:rPr>
                        <a:t>7,7</a:t>
                      </a:r>
                    </a:p>
                  </a:txBody>
                  <a:tcPr/>
                </a:tc>
                <a:tc>
                  <a:txBody>
                    <a:bodyPr/>
                    <a:lstStyle/>
                    <a:p>
                      <a:pPr algn="ctr"/>
                      <a:r>
                        <a:rPr lang="de-DE" sz="1300" dirty="0">
                          <a:latin typeface="Corbel" panose="020B0503020204020204" pitchFamily="34" charset="0"/>
                        </a:rPr>
                        <a:t>6</a:t>
                      </a:r>
                    </a:p>
                  </a:txBody>
                  <a:tcPr/>
                </a:tc>
                <a:tc>
                  <a:txBody>
                    <a:bodyPr/>
                    <a:lstStyle/>
                    <a:p>
                      <a:pPr algn="ctr"/>
                      <a:r>
                        <a:rPr lang="de-DE" sz="1300" dirty="0">
                          <a:latin typeface="Corbel" panose="020B0503020204020204" pitchFamily="34" charset="0"/>
                        </a:rPr>
                        <a:t>10,2</a:t>
                      </a:r>
                    </a:p>
                  </a:txBody>
                  <a:tcPr/>
                </a:tc>
                <a:tc>
                  <a:txBody>
                    <a:bodyPr/>
                    <a:lstStyle/>
                    <a:p>
                      <a:pPr algn="ctr"/>
                      <a:r>
                        <a:rPr lang="de-DE" sz="1300" dirty="0">
                          <a:latin typeface="Corbel" panose="020B0503020204020204" pitchFamily="34" charset="0"/>
                        </a:rPr>
                        <a:t>2</a:t>
                      </a:r>
                    </a:p>
                  </a:txBody>
                  <a:tcPr/>
                </a:tc>
                <a:tc>
                  <a:txBody>
                    <a:bodyPr/>
                    <a:lstStyle/>
                    <a:p>
                      <a:pPr algn="ctr"/>
                      <a:r>
                        <a:rPr lang="de-DE" sz="1300" dirty="0">
                          <a:latin typeface="Corbel" panose="020B0503020204020204" pitchFamily="34" charset="0"/>
                        </a:rPr>
                        <a:t>3,4</a:t>
                      </a:r>
                    </a:p>
                  </a:txBody>
                  <a:tcPr/>
                </a:tc>
                <a:extLst>
                  <a:ext uri="{0D108BD9-81ED-4DB2-BD59-A6C34878D82A}">
                    <a16:rowId xmlns:a16="http://schemas.microsoft.com/office/drawing/2014/main" val="626506082"/>
                  </a:ext>
                </a:extLst>
              </a:tr>
              <a:tr h="274386">
                <a:tc>
                  <a:txBody>
                    <a:bodyPr/>
                    <a:lstStyle/>
                    <a:p>
                      <a:r>
                        <a:rPr lang="de-DE" sz="1300" dirty="0">
                          <a:latin typeface="Corbel" panose="020B0503020204020204" pitchFamily="34" charset="0"/>
                        </a:rPr>
                        <a:t>Depression</a:t>
                      </a:r>
                    </a:p>
                  </a:txBody>
                  <a:tcPr/>
                </a:tc>
                <a:tc>
                  <a:txBody>
                    <a:bodyPr/>
                    <a:lstStyle/>
                    <a:p>
                      <a:pPr algn="ctr"/>
                      <a:r>
                        <a:rPr lang="de-DE" sz="1300" dirty="0">
                          <a:latin typeface="Corbel" panose="020B0503020204020204" pitchFamily="34" charset="0"/>
                        </a:rPr>
                        <a:t>2</a:t>
                      </a:r>
                    </a:p>
                  </a:txBody>
                  <a:tcPr/>
                </a:tc>
                <a:tc>
                  <a:txBody>
                    <a:bodyPr/>
                    <a:lstStyle/>
                    <a:p>
                      <a:pPr algn="ctr"/>
                      <a:r>
                        <a:rPr lang="de-DE" sz="1300" b="1" dirty="0">
                          <a:solidFill>
                            <a:srgbClr val="FF0000"/>
                          </a:solidFill>
                          <a:latin typeface="Corbel" panose="020B0503020204020204" pitchFamily="34" charset="0"/>
                        </a:rPr>
                        <a:t>3,8</a:t>
                      </a:r>
                    </a:p>
                  </a:txBody>
                  <a:tcPr/>
                </a:tc>
                <a:tc>
                  <a:txBody>
                    <a:bodyPr/>
                    <a:lstStyle/>
                    <a:p>
                      <a:pPr algn="ctr"/>
                      <a:r>
                        <a:rPr lang="de-DE" sz="1300" dirty="0">
                          <a:latin typeface="Corbel" panose="020B0503020204020204" pitchFamily="34" charset="0"/>
                        </a:rPr>
                        <a:t>1</a:t>
                      </a:r>
                    </a:p>
                  </a:txBody>
                  <a:tcPr/>
                </a:tc>
                <a:tc>
                  <a:txBody>
                    <a:bodyPr/>
                    <a:lstStyle/>
                    <a:p>
                      <a:pPr algn="ctr"/>
                      <a:r>
                        <a:rPr lang="de-DE" sz="1300" b="1" dirty="0">
                          <a:solidFill>
                            <a:srgbClr val="FF0000"/>
                          </a:solidFill>
                          <a:latin typeface="Corbel" panose="020B0503020204020204" pitchFamily="34" charset="0"/>
                        </a:rPr>
                        <a:t>1,7</a:t>
                      </a:r>
                    </a:p>
                  </a:txBody>
                  <a:tcPr/>
                </a:tc>
                <a:tc>
                  <a:txBody>
                    <a:bodyPr/>
                    <a:lstStyle/>
                    <a:p>
                      <a:pPr algn="ctr"/>
                      <a:r>
                        <a:rPr lang="de-DE" sz="1300" dirty="0">
                          <a:latin typeface="Corbel" panose="020B0503020204020204" pitchFamily="34" charset="0"/>
                        </a:rPr>
                        <a:t>0</a:t>
                      </a:r>
                    </a:p>
                  </a:txBody>
                  <a:tcPr/>
                </a:tc>
                <a:tc>
                  <a:txBody>
                    <a:bodyPr/>
                    <a:lstStyle/>
                    <a:p>
                      <a:pPr algn="ctr"/>
                      <a:r>
                        <a:rPr lang="de-DE" sz="1300" b="1" dirty="0">
                          <a:solidFill>
                            <a:srgbClr val="FF0000"/>
                          </a:solidFill>
                          <a:latin typeface="Corbel" panose="020B0503020204020204" pitchFamily="34" charset="0"/>
                        </a:rPr>
                        <a:t>0,0</a:t>
                      </a:r>
                    </a:p>
                  </a:txBody>
                  <a:tcPr/>
                </a:tc>
                <a:extLst>
                  <a:ext uri="{0D108BD9-81ED-4DB2-BD59-A6C34878D82A}">
                    <a16:rowId xmlns:a16="http://schemas.microsoft.com/office/drawing/2014/main" val="2077673747"/>
                  </a:ext>
                </a:extLst>
              </a:tr>
              <a:tr h="274386">
                <a:tc>
                  <a:txBody>
                    <a:bodyPr/>
                    <a:lstStyle/>
                    <a:p>
                      <a:r>
                        <a:rPr lang="de-DE" sz="1300" dirty="0">
                          <a:latin typeface="Corbel" panose="020B0503020204020204" pitchFamily="34" charset="0"/>
                        </a:rPr>
                        <a:t>Angststörung</a:t>
                      </a:r>
                    </a:p>
                  </a:txBody>
                  <a:tcPr/>
                </a:tc>
                <a:tc>
                  <a:txBody>
                    <a:bodyPr/>
                    <a:lstStyle/>
                    <a:p>
                      <a:pPr algn="ctr"/>
                      <a:r>
                        <a:rPr lang="de-DE" sz="1300" dirty="0">
                          <a:latin typeface="Corbel" panose="020B0503020204020204" pitchFamily="34" charset="0"/>
                        </a:rPr>
                        <a:t>22</a:t>
                      </a:r>
                    </a:p>
                  </a:txBody>
                  <a:tcPr/>
                </a:tc>
                <a:tc>
                  <a:txBody>
                    <a:bodyPr/>
                    <a:lstStyle/>
                    <a:p>
                      <a:pPr algn="ctr"/>
                      <a:r>
                        <a:rPr lang="de-DE" sz="1300" b="1" dirty="0">
                          <a:solidFill>
                            <a:srgbClr val="FF0000"/>
                          </a:solidFill>
                          <a:latin typeface="Corbel" panose="020B0503020204020204" pitchFamily="34" charset="0"/>
                        </a:rPr>
                        <a:t>42,3</a:t>
                      </a:r>
                    </a:p>
                  </a:txBody>
                  <a:tcPr/>
                </a:tc>
                <a:tc>
                  <a:txBody>
                    <a:bodyPr/>
                    <a:lstStyle/>
                    <a:p>
                      <a:pPr algn="ctr"/>
                      <a:r>
                        <a:rPr lang="de-DE" sz="1300" dirty="0">
                          <a:latin typeface="Corbel" panose="020B0503020204020204" pitchFamily="34" charset="0"/>
                        </a:rPr>
                        <a:t>12</a:t>
                      </a:r>
                    </a:p>
                  </a:txBody>
                  <a:tcPr/>
                </a:tc>
                <a:tc>
                  <a:txBody>
                    <a:bodyPr/>
                    <a:lstStyle/>
                    <a:p>
                      <a:pPr algn="ctr"/>
                      <a:r>
                        <a:rPr lang="de-DE" sz="1300" b="1" dirty="0">
                          <a:solidFill>
                            <a:srgbClr val="FF0000"/>
                          </a:solidFill>
                          <a:latin typeface="Corbel" panose="020B0503020204020204" pitchFamily="34" charset="0"/>
                        </a:rPr>
                        <a:t>20,3</a:t>
                      </a:r>
                    </a:p>
                  </a:txBody>
                  <a:tcPr/>
                </a:tc>
                <a:tc>
                  <a:txBody>
                    <a:bodyPr/>
                    <a:lstStyle/>
                    <a:p>
                      <a:pPr algn="ctr"/>
                      <a:r>
                        <a:rPr lang="de-DE" sz="1300" dirty="0">
                          <a:latin typeface="Corbel" panose="020B0503020204020204" pitchFamily="34" charset="0"/>
                        </a:rPr>
                        <a:t>8</a:t>
                      </a:r>
                    </a:p>
                  </a:txBody>
                  <a:tcPr/>
                </a:tc>
                <a:tc>
                  <a:txBody>
                    <a:bodyPr/>
                    <a:lstStyle/>
                    <a:p>
                      <a:pPr algn="ctr"/>
                      <a:r>
                        <a:rPr lang="de-DE" sz="1300" b="1" dirty="0">
                          <a:solidFill>
                            <a:srgbClr val="FF0000"/>
                          </a:solidFill>
                          <a:latin typeface="Corbel" panose="020B0503020204020204" pitchFamily="34" charset="0"/>
                        </a:rPr>
                        <a:t>13,6</a:t>
                      </a:r>
                    </a:p>
                  </a:txBody>
                  <a:tcPr/>
                </a:tc>
                <a:extLst>
                  <a:ext uri="{0D108BD9-81ED-4DB2-BD59-A6C34878D82A}">
                    <a16:rowId xmlns:a16="http://schemas.microsoft.com/office/drawing/2014/main" val="3207970450"/>
                  </a:ext>
                </a:extLst>
              </a:tr>
            </a:tbl>
          </a:graphicData>
        </a:graphic>
      </p:graphicFrame>
      <p:pic>
        <p:nvPicPr>
          <p:cNvPr id="8" name="Picture 2">
            <a:extLst>
              <a:ext uri="{FF2B5EF4-FFF2-40B4-BE49-F238E27FC236}">
                <a16:creationId xmlns:a16="http://schemas.microsoft.com/office/drawing/2014/main" id="{E2AA7473-E9FC-4829-AA85-90AFB1224E2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51707" r="63399" b="3041"/>
          <a:stretch/>
        </p:blipFill>
        <p:spPr bwMode="auto">
          <a:xfrm>
            <a:off x="163905" y="4765379"/>
            <a:ext cx="2880174" cy="2092621"/>
          </a:xfrm>
          <a:prstGeom prst="rect">
            <a:avLst/>
          </a:prstGeom>
          <a:noFill/>
          <a:ln w="9525">
            <a:noFill/>
            <a:miter lim="800000"/>
            <a:headEnd/>
            <a:tailEnd/>
          </a:ln>
        </p:spPr>
      </p:pic>
      <p:sp>
        <p:nvSpPr>
          <p:cNvPr id="6" name="Textfeld 5">
            <a:extLst>
              <a:ext uri="{FF2B5EF4-FFF2-40B4-BE49-F238E27FC236}">
                <a16:creationId xmlns:a16="http://schemas.microsoft.com/office/drawing/2014/main" id="{736D824C-BEEB-4893-BB5C-C63D95E6DFF9}"/>
              </a:ext>
            </a:extLst>
          </p:cNvPr>
          <p:cNvSpPr txBox="1"/>
          <p:nvPr/>
        </p:nvSpPr>
        <p:spPr>
          <a:xfrm>
            <a:off x="4252823" y="5270740"/>
            <a:ext cx="4149305" cy="369332"/>
          </a:xfrm>
          <a:prstGeom prst="rect">
            <a:avLst/>
          </a:prstGeom>
          <a:noFill/>
        </p:spPr>
        <p:txBody>
          <a:bodyPr wrap="square" rtlCol="0">
            <a:spAutoFit/>
          </a:bodyPr>
          <a:lstStyle/>
          <a:p>
            <a:r>
              <a:rPr lang="de-DE" dirty="0">
                <a:latin typeface="Corbel" panose="020B0503020204020204" pitchFamily="34" charset="0"/>
              </a:rPr>
              <a:t>Nelson, 2007; </a:t>
            </a:r>
            <a:r>
              <a:rPr lang="de-DE" dirty="0" err="1">
                <a:latin typeface="Corbel" panose="020B0503020204020204" pitchFamily="34" charset="0"/>
              </a:rPr>
              <a:t>Zeanah</a:t>
            </a:r>
            <a:r>
              <a:rPr lang="de-DE" dirty="0">
                <a:latin typeface="Corbel" panose="020B0503020204020204" pitchFamily="34" charset="0"/>
              </a:rPr>
              <a:t>, 2009</a:t>
            </a:r>
          </a:p>
        </p:txBody>
      </p:sp>
    </p:spTree>
    <p:extLst>
      <p:ext uri="{BB962C8B-B14F-4D97-AF65-F5344CB8AC3E}">
        <p14:creationId xmlns:p14="http://schemas.microsoft.com/office/powerpoint/2010/main" val="3669489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999" y="1358311"/>
            <a:ext cx="8452165" cy="5115057"/>
          </a:xfrm>
        </p:spPr>
        <p:txBody>
          <a:bodyPr>
            <a:normAutofit/>
          </a:bodyPr>
          <a:lstStyle/>
          <a:p>
            <a:pPr marL="0" indent="0">
              <a:lnSpc>
                <a:spcPct val="150000"/>
              </a:lnSpc>
              <a:spcAft>
                <a:spcPts val="600"/>
              </a:spcAft>
              <a:buNone/>
            </a:pPr>
            <a:r>
              <a:rPr lang="en-US" sz="2400" dirty="0">
                <a:solidFill>
                  <a:schemeClr val="accent1"/>
                </a:solidFill>
              </a:rPr>
              <a:t>Diagnose “</a:t>
            </a:r>
            <a:r>
              <a:rPr lang="en-US" sz="2400" dirty="0" err="1">
                <a:solidFill>
                  <a:schemeClr val="accent1"/>
                </a:solidFill>
              </a:rPr>
              <a:t>Bindungsstörung</a:t>
            </a:r>
            <a:r>
              <a:rPr lang="en-US" sz="2400" dirty="0">
                <a:solidFill>
                  <a:schemeClr val="accent1"/>
                </a:solidFill>
              </a:rPr>
              <a:t>” (ICD-10)</a:t>
            </a:r>
          </a:p>
          <a:p>
            <a:pPr>
              <a:lnSpc>
                <a:spcPct val="150000"/>
              </a:lnSpc>
              <a:spcAft>
                <a:spcPts val="600"/>
              </a:spcAft>
            </a:pPr>
            <a:r>
              <a:rPr lang="en-US" sz="2400" dirty="0"/>
              <a:t>Kinder </a:t>
            </a:r>
            <a:r>
              <a:rPr lang="en-US" sz="2400" dirty="0" err="1"/>
              <a:t>mit</a:t>
            </a:r>
            <a:r>
              <a:rPr lang="en-US" sz="2400" dirty="0"/>
              <a:t> der Diagnose </a:t>
            </a:r>
            <a:r>
              <a:rPr lang="en-US" sz="2400" dirty="0" err="1"/>
              <a:t>hatten</a:t>
            </a:r>
            <a:r>
              <a:rPr lang="en-US" sz="2400" dirty="0"/>
              <a:t> </a:t>
            </a:r>
            <a:r>
              <a:rPr lang="en-US" sz="2400" dirty="0" err="1"/>
              <a:t>schwerwiegende</a:t>
            </a:r>
            <a:r>
              <a:rPr lang="en-US" sz="2400" dirty="0"/>
              <a:t>, </a:t>
            </a:r>
            <a:r>
              <a:rPr lang="en-US" sz="2400" dirty="0" err="1"/>
              <a:t>unzureichende</a:t>
            </a:r>
            <a:r>
              <a:rPr lang="en-US" sz="2400" dirty="0"/>
              <a:t> </a:t>
            </a:r>
            <a:r>
              <a:rPr lang="en-US" sz="2400" dirty="0" err="1"/>
              <a:t>Fürsorge</a:t>
            </a:r>
            <a:r>
              <a:rPr lang="en-US" sz="2400" dirty="0"/>
              <a:t> </a:t>
            </a:r>
            <a:r>
              <a:rPr lang="en-US" sz="2400" dirty="0" err="1"/>
              <a:t>erfahren</a:t>
            </a:r>
            <a:r>
              <a:rPr lang="en-US" sz="2400" dirty="0"/>
              <a:t> </a:t>
            </a:r>
          </a:p>
          <a:p>
            <a:pPr marL="180975" indent="0">
              <a:lnSpc>
                <a:spcPct val="150000"/>
              </a:lnSpc>
              <a:spcAft>
                <a:spcPts val="600"/>
              </a:spcAft>
              <a:buNone/>
            </a:pPr>
            <a:r>
              <a:rPr lang="en-US" sz="2000" dirty="0"/>
              <a:t>(Lyons-Ruth &amp; </a:t>
            </a:r>
            <a:r>
              <a:rPr lang="en-US" sz="2000" dirty="0" err="1"/>
              <a:t>Jacobwitz</a:t>
            </a:r>
            <a:r>
              <a:rPr lang="en-US" sz="2000" dirty="0"/>
              <a:t>, 2016; Olivera et al., 2012; </a:t>
            </a:r>
            <a:r>
              <a:rPr lang="en-US" sz="2000" dirty="0" err="1"/>
              <a:t>Oostermann</a:t>
            </a:r>
            <a:r>
              <a:rPr lang="en-US" sz="2000" dirty="0"/>
              <a:t> &amp; </a:t>
            </a:r>
            <a:r>
              <a:rPr lang="en-US" sz="2000" dirty="0" err="1"/>
              <a:t>Schuengel</a:t>
            </a:r>
            <a:r>
              <a:rPr lang="en-US" sz="2000" dirty="0"/>
              <a:t>, 2007; </a:t>
            </a:r>
            <a:r>
              <a:rPr lang="en-US" sz="2000" dirty="0" err="1"/>
              <a:t>Smyke</a:t>
            </a:r>
            <a:r>
              <a:rPr lang="en-US" sz="2000" dirty="0"/>
              <a:t> et al., 2009; 2012)</a:t>
            </a:r>
          </a:p>
          <a:p>
            <a:pPr>
              <a:lnSpc>
                <a:spcPct val="150000"/>
              </a:lnSpc>
              <a:spcAft>
                <a:spcPts val="600"/>
              </a:spcAft>
            </a:pPr>
            <a:r>
              <a:rPr lang="en-US" sz="2400" dirty="0"/>
              <a:t>Die Form der </a:t>
            </a:r>
            <a:r>
              <a:rPr lang="en-US" sz="2400" dirty="0" err="1"/>
              <a:t>reaktiven</a:t>
            </a:r>
            <a:r>
              <a:rPr lang="en-US" sz="2400" dirty="0"/>
              <a:t> </a:t>
            </a:r>
            <a:r>
              <a:rPr lang="en-US" sz="2400" dirty="0" err="1"/>
              <a:t>Bindungsstörung</a:t>
            </a:r>
            <a:r>
              <a:rPr lang="en-US" sz="2400" dirty="0"/>
              <a:t> </a:t>
            </a:r>
            <a:r>
              <a:rPr lang="en-US" sz="2400" dirty="0" err="1"/>
              <a:t>tritt</a:t>
            </a:r>
            <a:r>
              <a:rPr lang="en-US" sz="2400" dirty="0"/>
              <a:t> </a:t>
            </a:r>
            <a:r>
              <a:rPr lang="en-US" sz="2400" dirty="0" err="1"/>
              <a:t>nicht</a:t>
            </a:r>
            <a:r>
              <a:rPr lang="en-US" sz="2400" dirty="0"/>
              <a:t> </a:t>
            </a:r>
            <a:r>
              <a:rPr lang="en-US" sz="2400" dirty="0" err="1"/>
              <a:t>ohne</a:t>
            </a:r>
            <a:r>
              <a:rPr lang="en-US" sz="2400" dirty="0"/>
              <a:t> Vernachlässigung auf </a:t>
            </a:r>
          </a:p>
          <a:p>
            <a:pPr marL="180975" indent="0">
              <a:lnSpc>
                <a:spcPct val="150000"/>
              </a:lnSpc>
              <a:spcAft>
                <a:spcPts val="600"/>
              </a:spcAft>
              <a:buNone/>
            </a:pPr>
            <a:r>
              <a:rPr lang="en-US" sz="2000" dirty="0"/>
              <a:t>(</a:t>
            </a:r>
            <a:r>
              <a:rPr lang="en-US" sz="2000" dirty="0" err="1"/>
              <a:t>Zeahnah</a:t>
            </a:r>
            <a:r>
              <a:rPr lang="en-US" sz="2000" dirty="0"/>
              <a:t> et al., 2016)</a:t>
            </a:r>
          </a:p>
          <a:p>
            <a:pPr marL="0" indent="0">
              <a:spcBef>
                <a:spcPts val="1200"/>
              </a:spcBef>
              <a:spcAft>
                <a:spcPts val="1800"/>
              </a:spcAft>
              <a:buNone/>
            </a:pPr>
            <a:endParaRPr lang="de-DE" sz="2600" dirty="0"/>
          </a:p>
          <a:p>
            <a:pPr>
              <a:spcBef>
                <a:spcPts val="1200"/>
              </a:spcBef>
              <a:spcAft>
                <a:spcPts val="600"/>
              </a:spcAft>
              <a:buFont typeface="Wingdings" panose="05000000000000000000" pitchFamily="2" charset="2"/>
              <a:buChar char="à"/>
            </a:pPr>
            <a:endParaRPr lang="de-DE" sz="2200" dirty="0"/>
          </a:p>
          <a:p>
            <a:pPr>
              <a:spcBef>
                <a:spcPts val="1200"/>
              </a:spcBef>
              <a:spcAft>
                <a:spcPts val="600"/>
              </a:spcAft>
              <a:buFont typeface="Wingdings" panose="05000000000000000000" pitchFamily="2" charset="2"/>
              <a:buChar char="à"/>
            </a:pPr>
            <a:endParaRPr lang="de-DE" sz="2200" dirty="0"/>
          </a:p>
          <a:p>
            <a:pPr>
              <a:spcBef>
                <a:spcPts val="1200"/>
              </a:spcBef>
              <a:spcAft>
                <a:spcPts val="600"/>
              </a:spcAft>
              <a:buFont typeface="Wingdings" panose="05000000000000000000" pitchFamily="2" charset="2"/>
              <a:buChar char="à"/>
            </a:pPr>
            <a:endParaRPr lang="de-DE" sz="2000" dirty="0"/>
          </a:p>
          <a:p>
            <a:pPr>
              <a:spcBef>
                <a:spcPts val="1200"/>
              </a:spcBef>
              <a:spcAft>
                <a:spcPts val="600"/>
              </a:spcAft>
              <a:buFont typeface="Wingdings" panose="05000000000000000000" pitchFamily="2" charset="2"/>
              <a:buChar char="à"/>
            </a:pPr>
            <a:endParaRPr lang="de-DE" sz="2000" dirty="0"/>
          </a:p>
          <a:p>
            <a:pPr>
              <a:spcBef>
                <a:spcPts val="1200"/>
              </a:spcBef>
              <a:spcAft>
                <a:spcPts val="600"/>
              </a:spcAft>
              <a:buFont typeface="Wingdings" panose="05000000000000000000" pitchFamily="2" charset="2"/>
              <a:buChar char="à"/>
            </a:pPr>
            <a:endParaRPr lang="de-DE" sz="2000" dirty="0"/>
          </a:p>
          <a:p>
            <a:endParaRPr lang="de-DE" dirty="0"/>
          </a:p>
        </p:txBody>
      </p:sp>
      <p:sp>
        <p:nvSpPr>
          <p:cNvPr id="4" name="Textplatzhalter 3"/>
          <p:cNvSpPr>
            <a:spLocks noGrp="1"/>
          </p:cNvSpPr>
          <p:nvPr>
            <p:ph type="body" sz="quarter" idx="13"/>
          </p:nvPr>
        </p:nvSpPr>
        <p:spPr>
          <a:xfrm>
            <a:off x="396000" y="212104"/>
            <a:ext cx="6233400" cy="572196"/>
          </a:xfrm>
        </p:spPr>
        <p:txBody>
          <a:bodyPr>
            <a:noAutofit/>
          </a:bodyPr>
          <a:lstStyle/>
          <a:p>
            <a:r>
              <a:rPr lang="de-DE" sz="2000" b="1" dirty="0"/>
              <a:t>Bindungsstörung als typische Folge von Vernachlässigung: Heimkinderstudien und Vernachlässigung in institutioneller Betreuung</a:t>
            </a:r>
          </a:p>
        </p:txBody>
      </p:sp>
    </p:spTree>
    <p:extLst>
      <p:ext uri="{BB962C8B-B14F-4D97-AF65-F5344CB8AC3E}">
        <p14:creationId xmlns:p14="http://schemas.microsoft.com/office/powerpoint/2010/main" val="2047784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999" y="1530839"/>
            <a:ext cx="8452165" cy="5115057"/>
          </a:xfrm>
        </p:spPr>
        <p:txBody>
          <a:bodyPr>
            <a:normAutofit/>
          </a:bodyPr>
          <a:lstStyle/>
          <a:p>
            <a:pPr marL="0" indent="0">
              <a:lnSpc>
                <a:spcPct val="150000"/>
              </a:lnSpc>
              <a:spcAft>
                <a:spcPts val="600"/>
              </a:spcAft>
              <a:buNone/>
            </a:pPr>
            <a:r>
              <a:rPr lang="en-US" sz="2400" dirty="0">
                <a:solidFill>
                  <a:schemeClr val="accent1"/>
                </a:solidFill>
              </a:rPr>
              <a:t>Diagnose “</a:t>
            </a:r>
            <a:r>
              <a:rPr lang="en-US" sz="2400" dirty="0" err="1">
                <a:solidFill>
                  <a:schemeClr val="accent1"/>
                </a:solidFill>
              </a:rPr>
              <a:t>Bindungsstörung</a:t>
            </a:r>
            <a:r>
              <a:rPr lang="en-US" sz="2400" dirty="0">
                <a:solidFill>
                  <a:schemeClr val="accent1"/>
                </a:solidFill>
              </a:rPr>
              <a:t> </a:t>
            </a:r>
            <a:r>
              <a:rPr lang="en-US" sz="2400" dirty="0" err="1">
                <a:solidFill>
                  <a:schemeClr val="accent1"/>
                </a:solidFill>
              </a:rPr>
              <a:t>mit</a:t>
            </a:r>
            <a:r>
              <a:rPr lang="en-US" sz="2400" dirty="0">
                <a:solidFill>
                  <a:schemeClr val="accent1"/>
                </a:solidFill>
              </a:rPr>
              <a:t> </a:t>
            </a:r>
            <a:r>
              <a:rPr lang="en-US" sz="2400" dirty="0" err="1">
                <a:solidFill>
                  <a:schemeClr val="accent1"/>
                </a:solidFill>
              </a:rPr>
              <a:t>Enthemmung</a:t>
            </a:r>
            <a:r>
              <a:rPr lang="en-US" sz="2400" dirty="0">
                <a:solidFill>
                  <a:schemeClr val="accent1"/>
                </a:solidFill>
              </a:rPr>
              <a:t>” (ICD-1o)</a:t>
            </a:r>
          </a:p>
          <a:p>
            <a:pPr>
              <a:lnSpc>
                <a:spcPct val="150000"/>
              </a:lnSpc>
              <a:spcAft>
                <a:spcPts val="600"/>
              </a:spcAft>
            </a:pPr>
            <a:r>
              <a:rPr lang="en-US" sz="2400" dirty="0" err="1"/>
              <a:t>Langfristige</a:t>
            </a:r>
            <a:r>
              <a:rPr lang="en-US" sz="2400" dirty="0"/>
              <a:t> </a:t>
            </a:r>
            <a:r>
              <a:rPr lang="en-US" sz="2400" dirty="0" err="1"/>
              <a:t>Defizite</a:t>
            </a:r>
            <a:r>
              <a:rPr lang="en-US" sz="2400" dirty="0"/>
              <a:t> und </a:t>
            </a:r>
            <a:r>
              <a:rPr lang="en-US" sz="2400" dirty="0" err="1"/>
              <a:t>Probleme</a:t>
            </a:r>
            <a:r>
              <a:rPr lang="en-US" sz="2400" dirty="0"/>
              <a:t> in der </a:t>
            </a:r>
            <a:r>
              <a:rPr lang="en-US" sz="2400" dirty="0" err="1"/>
              <a:t>Verhaltens</a:t>
            </a:r>
            <a:r>
              <a:rPr lang="en-US" sz="2400" dirty="0"/>
              <a:t>- und </a:t>
            </a:r>
            <a:r>
              <a:rPr lang="en-US" sz="2400" dirty="0" err="1"/>
              <a:t>Impulssteuerung</a:t>
            </a:r>
            <a:r>
              <a:rPr lang="en-US" sz="2400" dirty="0"/>
              <a:t>, </a:t>
            </a:r>
            <a:r>
              <a:rPr lang="en-US" sz="2400" dirty="0" err="1"/>
              <a:t>bei</a:t>
            </a:r>
            <a:r>
              <a:rPr lang="en-US" sz="2400" dirty="0"/>
              <a:t> </a:t>
            </a:r>
            <a:r>
              <a:rPr lang="en-US" sz="2400" dirty="0" err="1"/>
              <a:t>gleichzeitiger</a:t>
            </a:r>
            <a:r>
              <a:rPr lang="en-US" sz="2400" dirty="0"/>
              <a:t> </a:t>
            </a:r>
            <a:r>
              <a:rPr lang="en-US" sz="2400" dirty="0" err="1"/>
              <a:t>emotionaler</a:t>
            </a:r>
            <a:r>
              <a:rPr lang="en-US" sz="2400" dirty="0"/>
              <a:t> </a:t>
            </a:r>
            <a:r>
              <a:rPr lang="en-US" sz="2400" dirty="0" err="1"/>
              <a:t>Labilität</a:t>
            </a:r>
            <a:endParaRPr lang="en-US" sz="2400" dirty="0"/>
          </a:p>
          <a:p>
            <a:pPr>
              <a:lnSpc>
                <a:spcPct val="150000"/>
              </a:lnSpc>
              <a:spcAft>
                <a:spcPts val="600"/>
              </a:spcAft>
            </a:pPr>
            <a:r>
              <a:rPr lang="en-US" sz="2400" dirty="0" err="1"/>
              <a:t>V.a.</a:t>
            </a:r>
            <a:r>
              <a:rPr lang="en-US" sz="2400" dirty="0"/>
              <a:t> </a:t>
            </a:r>
            <a:r>
              <a:rPr lang="en-US" sz="2400" dirty="0" err="1"/>
              <a:t>bei</a:t>
            </a:r>
            <a:r>
              <a:rPr lang="en-US" sz="2400" dirty="0"/>
              <a:t> </a:t>
            </a:r>
            <a:r>
              <a:rPr lang="en-US" sz="2400" dirty="0" err="1"/>
              <a:t>schwer</a:t>
            </a:r>
            <a:r>
              <a:rPr lang="en-US" sz="2400" dirty="0"/>
              <a:t> </a:t>
            </a:r>
            <a:r>
              <a:rPr lang="en-US" sz="2400" dirty="0" err="1"/>
              <a:t>vernachlässigten</a:t>
            </a:r>
            <a:r>
              <a:rPr lang="en-US" sz="2400" dirty="0"/>
              <a:t> </a:t>
            </a:r>
            <a:r>
              <a:rPr lang="en-US" sz="2400" dirty="0" err="1"/>
              <a:t>Kindern</a:t>
            </a:r>
            <a:r>
              <a:rPr lang="en-US" sz="2400" dirty="0"/>
              <a:t> </a:t>
            </a:r>
            <a:r>
              <a:rPr lang="en-US" sz="2400" dirty="0" err="1"/>
              <a:t>mit</a:t>
            </a:r>
            <a:r>
              <a:rPr lang="en-US" sz="2400" dirty="0"/>
              <a:t> </a:t>
            </a:r>
            <a:r>
              <a:rPr lang="en-US" sz="2400" dirty="0" err="1"/>
              <a:t>Misshandlungserfahrungen</a:t>
            </a:r>
            <a:r>
              <a:rPr lang="en-US" sz="2400" dirty="0"/>
              <a:t>, die in </a:t>
            </a:r>
            <a:r>
              <a:rPr lang="en-US" sz="2400" dirty="0" err="1"/>
              <a:t>Institutionen</a:t>
            </a:r>
            <a:r>
              <a:rPr lang="en-US" sz="2400" dirty="0"/>
              <a:t> </a:t>
            </a:r>
            <a:r>
              <a:rPr lang="en-US" sz="2400" dirty="0" err="1"/>
              <a:t>betreut</a:t>
            </a:r>
            <a:r>
              <a:rPr lang="en-US" sz="2400" dirty="0"/>
              <a:t> </a:t>
            </a:r>
            <a:r>
              <a:rPr lang="en-US" sz="2400" dirty="0" err="1"/>
              <a:t>wurden</a:t>
            </a:r>
            <a:r>
              <a:rPr lang="en-US" sz="2400" dirty="0"/>
              <a:t> </a:t>
            </a:r>
          </a:p>
          <a:p>
            <a:pPr marL="180975" indent="0">
              <a:lnSpc>
                <a:spcPct val="150000"/>
              </a:lnSpc>
              <a:spcAft>
                <a:spcPts val="600"/>
              </a:spcAft>
              <a:buNone/>
            </a:pPr>
            <a:r>
              <a:rPr lang="en-US" sz="2000" dirty="0"/>
              <a:t>(Bruce et al., 2009; Chisholm, 1998; </a:t>
            </a:r>
            <a:r>
              <a:rPr lang="en-US" sz="2000" dirty="0" err="1"/>
              <a:t>Oostermann</a:t>
            </a:r>
            <a:r>
              <a:rPr lang="en-US" sz="2000" dirty="0"/>
              <a:t> &amp; </a:t>
            </a:r>
            <a:r>
              <a:rPr lang="en-US" sz="2000" dirty="0" err="1"/>
              <a:t>Schuengel</a:t>
            </a:r>
            <a:r>
              <a:rPr lang="en-US" sz="2000" dirty="0"/>
              <a:t>, 2007; O’Connor et al., 2000; Pears et al., 2010; Olivera et al., 2012; Rutter et al., 2007)</a:t>
            </a:r>
          </a:p>
          <a:p>
            <a:pPr marL="0" indent="0">
              <a:spcBef>
                <a:spcPts val="1200"/>
              </a:spcBef>
              <a:spcAft>
                <a:spcPts val="1800"/>
              </a:spcAft>
              <a:buNone/>
            </a:pPr>
            <a:endParaRPr lang="de-DE" sz="2600" dirty="0"/>
          </a:p>
          <a:p>
            <a:pPr>
              <a:spcBef>
                <a:spcPts val="1200"/>
              </a:spcBef>
              <a:spcAft>
                <a:spcPts val="600"/>
              </a:spcAft>
              <a:buFont typeface="Wingdings" panose="05000000000000000000" pitchFamily="2" charset="2"/>
              <a:buChar char="à"/>
            </a:pPr>
            <a:endParaRPr lang="de-DE" sz="2200" dirty="0"/>
          </a:p>
          <a:p>
            <a:pPr>
              <a:spcBef>
                <a:spcPts val="1200"/>
              </a:spcBef>
              <a:spcAft>
                <a:spcPts val="600"/>
              </a:spcAft>
              <a:buFont typeface="Wingdings" panose="05000000000000000000" pitchFamily="2" charset="2"/>
              <a:buChar char="à"/>
            </a:pPr>
            <a:endParaRPr lang="de-DE" sz="2200" dirty="0"/>
          </a:p>
          <a:p>
            <a:pPr>
              <a:spcBef>
                <a:spcPts val="1200"/>
              </a:spcBef>
              <a:spcAft>
                <a:spcPts val="600"/>
              </a:spcAft>
              <a:buFont typeface="Wingdings" panose="05000000000000000000" pitchFamily="2" charset="2"/>
              <a:buChar char="à"/>
            </a:pPr>
            <a:endParaRPr lang="de-DE" sz="2000" dirty="0"/>
          </a:p>
          <a:p>
            <a:pPr>
              <a:spcBef>
                <a:spcPts val="1200"/>
              </a:spcBef>
              <a:spcAft>
                <a:spcPts val="600"/>
              </a:spcAft>
              <a:buFont typeface="Wingdings" panose="05000000000000000000" pitchFamily="2" charset="2"/>
              <a:buChar char="à"/>
            </a:pPr>
            <a:endParaRPr lang="de-DE" sz="2000" dirty="0"/>
          </a:p>
          <a:p>
            <a:pPr>
              <a:spcBef>
                <a:spcPts val="1200"/>
              </a:spcBef>
              <a:spcAft>
                <a:spcPts val="600"/>
              </a:spcAft>
              <a:buFont typeface="Wingdings" panose="05000000000000000000" pitchFamily="2" charset="2"/>
              <a:buChar char="à"/>
            </a:pPr>
            <a:endParaRPr lang="de-DE" sz="2000" dirty="0"/>
          </a:p>
          <a:p>
            <a:endParaRPr lang="de-DE" dirty="0"/>
          </a:p>
        </p:txBody>
      </p:sp>
      <p:sp>
        <p:nvSpPr>
          <p:cNvPr id="4" name="Textplatzhalter 3"/>
          <p:cNvSpPr>
            <a:spLocks noGrp="1"/>
          </p:cNvSpPr>
          <p:nvPr>
            <p:ph type="body" sz="quarter" idx="13"/>
          </p:nvPr>
        </p:nvSpPr>
        <p:spPr>
          <a:xfrm>
            <a:off x="396000" y="212104"/>
            <a:ext cx="6233400" cy="572196"/>
          </a:xfrm>
        </p:spPr>
        <p:txBody>
          <a:bodyPr>
            <a:noAutofit/>
          </a:bodyPr>
          <a:lstStyle/>
          <a:p>
            <a:r>
              <a:rPr lang="de-DE" sz="2000" b="1" dirty="0"/>
              <a:t>Bindungsstörung als typische Folge von Vernachlässigung: Heimkinderstudien und Vernachlässigung in institutioneller Betreuung</a:t>
            </a:r>
          </a:p>
        </p:txBody>
      </p:sp>
    </p:spTree>
    <p:extLst>
      <p:ext uri="{BB962C8B-B14F-4D97-AF65-F5344CB8AC3E}">
        <p14:creationId xmlns:p14="http://schemas.microsoft.com/office/powerpoint/2010/main" val="1811583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68968" y="1418061"/>
            <a:ext cx="8458510" cy="4867073"/>
          </a:xfrm>
        </p:spPr>
        <p:txBody>
          <a:bodyPr>
            <a:noAutofit/>
          </a:bodyPr>
          <a:lstStyle/>
          <a:p>
            <a:pPr lvl="1">
              <a:lnSpc>
                <a:spcPct val="150000"/>
              </a:lnSpc>
            </a:pPr>
            <a:r>
              <a:rPr lang="de-DE" sz="2000" dirty="0"/>
              <a:t>Bindungsstörungen treten selten auf, mit einer geschätzten Prävalenz von </a:t>
            </a:r>
            <a:r>
              <a:rPr lang="de-DE" sz="2000" b="1" dirty="0"/>
              <a:t>1,4%</a:t>
            </a:r>
            <a:r>
              <a:rPr lang="de-DE" sz="2000" dirty="0"/>
              <a:t> bei Kindern im Alter von 5 bis 8 Jahren </a:t>
            </a:r>
            <a:r>
              <a:rPr lang="de-DE" sz="1800" dirty="0"/>
              <a:t>(Pritchett et al. 2013)</a:t>
            </a:r>
          </a:p>
          <a:p>
            <a:pPr marL="177800" lvl="1" indent="0">
              <a:lnSpc>
                <a:spcPct val="150000"/>
              </a:lnSpc>
              <a:buNone/>
            </a:pPr>
            <a:r>
              <a:rPr lang="de-DE" sz="2000" u="sng" dirty="0"/>
              <a:t>Reaktive Bindungsstörung (RAD):</a:t>
            </a:r>
            <a:r>
              <a:rPr lang="de-DE" sz="2000" dirty="0"/>
              <a:t> </a:t>
            </a:r>
          </a:p>
          <a:p>
            <a:pPr lvl="1">
              <a:lnSpc>
                <a:spcPct val="150000"/>
              </a:lnSpc>
            </a:pPr>
            <a:r>
              <a:rPr lang="de-DE" sz="2000" dirty="0"/>
              <a:t>Prävalenz liegt bei </a:t>
            </a:r>
            <a:r>
              <a:rPr lang="de-DE" sz="2000" b="1" dirty="0"/>
              <a:t>&lt;1%</a:t>
            </a:r>
            <a:r>
              <a:rPr lang="de-DE" sz="2000" dirty="0"/>
              <a:t> in der Allgemeinbevölkerung, häufig bei Kindern mit schwerwiegenden Vernachlässigungs- und Missbrauchserfahrungen </a:t>
            </a:r>
            <a:r>
              <a:rPr lang="de-DE" sz="1800" dirty="0"/>
              <a:t>(Quehenberger et al., 2016)</a:t>
            </a:r>
          </a:p>
          <a:p>
            <a:pPr marL="177800" lvl="1" indent="0">
              <a:lnSpc>
                <a:spcPct val="150000"/>
              </a:lnSpc>
              <a:buNone/>
            </a:pPr>
            <a:r>
              <a:rPr lang="de-DE" sz="2000" u="sng" dirty="0"/>
              <a:t>Bindungsstörung mit Enthemmung (DSED):</a:t>
            </a:r>
            <a:r>
              <a:rPr lang="de-DE" sz="2000" dirty="0"/>
              <a:t> </a:t>
            </a:r>
          </a:p>
          <a:p>
            <a:pPr marL="177800" lvl="1" indent="0">
              <a:lnSpc>
                <a:spcPct val="150000"/>
              </a:lnSpc>
              <a:buNone/>
            </a:pPr>
            <a:r>
              <a:rPr lang="de-DE" sz="2000" dirty="0"/>
              <a:t>Ähnliche Prävalenz von </a:t>
            </a:r>
            <a:r>
              <a:rPr lang="de-DE" sz="2000" b="1" dirty="0"/>
              <a:t>&lt;1% </a:t>
            </a:r>
            <a:r>
              <a:rPr lang="de-DE" sz="2000" dirty="0"/>
              <a:t>in der Allgemeinbevölkerung, mit höherem Risiko bei Kindern mit sozialer Entbehrung und instabilen Betreuungssituationen </a:t>
            </a:r>
            <a:r>
              <a:rPr lang="de-DE" sz="1800" dirty="0"/>
              <a:t>(Brisch et al. 2018)</a:t>
            </a:r>
            <a:endParaRPr lang="de-DE" sz="2000" dirty="0"/>
          </a:p>
        </p:txBody>
      </p:sp>
      <p:sp>
        <p:nvSpPr>
          <p:cNvPr id="4" name="Textplatzhalter 3"/>
          <p:cNvSpPr>
            <a:spLocks noGrp="1"/>
          </p:cNvSpPr>
          <p:nvPr>
            <p:ph type="body" sz="quarter" idx="13"/>
          </p:nvPr>
        </p:nvSpPr>
        <p:spPr>
          <a:xfrm>
            <a:off x="368968" y="247483"/>
            <a:ext cx="6420021" cy="572196"/>
          </a:xfrm>
        </p:spPr>
        <p:txBody>
          <a:bodyPr>
            <a:noAutofit/>
          </a:bodyPr>
          <a:lstStyle/>
          <a:p>
            <a:r>
              <a:rPr lang="de-DE" sz="2200" b="1" dirty="0"/>
              <a:t>Bindungsstörung als typische Folge von Vernachlässigung: Prävalenz in der </a:t>
            </a:r>
            <a:r>
              <a:rPr lang="de-DE" sz="2200" b="1" dirty="0">
                <a:solidFill>
                  <a:schemeClr val="tx2">
                    <a:lumMod val="75000"/>
                  </a:schemeClr>
                </a:solidFill>
              </a:rPr>
              <a:t>Allgemeinbevölkerung</a:t>
            </a:r>
          </a:p>
        </p:txBody>
      </p:sp>
    </p:spTree>
    <p:extLst>
      <p:ext uri="{BB962C8B-B14F-4D97-AF65-F5344CB8AC3E}">
        <p14:creationId xmlns:p14="http://schemas.microsoft.com/office/powerpoint/2010/main" val="2837349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75627" y="1349051"/>
            <a:ext cx="8458510" cy="4867073"/>
          </a:xfrm>
        </p:spPr>
        <p:txBody>
          <a:bodyPr>
            <a:noAutofit/>
          </a:bodyPr>
          <a:lstStyle/>
          <a:p>
            <a:pPr lvl="1">
              <a:lnSpc>
                <a:spcPct val="150000"/>
              </a:lnSpc>
            </a:pPr>
            <a:r>
              <a:rPr lang="de-DE" sz="2000" dirty="0"/>
              <a:t>In extrem vernachlässigenden Heimumgebungen steigt die Prävalenz von Bindungsstörungen auf </a:t>
            </a:r>
            <a:r>
              <a:rPr lang="de-DE" sz="2000" b="1" dirty="0"/>
              <a:t>≥40% </a:t>
            </a:r>
            <a:r>
              <a:rPr lang="de-DE" sz="1800" dirty="0"/>
              <a:t>(Quehenberger et al. 2016)</a:t>
            </a:r>
          </a:p>
          <a:p>
            <a:pPr lvl="1">
              <a:lnSpc>
                <a:spcPct val="150000"/>
              </a:lnSpc>
            </a:pPr>
            <a:r>
              <a:rPr lang="de-DE" sz="2000" dirty="0"/>
              <a:t>In Hochrisikopopulationen, wie z. B. bei deprivierten Waisenkindern aus einer rumänischen Kohorte, entwickelten </a:t>
            </a:r>
            <a:r>
              <a:rPr lang="de-DE" sz="2000" b="1" dirty="0"/>
              <a:t>10–30%</a:t>
            </a:r>
            <a:r>
              <a:rPr lang="de-DE" sz="2000" dirty="0"/>
              <a:t> der Kinder eine Bindungsstörung </a:t>
            </a:r>
            <a:r>
              <a:rPr lang="de-DE" sz="1800" dirty="0"/>
              <a:t>(APA 2013; von Klitzing et al. 2015)</a:t>
            </a:r>
          </a:p>
          <a:p>
            <a:pPr lvl="1">
              <a:lnSpc>
                <a:spcPct val="150000"/>
              </a:lnSpc>
            </a:pPr>
            <a:r>
              <a:rPr lang="de-DE" sz="2000" dirty="0"/>
              <a:t>In kinderpsychiatrischen Kliniken, Ambulanzen, Waisenhäusern und Jugendhilfeeinrichtungen ist der Anteil an Kindern mit Bindungsstörungen aufgrund früher Vernachlässigung und Misshandlung besonders hoch </a:t>
            </a:r>
            <a:r>
              <a:rPr lang="de-DE" sz="1800" dirty="0"/>
              <a:t>(Quehenberger et al. 2016)</a:t>
            </a:r>
            <a:endParaRPr lang="de-DE" sz="2000" dirty="0"/>
          </a:p>
        </p:txBody>
      </p:sp>
      <p:sp>
        <p:nvSpPr>
          <p:cNvPr id="4" name="Textplatzhalter 3"/>
          <p:cNvSpPr>
            <a:spLocks noGrp="1"/>
          </p:cNvSpPr>
          <p:nvPr>
            <p:ph type="body" sz="quarter" idx="13"/>
          </p:nvPr>
        </p:nvSpPr>
        <p:spPr>
          <a:xfrm>
            <a:off x="368968" y="247483"/>
            <a:ext cx="6420021" cy="572196"/>
          </a:xfrm>
        </p:spPr>
        <p:txBody>
          <a:bodyPr>
            <a:noAutofit/>
          </a:bodyPr>
          <a:lstStyle/>
          <a:p>
            <a:r>
              <a:rPr lang="de-DE" sz="2200" b="1" dirty="0"/>
              <a:t>Bindungsstörung als typische Folge von Vernachlässigung: Prävalenz bei </a:t>
            </a:r>
            <a:r>
              <a:rPr lang="de-DE" sz="2200" b="1" dirty="0">
                <a:solidFill>
                  <a:schemeClr val="tx2">
                    <a:lumMod val="75000"/>
                  </a:schemeClr>
                </a:solidFill>
              </a:rPr>
              <a:t>Hochrisikogruppen</a:t>
            </a:r>
          </a:p>
        </p:txBody>
      </p:sp>
    </p:spTree>
    <p:extLst>
      <p:ext uri="{BB962C8B-B14F-4D97-AF65-F5344CB8AC3E}">
        <p14:creationId xmlns:p14="http://schemas.microsoft.com/office/powerpoint/2010/main" val="2250805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42745" y="1349050"/>
            <a:ext cx="8458510" cy="4867073"/>
          </a:xfrm>
        </p:spPr>
        <p:txBody>
          <a:bodyPr>
            <a:noAutofit/>
          </a:bodyPr>
          <a:lstStyle/>
          <a:p>
            <a:pPr marL="0" indent="0">
              <a:lnSpc>
                <a:spcPct val="114000"/>
              </a:lnSpc>
              <a:spcAft>
                <a:spcPts val="600"/>
              </a:spcAft>
              <a:buNone/>
            </a:pPr>
            <a:r>
              <a:rPr lang="en-US" sz="2000" b="1" dirty="0">
                <a:solidFill>
                  <a:schemeClr val="accent1"/>
                </a:solidFill>
              </a:rPr>
              <a:t>Diagnose “</a:t>
            </a:r>
            <a:r>
              <a:rPr lang="de-DE" sz="2000" b="1" dirty="0">
                <a:solidFill>
                  <a:schemeClr val="accent1"/>
                </a:solidFill>
              </a:rPr>
              <a:t>6B44 </a:t>
            </a:r>
            <a:r>
              <a:rPr lang="en-US" sz="2000" b="1" dirty="0" err="1">
                <a:solidFill>
                  <a:schemeClr val="accent1"/>
                </a:solidFill>
              </a:rPr>
              <a:t>Reaktive</a:t>
            </a:r>
            <a:r>
              <a:rPr lang="en-US" sz="2000" b="1" dirty="0">
                <a:solidFill>
                  <a:schemeClr val="accent1"/>
                </a:solidFill>
              </a:rPr>
              <a:t> </a:t>
            </a:r>
            <a:r>
              <a:rPr lang="en-US" sz="2000" b="1" dirty="0" err="1">
                <a:solidFill>
                  <a:schemeClr val="accent1"/>
                </a:solidFill>
              </a:rPr>
              <a:t>Bindungsstörung</a:t>
            </a:r>
            <a:r>
              <a:rPr lang="en-US" sz="2000" b="1" dirty="0">
                <a:solidFill>
                  <a:schemeClr val="accent1"/>
                </a:solidFill>
              </a:rPr>
              <a:t> ”</a:t>
            </a:r>
          </a:p>
          <a:p>
            <a:pPr marL="0" indent="0">
              <a:lnSpc>
                <a:spcPct val="114000"/>
              </a:lnSpc>
              <a:spcAft>
                <a:spcPts val="600"/>
              </a:spcAft>
              <a:buNone/>
            </a:pPr>
            <a:r>
              <a:rPr lang="de-DE" sz="2000" dirty="0"/>
              <a:t>Stark abnormes Bindungsverhalten in der frühen Kindheit, das im Zusammenhang mit einer Geschichte grob unangemessener Kinderbetreuung auftritt. Diagnosekriterien beinhalten spezifische Verhaltensmuster, wie eine auffällige Unfähigkeit, sich an die Bezugsperson zu wenden oder emotionale Unterstützung anzunehmen.</a:t>
            </a:r>
          </a:p>
          <a:p>
            <a:pPr marL="0" indent="0">
              <a:lnSpc>
                <a:spcPct val="114000"/>
              </a:lnSpc>
              <a:spcAft>
                <a:spcPts val="600"/>
              </a:spcAft>
              <a:buNone/>
            </a:pPr>
            <a:r>
              <a:rPr lang="en-US" sz="2000" b="1" dirty="0">
                <a:solidFill>
                  <a:schemeClr val="accent1"/>
                </a:solidFill>
              </a:rPr>
              <a:t>Neu i</a:t>
            </a:r>
            <a:r>
              <a:rPr lang="de-DE" sz="2000" b="1" dirty="0">
                <a:solidFill>
                  <a:schemeClr val="accent1"/>
                </a:solidFill>
              </a:rPr>
              <a:t>m Vgl. zu ICD-10: </a:t>
            </a:r>
            <a:r>
              <a:rPr lang="de-DE" sz="2000" dirty="0"/>
              <a:t>Klassifikation spezifischer und differenzierter, </a:t>
            </a:r>
            <a:r>
              <a:rPr lang="de-DE" sz="2000" b="1" dirty="0">
                <a:solidFill>
                  <a:schemeClr val="tx2"/>
                </a:solidFill>
              </a:rPr>
              <a:t>bietet detaillierte Kriterien</a:t>
            </a:r>
            <a:r>
              <a:rPr lang="de-DE" sz="2000" dirty="0"/>
              <a:t> </a:t>
            </a:r>
            <a:r>
              <a:rPr lang="de-DE" sz="1800" dirty="0"/>
              <a:t>(„Symptomatik entwickelt sich innerhalb der ersten 5 Lebensjahre, kann jedoch nicht vor dem Alter von 1 Jahr (oder einem Entwicklungsalter von weniger als 9 Monaten) diagnostiziert werden “) </a:t>
            </a:r>
            <a:r>
              <a:rPr lang="de-DE" sz="2000" dirty="0"/>
              <a:t>und </a:t>
            </a:r>
            <a:r>
              <a:rPr lang="de-DE" sz="2000" b="1" dirty="0">
                <a:solidFill>
                  <a:schemeClr val="tx2"/>
                </a:solidFill>
              </a:rPr>
              <a:t>beschreibt das Verhalten in einem breiteren Kontext der Beeinträchtigung der sozialen Bindung </a:t>
            </a:r>
            <a:r>
              <a:rPr lang="de-DE" sz="1800" dirty="0"/>
              <a:t>(„selbst wenn eine adäquate primäre Betreuungsperson neu hinzukommt, wendet sich das Kind nicht an die primäre Betreuungsperson, um Trost, Unterstützung und Pflege zu erhalten, zeigt nur selten sicherheitssuchende Verhaltensweisen gegenüber einem Erwachsenen und reagiert nicht, wenn Trost angeboten wird.“) </a:t>
            </a:r>
            <a:br>
              <a:rPr lang="de-DE" sz="1100" dirty="0"/>
            </a:br>
            <a:br>
              <a:rPr lang="de-DE" sz="1100" dirty="0"/>
            </a:br>
            <a:br>
              <a:rPr lang="de-DE" sz="1100" dirty="0"/>
            </a:br>
            <a:endParaRPr lang="de-DE" sz="900" dirty="0"/>
          </a:p>
          <a:p>
            <a:pPr>
              <a:spcBef>
                <a:spcPts val="1200"/>
              </a:spcBef>
              <a:spcAft>
                <a:spcPts val="600"/>
              </a:spcAft>
              <a:buFont typeface="Wingdings" panose="05000000000000000000" pitchFamily="2" charset="2"/>
              <a:buChar char="à"/>
            </a:pPr>
            <a:endParaRPr lang="de-DE" sz="1100" dirty="0"/>
          </a:p>
          <a:p>
            <a:endParaRPr lang="de-DE" sz="1100" dirty="0"/>
          </a:p>
        </p:txBody>
      </p:sp>
      <p:sp>
        <p:nvSpPr>
          <p:cNvPr id="4" name="Textplatzhalter 3"/>
          <p:cNvSpPr>
            <a:spLocks noGrp="1"/>
          </p:cNvSpPr>
          <p:nvPr>
            <p:ph type="body" sz="quarter" idx="13"/>
          </p:nvPr>
        </p:nvSpPr>
        <p:spPr>
          <a:xfrm>
            <a:off x="368968" y="264736"/>
            <a:ext cx="6470021" cy="572196"/>
          </a:xfrm>
        </p:spPr>
        <p:txBody>
          <a:bodyPr>
            <a:noAutofit/>
          </a:bodyPr>
          <a:lstStyle/>
          <a:p>
            <a:r>
              <a:rPr lang="de-DE" sz="2400" b="1" dirty="0"/>
              <a:t>Bindungsstörungen im ICD-11 </a:t>
            </a:r>
          </a:p>
          <a:p>
            <a:r>
              <a:rPr lang="de-DE" b="1" dirty="0"/>
              <a:t>unter spezifisch stress-assoziierten Störungen bzw. Trauma- und Belastungsstörungen </a:t>
            </a:r>
            <a:endParaRPr lang="de-DE" sz="2000" b="1" dirty="0"/>
          </a:p>
        </p:txBody>
      </p:sp>
    </p:spTree>
    <p:extLst>
      <p:ext uri="{BB962C8B-B14F-4D97-AF65-F5344CB8AC3E}">
        <p14:creationId xmlns:p14="http://schemas.microsoft.com/office/powerpoint/2010/main" val="3249131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84253" y="1392182"/>
            <a:ext cx="8458510" cy="4867073"/>
          </a:xfrm>
        </p:spPr>
        <p:txBody>
          <a:bodyPr>
            <a:noAutofit/>
          </a:bodyPr>
          <a:lstStyle/>
          <a:p>
            <a:pPr marL="0" indent="0">
              <a:lnSpc>
                <a:spcPct val="114000"/>
              </a:lnSpc>
              <a:spcAft>
                <a:spcPts val="600"/>
              </a:spcAft>
              <a:buNone/>
            </a:pPr>
            <a:r>
              <a:rPr lang="en-US" sz="2000" b="1" dirty="0">
                <a:solidFill>
                  <a:schemeClr val="accent1"/>
                </a:solidFill>
              </a:rPr>
              <a:t>Diagnose “</a:t>
            </a:r>
            <a:r>
              <a:rPr lang="de-DE" sz="2000" b="1" dirty="0">
                <a:solidFill>
                  <a:schemeClr val="accent1"/>
                </a:solidFill>
              </a:rPr>
              <a:t>6B45 Störung der sozialen Bindung mit enthemmtem Verhalten</a:t>
            </a:r>
            <a:r>
              <a:rPr lang="en-US" sz="2000" b="1" dirty="0">
                <a:solidFill>
                  <a:schemeClr val="accent1"/>
                </a:solidFill>
              </a:rPr>
              <a:t>”</a:t>
            </a:r>
          </a:p>
          <a:p>
            <a:pPr marL="0" indent="0">
              <a:lnSpc>
                <a:spcPct val="114000"/>
              </a:lnSpc>
              <a:spcAft>
                <a:spcPts val="600"/>
              </a:spcAft>
              <a:buNone/>
            </a:pPr>
            <a:r>
              <a:rPr lang="en-US" sz="2000" dirty="0"/>
              <a:t>Stark </a:t>
            </a:r>
            <a:r>
              <a:rPr lang="en-US" sz="2000" dirty="0" err="1"/>
              <a:t>abnormales</a:t>
            </a:r>
            <a:r>
              <a:rPr lang="en-US" sz="2000" dirty="0"/>
              <a:t> </a:t>
            </a:r>
            <a:r>
              <a:rPr lang="en-US" sz="2000" dirty="0" err="1"/>
              <a:t>soziales</a:t>
            </a:r>
            <a:r>
              <a:rPr lang="en-US" sz="2000" dirty="0"/>
              <a:t> </a:t>
            </a:r>
            <a:r>
              <a:rPr lang="en-US" sz="2000" dirty="0" err="1"/>
              <a:t>Verhalten</a:t>
            </a:r>
            <a:r>
              <a:rPr lang="de-DE" sz="2000" dirty="0"/>
              <a:t> , das im Zusammenhang mit einer Geschichte grob unangemessener Kinderbetreuung auftritt. Diagnosekriterien beinhalten ein übermäßig offenes, unangebrachtes und enthemmtes Verhalten gegenüber fremden Personen und das Fehlen von Bindungsverhalten und von schützenden oder sicherheitssuchenden Reaktionen in Bezug auf Erwachsene.</a:t>
            </a:r>
            <a:endParaRPr lang="en-US" sz="2000" dirty="0"/>
          </a:p>
          <a:p>
            <a:pPr marL="0" indent="0">
              <a:lnSpc>
                <a:spcPct val="114000"/>
              </a:lnSpc>
              <a:spcAft>
                <a:spcPts val="600"/>
              </a:spcAft>
              <a:buNone/>
            </a:pPr>
            <a:r>
              <a:rPr lang="en-US" sz="2000" b="1" dirty="0">
                <a:solidFill>
                  <a:schemeClr val="accent1"/>
                </a:solidFill>
              </a:rPr>
              <a:t>Neu i</a:t>
            </a:r>
            <a:r>
              <a:rPr lang="de-DE" sz="2000" b="1" dirty="0">
                <a:solidFill>
                  <a:schemeClr val="accent1"/>
                </a:solidFill>
              </a:rPr>
              <a:t>m Vgl. zu ICD-10: </a:t>
            </a:r>
            <a:r>
              <a:rPr lang="de-DE" sz="2000" b="1" dirty="0">
                <a:solidFill>
                  <a:schemeClr val="tx2"/>
                </a:solidFill>
              </a:rPr>
              <a:t>Klassifikation spezifischer und differenzierter</a:t>
            </a:r>
            <a:r>
              <a:rPr lang="de-DE" sz="2000" dirty="0">
                <a:solidFill>
                  <a:schemeClr val="tx2"/>
                </a:solidFill>
              </a:rPr>
              <a:t>, </a:t>
            </a:r>
            <a:r>
              <a:rPr lang="de-DE" sz="2000" b="1" dirty="0">
                <a:solidFill>
                  <a:schemeClr val="tx2"/>
                </a:solidFill>
              </a:rPr>
              <a:t>bietet</a:t>
            </a:r>
            <a:r>
              <a:rPr lang="de-DE" sz="2000" dirty="0">
                <a:solidFill>
                  <a:schemeClr val="tx2"/>
                </a:solidFill>
              </a:rPr>
              <a:t> </a:t>
            </a:r>
            <a:r>
              <a:rPr lang="de-DE" sz="2000" b="1" dirty="0">
                <a:solidFill>
                  <a:schemeClr val="tx2"/>
                </a:solidFill>
              </a:rPr>
              <a:t>detaillierte Kriterien</a:t>
            </a:r>
            <a:r>
              <a:rPr lang="de-DE" sz="2000" b="1" dirty="0"/>
              <a:t> </a:t>
            </a:r>
            <a:r>
              <a:rPr lang="de-DE" sz="1800" dirty="0"/>
              <a:t>(„Symptomatik entwickelt sich innerhalb der ersten 5 Lebensjahre, kann jedoch nicht vor dem Alter von 1 Jahr (oder einem Entwicklungsalter von weniger als 9 Monaten) diagnostiziert werden “)</a:t>
            </a:r>
            <a:r>
              <a:rPr lang="de-DE" sz="2000" dirty="0"/>
              <a:t> und </a:t>
            </a:r>
            <a:r>
              <a:rPr lang="de-DE" sz="2000" b="1" dirty="0">
                <a:solidFill>
                  <a:schemeClr val="tx2"/>
                </a:solidFill>
              </a:rPr>
              <a:t>beschreibt das Verhalten in einem breiteren Kontext der Beeinträchtigung der sozialen Bindung </a:t>
            </a:r>
            <a:r>
              <a:rPr lang="de-DE" sz="1800" dirty="0"/>
              <a:t>(„Das Kind geht wahllos auf Erwachsene zu, hat keine Scheu, sich zu nähern, geht mit unbekannten Erwachsenen weg und zeigt gegenüber Fremden ein übermäßig vertrautes Verhalten.“)</a:t>
            </a:r>
            <a:br>
              <a:rPr lang="de-DE" sz="900" dirty="0"/>
            </a:br>
            <a:endParaRPr lang="de-DE" sz="900" dirty="0"/>
          </a:p>
          <a:p>
            <a:pPr>
              <a:spcBef>
                <a:spcPts val="1200"/>
              </a:spcBef>
              <a:spcAft>
                <a:spcPts val="600"/>
              </a:spcAft>
              <a:buFont typeface="Wingdings" panose="05000000000000000000" pitchFamily="2" charset="2"/>
              <a:buChar char="à"/>
            </a:pPr>
            <a:endParaRPr lang="de-DE" sz="1100" dirty="0"/>
          </a:p>
          <a:p>
            <a:endParaRPr lang="de-DE" sz="1100" dirty="0"/>
          </a:p>
        </p:txBody>
      </p:sp>
      <p:sp>
        <p:nvSpPr>
          <p:cNvPr id="4" name="Textplatzhalter 3"/>
          <p:cNvSpPr>
            <a:spLocks noGrp="1"/>
          </p:cNvSpPr>
          <p:nvPr>
            <p:ph type="body" sz="quarter" idx="13"/>
          </p:nvPr>
        </p:nvSpPr>
        <p:spPr>
          <a:xfrm>
            <a:off x="368968" y="264736"/>
            <a:ext cx="6470021" cy="572196"/>
          </a:xfrm>
        </p:spPr>
        <p:txBody>
          <a:bodyPr>
            <a:noAutofit/>
          </a:bodyPr>
          <a:lstStyle/>
          <a:p>
            <a:r>
              <a:rPr lang="de-DE" sz="2400" b="1" dirty="0"/>
              <a:t>Bindungsstörungen im ICD-11 </a:t>
            </a:r>
          </a:p>
          <a:p>
            <a:r>
              <a:rPr lang="de-DE" sz="1400" b="1" dirty="0"/>
              <a:t>unter spezifisch Stress-assoziierten Störungen bzw. Trauma- und Belastungsstörungen </a:t>
            </a:r>
            <a:endParaRPr lang="de-DE" sz="1800" b="1" dirty="0"/>
          </a:p>
        </p:txBody>
      </p:sp>
    </p:spTree>
    <p:extLst>
      <p:ext uri="{BB962C8B-B14F-4D97-AF65-F5344CB8AC3E}">
        <p14:creationId xmlns:p14="http://schemas.microsoft.com/office/powerpoint/2010/main" val="203951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19380" y="313510"/>
            <a:ext cx="6584836" cy="452842"/>
          </a:xfrm>
        </p:spPr>
        <p:txBody>
          <a:bodyPr>
            <a:noAutofit/>
          </a:bodyPr>
          <a:lstStyle/>
          <a:p>
            <a:r>
              <a:rPr lang="de-DE" sz="2800" dirty="0"/>
              <a:t>Routineüberblick Kinderschutzhotline </a:t>
            </a:r>
            <a:r>
              <a:rPr lang="de-DE" sz="2000" dirty="0"/>
              <a:t>(N=8.724)</a:t>
            </a:r>
          </a:p>
        </p:txBody>
      </p:sp>
      <p:graphicFrame>
        <p:nvGraphicFramePr>
          <p:cNvPr id="5" name="Diagramm 4">
            <a:extLst>
              <a:ext uri="{FF2B5EF4-FFF2-40B4-BE49-F238E27FC236}">
                <a16:creationId xmlns:a16="http://schemas.microsoft.com/office/drawing/2014/main" id="{58ACB795-76F7-8800-50E5-6E3A4CEE20C6}"/>
              </a:ext>
            </a:extLst>
          </p:cNvPr>
          <p:cNvGraphicFramePr>
            <a:graphicFrameLocks/>
          </p:cNvGraphicFramePr>
          <p:nvPr>
            <p:extLst>
              <p:ext uri="{D42A27DB-BD31-4B8C-83A1-F6EECF244321}">
                <p14:modId xmlns:p14="http://schemas.microsoft.com/office/powerpoint/2010/main" val="2705603860"/>
              </p:ext>
            </p:extLst>
          </p:nvPr>
        </p:nvGraphicFramePr>
        <p:xfrm>
          <a:off x="384547" y="1255262"/>
          <a:ext cx="8374906" cy="5445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5300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val 12"/>
          <p:cNvSpPr>
            <a:spLocks noChangeArrowheads="1"/>
          </p:cNvSpPr>
          <p:nvPr/>
        </p:nvSpPr>
        <p:spPr bwMode="auto">
          <a:xfrm>
            <a:off x="1403350" y="2346266"/>
            <a:ext cx="2547063" cy="1529641"/>
          </a:xfrm>
          <a:prstGeom prst="ellipse">
            <a:avLst/>
          </a:prstGeom>
          <a:solidFill>
            <a:srgbClr val="9DCFAA"/>
          </a:solidFill>
          <a:ln w="9525">
            <a:solidFill>
              <a:schemeClr val="tx1"/>
            </a:solidFill>
            <a:round/>
            <a:headEnd/>
            <a:tailEnd/>
          </a:ln>
        </p:spPr>
        <p:txBody>
          <a:bodyPr wrap="none" anchor="ctr"/>
          <a:lstStyle/>
          <a:p>
            <a:pPr algn="ctr"/>
            <a:r>
              <a:rPr lang="de-DE" dirty="0">
                <a:solidFill>
                  <a:srgbClr val="000000"/>
                </a:solidFill>
                <a:latin typeface="Corbel" panose="020B0503020204020204" pitchFamily="34" charset="0"/>
              </a:rPr>
              <a:t>Bipolare</a:t>
            </a:r>
          </a:p>
          <a:p>
            <a:pPr algn="ctr"/>
            <a:r>
              <a:rPr lang="de-DE" dirty="0">
                <a:solidFill>
                  <a:srgbClr val="000000"/>
                </a:solidFill>
                <a:latin typeface="Corbel" panose="020B0503020204020204" pitchFamily="34" charset="0"/>
              </a:rPr>
              <a:t>Störungen im</a:t>
            </a:r>
          </a:p>
          <a:p>
            <a:pPr algn="ctr"/>
            <a:r>
              <a:rPr lang="de-DE" dirty="0">
                <a:solidFill>
                  <a:srgbClr val="000000"/>
                </a:solidFill>
                <a:latin typeface="Corbel" panose="020B0503020204020204" pitchFamily="34" charset="0"/>
              </a:rPr>
              <a:t>Kindesalter</a:t>
            </a:r>
            <a:r>
              <a:rPr lang="en-US" dirty="0">
                <a:solidFill>
                  <a:srgbClr val="000000"/>
                </a:solidFill>
                <a:latin typeface="Corbel" panose="020B0503020204020204" pitchFamily="34" charset="0"/>
              </a:rPr>
              <a:t> </a:t>
            </a:r>
          </a:p>
        </p:txBody>
      </p:sp>
      <p:sp>
        <p:nvSpPr>
          <p:cNvPr id="96259" name="Rectangle 2"/>
          <p:cNvSpPr>
            <a:spLocks noGrp="1" noChangeArrowheads="1"/>
          </p:cNvSpPr>
          <p:nvPr>
            <p:ph type="title"/>
          </p:nvPr>
        </p:nvSpPr>
        <p:spPr>
          <a:xfrm>
            <a:off x="394621" y="411782"/>
            <a:ext cx="6553200" cy="755651"/>
          </a:xfrm>
        </p:spPr>
        <p:txBody>
          <a:bodyPr>
            <a:normAutofit fontScale="90000"/>
          </a:bodyPr>
          <a:lstStyle/>
          <a:p>
            <a:pPr eaLnBrk="1" hangingPunct="1"/>
            <a:br>
              <a:rPr lang="en-US" sz="2400" b="1" dirty="0"/>
            </a:br>
            <a:br>
              <a:rPr lang="en-US" sz="4000" b="1" dirty="0"/>
            </a:br>
            <a:r>
              <a:rPr lang="en-US" sz="3600" b="1" dirty="0"/>
              <a:t>Trauma-</a:t>
            </a:r>
            <a:br>
              <a:rPr lang="en-US" sz="3600" b="1" dirty="0"/>
            </a:br>
            <a:r>
              <a:rPr lang="en-US" sz="3600" b="1" dirty="0"/>
              <a:t>Entwicklungsheterotopie</a:t>
            </a:r>
            <a:endParaRPr lang="en-US" sz="6000" b="1" dirty="0"/>
          </a:p>
        </p:txBody>
      </p:sp>
      <p:sp>
        <p:nvSpPr>
          <p:cNvPr id="96260" name="Oval 5"/>
          <p:cNvSpPr>
            <a:spLocks noChangeArrowheads="1"/>
          </p:cNvSpPr>
          <p:nvPr/>
        </p:nvSpPr>
        <p:spPr bwMode="auto">
          <a:xfrm>
            <a:off x="2584975" y="4509346"/>
            <a:ext cx="2610213" cy="1145126"/>
          </a:xfrm>
          <a:prstGeom prst="ellipse">
            <a:avLst/>
          </a:prstGeom>
          <a:solidFill>
            <a:schemeClr val="accent1">
              <a:alpha val="49019"/>
            </a:schemeClr>
          </a:solidFill>
          <a:ln w="9525">
            <a:solidFill>
              <a:schemeClr val="tx1"/>
            </a:solidFill>
            <a:round/>
            <a:headEnd/>
            <a:tailEnd/>
          </a:ln>
        </p:spPr>
        <p:txBody>
          <a:bodyPr wrap="none" anchor="ctr"/>
          <a:lstStyle/>
          <a:p>
            <a:pPr algn="ctr"/>
            <a:r>
              <a:rPr lang="en-US" dirty="0" err="1">
                <a:solidFill>
                  <a:srgbClr val="000000"/>
                </a:solidFill>
                <a:latin typeface="Corbel" panose="020B0503020204020204" pitchFamily="34" charset="0"/>
              </a:rPr>
              <a:t>Oppositionelles</a:t>
            </a:r>
            <a:endParaRPr lang="en-US" dirty="0">
              <a:solidFill>
                <a:srgbClr val="000000"/>
              </a:solidFill>
              <a:latin typeface="Corbel" panose="020B0503020204020204" pitchFamily="34" charset="0"/>
            </a:endParaRPr>
          </a:p>
          <a:p>
            <a:pPr algn="ctr"/>
            <a:r>
              <a:rPr lang="en-US" dirty="0" err="1">
                <a:solidFill>
                  <a:srgbClr val="000000"/>
                </a:solidFill>
                <a:latin typeface="Corbel" panose="020B0503020204020204" pitchFamily="34" charset="0"/>
              </a:rPr>
              <a:t>Verhalten</a:t>
            </a:r>
            <a:endParaRPr lang="en-US" dirty="0">
              <a:solidFill>
                <a:srgbClr val="000000"/>
              </a:solidFill>
              <a:latin typeface="Corbel" panose="020B0503020204020204" pitchFamily="34" charset="0"/>
            </a:endParaRPr>
          </a:p>
        </p:txBody>
      </p:sp>
      <p:sp>
        <p:nvSpPr>
          <p:cNvPr id="96261" name="Oval 6"/>
          <p:cNvSpPr>
            <a:spLocks noChangeArrowheads="1"/>
          </p:cNvSpPr>
          <p:nvPr/>
        </p:nvSpPr>
        <p:spPr bwMode="auto">
          <a:xfrm>
            <a:off x="2909006" y="3961098"/>
            <a:ext cx="3055072" cy="891120"/>
          </a:xfrm>
          <a:prstGeom prst="ellipse">
            <a:avLst/>
          </a:prstGeom>
          <a:solidFill>
            <a:schemeClr val="accent1"/>
          </a:solidFill>
          <a:ln w="9525">
            <a:solidFill>
              <a:schemeClr val="tx1"/>
            </a:solidFill>
            <a:round/>
            <a:headEnd/>
            <a:tailEnd/>
          </a:ln>
        </p:spPr>
        <p:txBody>
          <a:bodyPr wrap="none" anchor="ctr"/>
          <a:lstStyle/>
          <a:p>
            <a:pPr algn="ctr"/>
            <a:r>
              <a:rPr lang="en-US" dirty="0">
                <a:solidFill>
                  <a:srgbClr val="000000"/>
                </a:solidFill>
                <a:latin typeface="Corbel" panose="020B0503020204020204" pitchFamily="34" charset="0"/>
              </a:rPr>
              <a:t>ADHS</a:t>
            </a:r>
          </a:p>
        </p:txBody>
      </p:sp>
      <p:sp>
        <p:nvSpPr>
          <p:cNvPr id="96262" name="Oval 8"/>
          <p:cNvSpPr>
            <a:spLocks noChangeArrowheads="1"/>
          </p:cNvSpPr>
          <p:nvPr/>
        </p:nvSpPr>
        <p:spPr bwMode="auto">
          <a:xfrm>
            <a:off x="737212" y="3508086"/>
            <a:ext cx="2482508" cy="1782242"/>
          </a:xfrm>
          <a:prstGeom prst="ellipse">
            <a:avLst/>
          </a:prstGeom>
          <a:solidFill>
            <a:srgbClr val="79F385">
              <a:alpha val="18823"/>
            </a:srgbClr>
          </a:solidFill>
          <a:ln w="9525">
            <a:solidFill>
              <a:schemeClr val="tx1"/>
            </a:solidFill>
            <a:round/>
            <a:headEnd/>
            <a:tailEnd/>
          </a:ln>
        </p:spPr>
        <p:txBody>
          <a:bodyPr wrap="none" anchor="ctr"/>
          <a:lstStyle/>
          <a:p>
            <a:pPr algn="ctr"/>
            <a:r>
              <a:rPr lang="en-US" dirty="0">
                <a:solidFill>
                  <a:srgbClr val="000000"/>
                </a:solidFill>
                <a:latin typeface="Corbel" panose="020B0503020204020204" pitchFamily="34" charset="0"/>
              </a:rPr>
              <a:t>Emotionale</a:t>
            </a:r>
          </a:p>
          <a:p>
            <a:pPr algn="ctr"/>
            <a:r>
              <a:rPr lang="en-US" dirty="0" err="1">
                <a:solidFill>
                  <a:srgbClr val="000000"/>
                </a:solidFill>
                <a:latin typeface="Corbel" panose="020B0503020204020204" pitchFamily="34" charset="0"/>
              </a:rPr>
              <a:t>Störungen</a:t>
            </a:r>
            <a:endParaRPr lang="en-US" dirty="0">
              <a:solidFill>
                <a:srgbClr val="000000"/>
              </a:solidFill>
              <a:latin typeface="Corbel" panose="020B0503020204020204" pitchFamily="34" charset="0"/>
            </a:endParaRPr>
          </a:p>
        </p:txBody>
      </p:sp>
      <p:sp>
        <p:nvSpPr>
          <p:cNvPr id="96263" name="Oval 9"/>
          <p:cNvSpPr>
            <a:spLocks noChangeArrowheads="1"/>
          </p:cNvSpPr>
          <p:nvPr/>
        </p:nvSpPr>
        <p:spPr bwMode="auto">
          <a:xfrm>
            <a:off x="5623679" y="2228663"/>
            <a:ext cx="2896495" cy="1272829"/>
          </a:xfrm>
          <a:prstGeom prst="ellipse">
            <a:avLst/>
          </a:prstGeom>
          <a:solidFill>
            <a:srgbClr val="FF66CC"/>
          </a:solidFill>
          <a:ln w="9525">
            <a:solidFill>
              <a:schemeClr val="tx1"/>
            </a:solidFill>
            <a:round/>
            <a:headEnd/>
            <a:tailEnd/>
          </a:ln>
        </p:spPr>
        <p:txBody>
          <a:bodyPr wrap="none" anchor="ctr"/>
          <a:lstStyle/>
          <a:p>
            <a:pPr algn="ctr"/>
            <a:r>
              <a:rPr lang="en-US" dirty="0">
                <a:solidFill>
                  <a:srgbClr val="000000"/>
                </a:solidFill>
                <a:latin typeface="Arial" pitchFamily="34" charset="0"/>
              </a:rPr>
              <a:t>     </a:t>
            </a:r>
            <a:r>
              <a:rPr lang="en-US" dirty="0" err="1">
                <a:solidFill>
                  <a:srgbClr val="000000"/>
                </a:solidFill>
                <a:latin typeface="Corbel" panose="020B0503020204020204" pitchFamily="34" charset="0"/>
              </a:rPr>
              <a:t>Störungen</a:t>
            </a:r>
            <a:r>
              <a:rPr lang="en-US" dirty="0">
                <a:solidFill>
                  <a:srgbClr val="000000"/>
                </a:solidFill>
                <a:latin typeface="Corbel" panose="020B0503020204020204" pitchFamily="34" charset="0"/>
              </a:rPr>
              <a:t> der </a:t>
            </a:r>
          </a:p>
          <a:p>
            <a:pPr algn="ctr"/>
            <a:r>
              <a:rPr lang="en-US" dirty="0" err="1">
                <a:solidFill>
                  <a:srgbClr val="000000"/>
                </a:solidFill>
                <a:latin typeface="Corbel" panose="020B0503020204020204" pitchFamily="34" charset="0"/>
              </a:rPr>
              <a:t>Persönlichkeits</a:t>
            </a:r>
            <a:endParaRPr lang="en-US" dirty="0">
              <a:solidFill>
                <a:srgbClr val="000000"/>
              </a:solidFill>
              <a:latin typeface="Corbel" panose="020B0503020204020204" pitchFamily="34" charset="0"/>
            </a:endParaRPr>
          </a:p>
          <a:p>
            <a:pPr algn="ctr"/>
            <a:r>
              <a:rPr lang="en-US" dirty="0">
                <a:solidFill>
                  <a:srgbClr val="000000"/>
                </a:solidFill>
                <a:latin typeface="Corbel" panose="020B0503020204020204" pitchFamily="34" charset="0"/>
              </a:rPr>
              <a:t>-</a:t>
            </a:r>
            <a:r>
              <a:rPr lang="en-US" dirty="0" err="1">
                <a:solidFill>
                  <a:srgbClr val="000000"/>
                </a:solidFill>
                <a:latin typeface="Corbel" panose="020B0503020204020204" pitchFamily="34" charset="0"/>
              </a:rPr>
              <a:t>entwicklung</a:t>
            </a:r>
            <a:endParaRPr lang="en-US" dirty="0">
              <a:solidFill>
                <a:srgbClr val="000000"/>
              </a:solidFill>
              <a:latin typeface="Corbel" panose="020B0503020204020204" pitchFamily="34" charset="0"/>
            </a:endParaRPr>
          </a:p>
        </p:txBody>
      </p:sp>
      <p:sp>
        <p:nvSpPr>
          <p:cNvPr id="96264" name="Oval 11"/>
          <p:cNvSpPr>
            <a:spLocks noChangeArrowheads="1"/>
          </p:cNvSpPr>
          <p:nvPr/>
        </p:nvSpPr>
        <p:spPr bwMode="auto">
          <a:xfrm>
            <a:off x="5195187" y="3295056"/>
            <a:ext cx="2356208" cy="1400533"/>
          </a:xfrm>
          <a:prstGeom prst="ellipse">
            <a:avLst/>
          </a:prstGeom>
          <a:solidFill>
            <a:srgbClr val="FF0000">
              <a:alpha val="81175"/>
            </a:srgbClr>
          </a:solidFill>
          <a:ln w="9525">
            <a:solidFill>
              <a:schemeClr val="tx1"/>
            </a:solidFill>
            <a:round/>
            <a:headEnd/>
            <a:tailEnd/>
          </a:ln>
        </p:spPr>
        <p:txBody>
          <a:bodyPr wrap="none" anchor="ctr"/>
          <a:lstStyle/>
          <a:p>
            <a:pPr algn="ctr"/>
            <a:r>
              <a:rPr lang="en-US" dirty="0" err="1">
                <a:solidFill>
                  <a:srgbClr val="000000"/>
                </a:solidFill>
                <a:latin typeface="Corbel" panose="020B0503020204020204" pitchFamily="34" charset="0"/>
              </a:rPr>
              <a:t>Selbstverletzung</a:t>
            </a:r>
            <a:endParaRPr lang="en-US" dirty="0">
              <a:solidFill>
                <a:srgbClr val="000000"/>
              </a:solidFill>
              <a:latin typeface="Corbel" panose="020B0503020204020204" pitchFamily="34" charset="0"/>
            </a:endParaRPr>
          </a:p>
          <a:p>
            <a:pPr algn="ctr"/>
            <a:r>
              <a:rPr lang="en-US" dirty="0" err="1">
                <a:solidFill>
                  <a:srgbClr val="000000"/>
                </a:solidFill>
                <a:latin typeface="Corbel" panose="020B0503020204020204" pitchFamily="34" charset="0"/>
              </a:rPr>
              <a:t>Suizidalität</a:t>
            </a:r>
            <a:endParaRPr lang="en-US" dirty="0">
              <a:solidFill>
                <a:srgbClr val="000000"/>
              </a:solidFill>
              <a:latin typeface="Corbel" panose="020B0503020204020204" pitchFamily="34" charset="0"/>
            </a:endParaRPr>
          </a:p>
        </p:txBody>
      </p:sp>
      <p:sp>
        <p:nvSpPr>
          <p:cNvPr id="96265" name="Line 13"/>
          <p:cNvSpPr>
            <a:spLocks noChangeShapeType="1"/>
          </p:cNvSpPr>
          <p:nvPr/>
        </p:nvSpPr>
        <p:spPr bwMode="auto">
          <a:xfrm>
            <a:off x="609099" y="6313895"/>
            <a:ext cx="8154795"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solidFill>
                <a:srgbClr val="000000"/>
              </a:solidFill>
              <a:latin typeface="Arial" pitchFamily="34" charset="0"/>
            </a:endParaRPr>
          </a:p>
        </p:txBody>
      </p:sp>
      <p:sp>
        <p:nvSpPr>
          <p:cNvPr id="96266" name="Text Box 14"/>
          <p:cNvSpPr txBox="1">
            <a:spLocks noChangeArrowheads="1"/>
          </p:cNvSpPr>
          <p:nvPr/>
        </p:nvSpPr>
        <p:spPr bwMode="auto">
          <a:xfrm>
            <a:off x="250095" y="6416675"/>
            <a:ext cx="86407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dirty="0" err="1">
                <a:latin typeface="Corbel" panose="020B0503020204020204" pitchFamily="34" charset="0"/>
              </a:rPr>
              <a:t>Geburt</a:t>
            </a:r>
            <a:r>
              <a:rPr lang="en-US" sz="2000" b="1" dirty="0">
                <a:latin typeface="Corbel" panose="020B0503020204020204" pitchFamily="34" charset="0"/>
              </a:rPr>
              <a:t>          </a:t>
            </a:r>
            <a:r>
              <a:rPr lang="en-US" sz="2000" b="1" dirty="0" err="1">
                <a:latin typeface="Corbel" panose="020B0503020204020204" pitchFamily="34" charset="0"/>
              </a:rPr>
              <a:t>Vorschulalter</a:t>
            </a:r>
            <a:r>
              <a:rPr lang="en-US" sz="2000" b="1" dirty="0">
                <a:latin typeface="Corbel" panose="020B0503020204020204" pitchFamily="34" charset="0"/>
              </a:rPr>
              <a:t>           </a:t>
            </a:r>
            <a:r>
              <a:rPr lang="en-US" sz="2000" b="1" dirty="0" err="1">
                <a:latin typeface="Corbel" panose="020B0503020204020204" pitchFamily="34" charset="0"/>
              </a:rPr>
              <a:t>Schulalter</a:t>
            </a:r>
            <a:r>
              <a:rPr lang="en-US" sz="2000" b="1" dirty="0">
                <a:latin typeface="Corbel" panose="020B0503020204020204" pitchFamily="34" charset="0"/>
              </a:rPr>
              <a:t>         </a:t>
            </a:r>
            <a:r>
              <a:rPr lang="en-US" sz="2000" b="1" dirty="0" err="1">
                <a:latin typeface="Corbel" panose="020B0503020204020204" pitchFamily="34" charset="0"/>
              </a:rPr>
              <a:t>Pubertät</a:t>
            </a:r>
            <a:r>
              <a:rPr lang="en-US" sz="2000" b="1" dirty="0">
                <a:latin typeface="Corbel" panose="020B0503020204020204" pitchFamily="34" charset="0"/>
              </a:rPr>
              <a:t>      </a:t>
            </a:r>
            <a:r>
              <a:rPr lang="en-US" sz="2000" b="1" dirty="0" err="1">
                <a:latin typeface="Corbel" panose="020B0503020204020204" pitchFamily="34" charset="0"/>
              </a:rPr>
              <a:t>Adoleszenz</a:t>
            </a:r>
            <a:endParaRPr lang="en-US" sz="2000" b="1" dirty="0">
              <a:latin typeface="Corbel" panose="020B0503020204020204" pitchFamily="34" charset="0"/>
            </a:endParaRPr>
          </a:p>
        </p:txBody>
      </p:sp>
      <p:sp>
        <p:nvSpPr>
          <p:cNvPr id="245774" name="Oval 14"/>
          <p:cNvSpPr>
            <a:spLocks noChangeArrowheads="1"/>
          </p:cNvSpPr>
          <p:nvPr/>
        </p:nvSpPr>
        <p:spPr bwMode="auto">
          <a:xfrm>
            <a:off x="3570162" y="2378838"/>
            <a:ext cx="2673363" cy="1209679"/>
          </a:xfrm>
          <a:prstGeom prst="ellipse">
            <a:avLst/>
          </a:prstGeom>
          <a:solidFill>
            <a:srgbClr val="FF9900">
              <a:alpha val="81000"/>
            </a:srgbClr>
          </a:solidFill>
          <a:ln w="9525">
            <a:solidFill>
              <a:schemeClr val="tx1"/>
            </a:solidFill>
            <a:round/>
            <a:headEnd/>
            <a:tailEnd/>
          </a:ln>
          <a:effectLst>
            <a:prstShdw prst="shdw17" dist="17961" dir="2700000">
              <a:schemeClr val="tx1">
                <a:gamma/>
                <a:shade val="60000"/>
                <a:invGamma/>
              </a:schemeClr>
            </a:prstShdw>
          </a:effectLst>
        </p:spPr>
        <p:txBody>
          <a:bodyPr wrap="none" anchor="ctr"/>
          <a:lstStyle/>
          <a:p>
            <a:pPr algn="ctr">
              <a:defRPr/>
            </a:pPr>
            <a:r>
              <a:rPr lang="de-CH" dirty="0">
                <a:solidFill>
                  <a:srgbClr val="000000"/>
                </a:solidFill>
                <a:latin typeface="Corbel" panose="020B0503020204020204" pitchFamily="34" charset="0"/>
              </a:rPr>
              <a:t>Affektive Störungen</a:t>
            </a:r>
          </a:p>
        </p:txBody>
      </p:sp>
      <p:sp>
        <p:nvSpPr>
          <p:cNvPr id="245776" name="Oval 16"/>
          <p:cNvSpPr>
            <a:spLocks noChangeArrowheads="1"/>
          </p:cNvSpPr>
          <p:nvPr/>
        </p:nvSpPr>
        <p:spPr bwMode="auto">
          <a:xfrm>
            <a:off x="282228" y="5368424"/>
            <a:ext cx="1857123" cy="827971"/>
          </a:xfrm>
          <a:prstGeom prst="ellipse">
            <a:avLst/>
          </a:prstGeom>
          <a:solidFill>
            <a:srgbClr val="993366">
              <a:alpha val="94000"/>
            </a:srgbClr>
          </a:solidFill>
          <a:ln w="9525">
            <a:solidFill>
              <a:schemeClr val="tx1"/>
            </a:solidFill>
            <a:round/>
            <a:headEnd/>
            <a:tailEnd/>
          </a:ln>
          <a:effectLst>
            <a:prstShdw prst="shdw17" dist="17961" dir="2700000">
              <a:schemeClr val="tx1">
                <a:gamma/>
                <a:shade val="60000"/>
                <a:invGamma/>
              </a:schemeClr>
            </a:prstShdw>
          </a:effectLst>
        </p:spPr>
        <p:txBody>
          <a:bodyPr wrap="none" anchor="ctr"/>
          <a:lstStyle/>
          <a:p>
            <a:pPr algn="ctr">
              <a:defRPr/>
            </a:pPr>
            <a:r>
              <a:rPr lang="de-CH" dirty="0">
                <a:solidFill>
                  <a:srgbClr val="FFFFFF"/>
                </a:solidFill>
                <a:latin typeface="Corbel" panose="020B0503020204020204" pitchFamily="34" charset="0"/>
              </a:rPr>
              <a:t>Regulations-</a:t>
            </a:r>
          </a:p>
          <a:p>
            <a:pPr algn="ctr">
              <a:defRPr/>
            </a:pPr>
            <a:r>
              <a:rPr lang="de-CH" dirty="0" err="1">
                <a:solidFill>
                  <a:srgbClr val="FFFFFF"/>
                </a:solidFill>
                <a:latin typeface="Corbel" panose="020B0503020204020204" pitchFamily="34" charset="0"/>
              </a:rPr>
              <a:t>störungen</a:t>
            </a:r>
            <a:endParaRPr lang="de-CH" dirty="0">
              <a:solidFill>
                <a:srgbClr val="FFFFFF"/>
              </a:solidFill>
              <a:latin typeface="Corbel" panose="020B0503020204020204" pitchFamily="34" charset="0"/>
            </a:endParaRPr>
          </a:p>
        </p:txBody>
      </p:sp>
      <p:sp>
        <p:nvSpPr>
          <p:cNvPr id="96269" name="Oval 7"/>
          <p:cNvSpPr>
            <a:spLocks noChangeArrowheads="1"/>
          </p:cNvSpPr>
          <p:nvPr/>
        </p:nvSpPr>
        <p:spPr bwMode="auto">
          <a:xfrm>
            <a:off x="2801738" y="3166671"/>
            <a:ext cx="3065662" cy="1139214"/>
          </a:xfrm>
          <a:prstGeom prst="ellipse">
            <a:avLst/>
          </a:prstGeom>
          <a:solidFill>
            <a:schemeClr val="accent1">
              <a:alpha val="52940"/>
            </a:schemeClr>
          </a:solidFill>
          <a:ln w="9525">
            <a:solidFill>
              <a:schemeClr val="tx1"/>
            </a:solidFill>
            <a:round/>
            <a:headEnd/>
            <a:tailEnd/>
          </a:ln>
        </p:spPr>
        <p:txBody>
          <a:bodyPr wrap="none" anchor="ctr"/>
          <a:lstStyle/>
          <a:p>
            <a:pPr algn="ctr"/>
            <a:r>
              <a:rPr lang="de-DE" dirty="0">
                <a:solidFill>
                  <a:srgbClr val="000000"/>
                </a:solidFill>
                <a:latin typeface="Corbel" panose="020B0503020204020204" pitchFamily="34" charset="0"/>
              </a:rPr>
              <a:t>Störung des </a:t>
            </a:r>
          </a:p>
          <a:p>
            <a:pPr algn="ctr"/>
            <a:r>
              <a:rPr lang="de-DE" dirty="0">
                <a:solidFill>
                  <a:srgbClr val="000000"/>
                </a:solidFill>
                <a:latin typeface="Corbel" panose="020B0503020204020204" pitchFamily="34" charset="0"/>
              </a:rPr>
              <a:t>Sozialverhaltens</a:t>
            </a:r>
          </a:p>
        </p:txBody>
      </p:sp>
      <p:sp>
        <p:nvSpPr>
          <p:cNvPr id="96270" name="Oval 18"/>
          <p:cNvSpPr>
            <a:spLocks noChangeArrowheads="1"/>
          </p:cNvSpPr>
          <p:nvPr/>
        </p:nvSpPr>
        <p:spPr bwMode="auto">
          <a:xfrm>
            <a:off x="5571185" y="1062618"/>
            <a:ext cx="2959644" cy="1439827"/>
          </a:xfrm>
          <a:prstGeom prst="ellipse">
            <a:avLst/>
          </a:prstGeom>
          <a:solidFill>
            <a:srgbClr val="CC99FF">
              <a:alpha val="79999"/>
            </a:srgbClr>
          </a:solidFill>
          <a:ln w="9525">
            <a:solidFill>
              <a:schemeClr val="tx1"/>
            </a:solidFill>
            <a:round/>
            <a:headEnd/>
            <a:tailEnd/>
          </a:ln>
        </p:spPr>
        <p:txBody>
          <a:bodyPr wrap="none" anchor="ctr"/>
          <a:lstStyle/>
          <a:p>
            <a:pPr algn="ctr"/>
            <a:r>
              <a:rPr lang="de-DE" dirty="0">
                <a:solidFill>
                  <a:srgbClr val="000000"/>
                </a:solidFill>
                <a:latin typeface="Corbel" panose="020B0503020204020204" pitchFamily="34" charset="0"/>
              </a:rPr>
              <a:t>Dissoziative und Somatoforme</a:t>
            </a:r>
          </a:p>
          <a:p>
            <a:pPr algn="ctr"/>
            <a:r>
              <a:rPr lang="de-DE" dirty="0">
                <a:solidFill>
                  <a:srgbClr val="000000"/>
                </a:solidFill>
                <a:latin typeface="Corbel" panose="020B0503020204020204" pitchFamily="34" charset="0"/>
              </a:rPr>
              <a:t> Störungen</a:t>
            </a:r>
          </a:p>
        </p:txBody>
      </p:sp>
      <p:sp>
        <p:nvSpPr>
          <p:cNvPr id="96271" name="Rectangle 24"/>
          <p:cNvSpPr>
            <a:spLocks noChangeArrowheads="1"/>
          </p:cNvSpPr>
          <p:nvPr/>
        </p:nvSpPr>
        <p:spPr bwMode="auto">
          <a:xfrm>
            <a:off x="3450486" y="5530742"/>
            <a:ext cx="5313409" cy="646331"/>
          </a:xfrm>
          <a:prstGeom prst="rect">
            <a:avLst/>
          </a:prstGeom>
          <a:solidFill>
            <a:srgbClr val="FFCC00"/>
          </a:solidFill>
          <a:ln w="25400">
            <a:solidFill>
              <a:schemeClr val="tx1"/>
            </a:solidFill>
            <a:miter lim="800000"/>
            <a:headEnd/>
            <a:tailEnd/>
          </a:ln>
        </p:spPr>
        <p:txBody>
          <a:bodyPr wrap="square">
            <a:spAutoFit/>
          </a:bodyPr>
          <a:lstStyle/>
          <a:p>
            <a:r>
              <a:rPr lang="de-DE" dirty="0">
                <a:solidFill>
                  <a:srgbClr val="000000"/>
                </a:solidFill>
                <a:latin typeface="Corbel" panose="020B0503020204020204" pitchFamily="34" charset="0"/>
                <a:sym typeface="Wingdings" pitchFamily="2" charset="2"/>
              </a:rPr>
              <a:t></a:t>
            </a:r>
          </a:p>
          <a:p>
            <a:r>
              <a:rPr lang="de-DE" dirty="0">
                <a:solidFill>
                  <a:srgbClr val="000000"/>
                </a:solidFill>
                <a:latin typeface="Corbel" panose="020B0503020204020204" pitchFamily="34" charset="0"/>
                <a:sym typeface="Wingdings" pitchFamily="2" charset="2"/>
              </a:rPr>
              <a:t>  </a:t>
            </a:r>
            <a:r>
              <a:rPr lang="de-DE" b="1" dirty="0">
                <a:solidFill>
                  <a:srgbClr val="000000"/>
                </a:solidFill>
                <a:latin typeface="Corbel" panose="020B0503020204020204" pitchFamily="34" charset="0"/>
              </a:rPr>
              <a:t>Traumafolgestörungen + biologische Faktoren</a:t>
            </a:r>
            <a:endParaRPr lang="en-US" b="1" dirty="0">
              <a:solidFill>
                <a:srgbClr val="000000"/>
              </a:solidFill>
              <a:latin typeface="Corbel" panose="020B0503020204020204" pitchFamily="34" charset="0"/>
            </a:endParaRPr>
          </a:p>
        </p:txBody>
      </p:sp>
      <p:sp>
        <p:nvSpPr>
          <p:cNvPr id="96272" name="Text Box 25"/>
          <p:cNvSpPr txBox="1">
            <a:spLocks noChangeArrowheads="1"/>
          </p:cNvSpPr>
          <p:nvPr/>
        </p:nvSpPr>
        <p:spPr bwMode="auto">
          <a:xfrm>
            <a:off x="282228" y="1280893"/>
            <a:ext cx="3527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z="1600" dirty="0">
                <a:latin typeface="Corbel" panose="020B0503020204020204" pitchFamily="34" charset="0"/>
              </a:rPr>
              <a:t>Schmid, Petermann, Fegert 2013</a:t>
            </a:r>
            <a:endParaRPr lang="en-US" sz="1600" dirty="0">
              <a:latin typeface="Corbel" panose="020B0503020204020204" pitchFamily="34" charset="0"/>
            </a:endParaRPr>
          </a:p>
        </p:txBody>
      </p:sp>
      <p:sp>
        <p:nvSpPr>
          <p:cNvPr id="96273" name="Oval 4"/>
          <p:cNvSpPr>
            <a:spLocks noChangeArrowheads="1"/>
          </p:cNvSpPr>
          <p:nvPr/>
        </p:nvSpPr>
        <p:spPr bwMode="auto">
          <a:xfrm>
            <a:off x="900114" y="4763351"/>
            <a:ext cx="2291654" cy="891121"/>
          </a:xfrm>
          <a:prstGeom prst="ellipse">
            <a:avLst/>
          </a:prstGeom>
          <a:solidFill>
            <a:srgbClr val="6CA6D6">
              <a:alpha val="52156"/>
            </a:srgbClr>
          </a:solidFill>
          <a:ln w="9525">
            <a:solidFill>
              <a:schemeClr val="tx1"/>
            </a:solidFill>
            <a:round/>
            <a:headEnd/>
            <a:tailEnd/>
          </a:ln>
        </p:spPr>
        <p:txBody>
          <a:bodyPr wrap="none" anchor="ctr"/>
          <a:lstStyle/>
          <a:p>
            <a:pPr algn="ctr"/>
            <a:r>
              <a:rPr lang="en-US" dirty="0" err="1">
                <a:solidFill>
                  <a:srgbClr val="000000"/>
                </a:solidFill>
                <a:latin typeface="Corbel" panose="020B0503020204020204" pitchFamily="34" charset="0"/>
              </a:rPr>
              <a:t>Bindungs</a:t>
            </a:r>
            <a:r>
              <a:rPr lang="en-US" dirty="0">
                <a:solidFill>
                  <a:srgbClr val="000000"/>
                </a:solidFill>
                <a:latin typeface="Corbel" panose="020B0503020204020204" pitchFamily="34" charset="0"/>
              </a:rPr>
              <a:t>-</a:t>
            </a:r>
          </a:p>
          <a:p>
            <a:pPr algn="ctr"/>
            <a:r>
              <a:rPr lang="en-US" dirty="0" err="1">
                <a:solidFill>
                  <a:srgbClr val="000000"/>
                </a:solidFill>
                <a:latin typeface="Corbel" panose="020B0503020204020204" pitchFamily="34" charset="0"/>
              </a:rPr>
              <a:t>störungen</a:t>
            </a:r>
            <a:endParaRPr lang="en-US" dirty="0">
              <a:solidFill>
                <a:srgbClr val="000000"/>
              </a:solidFill>
              <a:latin typeface="Corbel" panose="020B0503020204020204" pitchFamily="34" charset="0"/>
            </a:endParaRPr>
          </a:p>
        </p:txBody>
      </p:sp>
      <p:sp>
        <p:nvSpPr>
          <p:cNvPr id="96274" name="Oval 10"/>
          <p:cNvSpPr>
            <a:spLocks noChangeArrowheads="1"/>
          </p:cNvSpPr>
          <p:nvPr/>
        </p:nvSpPr>
        <p:spPr bwMode="auto">
          <a:xfrm>
            <a:off x="3191768" y="1655398"/>
            <a:ext cx="3119626" cy="1209680"/>
          </a:xfrm>
          <a:prstGeom prst="ellipse">
            <a:avLst/>
          </a:prstGeom>
          <a:solidFill>
            <a:srgbClr val="33CCCC">
              <a:alpha val="56078"/>
            </a:srgbClr>
          </a:solidFill>
          <a:ln w="9525">
            <a:solidFill>
              <a:schemeClr val="tx1"/>
            </a:solidFill>
            <a:round/>
            <a:headEnd/>
            <a:tailEnd/>
          </a:ln>
        </p:spPr>
        <p:txBody>
          <a:bodyPr wrap="none" anchor="ctr"/>
          <a:lstStyle/>
          <a:p>
            <a:pPr algn="ctr"/>
            <a:r>
              <a:rPr lang="de-DE" dirty="0">
                <a:solidFill>
                  <a:srgbClr val="000000"/>
                </a:solidFill>
                <a:latin typeface="Corbel" panose="020B0503020204020204" pitchFamily="34" charset="0"/>
              </a:rPr>
              <a:t>Substanz </a:t>
            </a:r>
          </a:p>
          <a:p>
            <a:pPr algn="ctr"/>
            <a:r>
              <a:rPr lang="de-DE" dirty="0">
                <a:solidFill>
                  <a:srgbClr val="000000"/>
                </a:solidFill>
                <a:latin typeface="Corbel" panose="020B0503020204020204" pitchFamily="34" charset="0"/>
              </a:rPr>
              <a:t>missbrauch</a:t>
            </a:r>
          </a:p>
        </p:txBody>
      </p:sp>
    </p:spTree>
    <p:extLst>
      <p:ext uri="{BB962C8B-B14F-4D97-AF65-F5344CB8AC3E}">
        <p14:creationId xmlns:p14="http://schemas.microsoft.com/office/powerpoint/2010/main" val="3672590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7330622" y="6465860"/>
            <a:ext cx="1786353" cy="307777"/>
          </a:xfrm>
          <a:prstGeom prst="rect">
            <a:avLst/>
          </a:prstGeom>
          <a:noFill/>
        </p:spPr>
        <p:txBody>
          <a:bodyPr wrap="square" rtlCol="0">
            <a:spAutoFit/>
          </a:bodyPr>
          <a:lstStyle/>
          <a:p>
            <a:r>
              <a:rPr lang="en-US" sz="1400" dirty="0">
                <a:solidFill>
                  <a:srgbClr val="445055"/>
                </a:solidFill>
                <a:latin typeface="Corbel" panose="020B0503020204020204" pitchFamily="34" charset="0"/>
              </a:rPr>
              <a:t>Clemens et al., </a:t>
            </a:r>
            <a:r>
              <a:rPr lang="de-DE" sz="1400" dirty="0">
                <a:solidFill>
                  <a:srgbClr val="445055"/>
                </a:solidFill>
                <a:latin typeface="Corbel" panose="020B0503020204020204" pitchFamily="34" charset="0"/>
              </a:rPr>
              <a:t>2019</a:t>
            </a:r>
          </a:p>
        </p:txBody>
      </p:sp>
      <p:sp>
        <p:nvSpPr>
          <p:cNvPr id="2" name="Textfeld 1">
            <a:extLst>
              <a:ext uri="{FF2B5EF4-FFF2-40B4-BE49-F238E27FC236}">
                <a16:creationId xmlns:a16="http://schemas.microsoft.com/office/drawing/2014/main" id="{180C686E-5CBF-46AE-A5C4-9E515C9F3669}"/>
              </a:ext>
            </a:extLst>
          </p:cNvPr>
          <p:cNvSpPr txBox="1"/>
          <p:nvPr/>
        </p:nvSpPr>
        <p:spPr>
          <a:xfrm>
            <a:off x="351502" y="374233"/>
            <a:ext cx="5261761" cy="584775"/>
          </a:xfrm>
          <a:prstGeom prst="rect">
            <a:avLst/>
          </a:prstGeom>
          <a:noFill/>
        </p:spPr>
        <p:txBody>
          <a:bodyPr wrap="none" rtlCol="0">
            <a:spAutoFit/>
          </a:bodyPr>
          <a:lstStyle/>
          <a:p>
            <a:r>
              <a:rPr lang="de-DE" sz="3200" b="1" dirty="0">
                <a:latin typeface="Corbel" panose="020B0503020204020204" pitchFamily="34" charset="0"/>
              </a:rPr>
              <a:t>Kindheitsbelastungen / ACEs</a:t>
            </a:r>
          </a:p>
        </p:txBody>
      </p:sp>
      <p:graphicFrame>
        <p:nvGraphicFramePr>
          <p:cNvPr id="3" name="Diagramm 2">
            <a:extLst>
              <a:ext uri="{FF2B5EF4-FFF2-40B4-BE49-F238E27FC236}">
                <a16:creationId xmlns:a16="http://schemas.microsoft.com/office/drawing/2014/main" id="{F8D6FFF1-11C0-4695-9462-AF9F92969AB1}"/>
              </a:ext>
            </a:extLst>
          </p:cNvPr>
          <p:cNvGraphicFramePr/>
          <p:nvPr>
            <p:extLst>
              <p:ext uri="{D42A27DB-BD31-4B8C-83A1-F6EECF244321}">
                <p14:modId xmlns:p14="http://schemas.microsoft.com/office/powerpoint/2010/main" val="3621339949"/>
              </p:ext>
            </p:extLst>
          </p:nvPr>
        </p:nvGraphicFramePr>
        <p:xfrm>
          <a:off x="351501" y="1423358"/>
          <a:ext cx="8464695" cy="5042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8310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396000" y="308986"/>
            <a:ext cx="6688464" cy="327025"/>
          </a:xfrm>
        </p:spPr>
        <p:txBody>
          <a:bodyPr>
            <a:noAutofit/>
          </a:bodyPr>
          <a:lstStyle/>
          <a:p>
            <a:r>
              <a:rPr lang="de-DE" sz="2000" b="1" dirty="0"/>
              <a:t>Prävalenz belastender Kindheitserlebnisse (ACE) </a:t>
            </a:r>
          </a:p>
          <a:p>
            <a:r>
              <a:rPr lang="de-DE" sz="2000" b="1" dirty="0"/>
              <a:t>und traumatischer Ereignisse im </a:t>
            </a:r>
            <a:r>
              <a:rPr lang="de-DE" sz="2000" b="1" dirty="0">
                <a:solidFill>
                  <a:schemeClr val="tx2">
                    <a:lumMod val="75000"/>
                  </a:schemeClr>
                </a:solidFill>
              </a:rPr>
              <a:t>Jugendhilfekontext</a:t>
            </a:r>
            <a:endParaRPr lang="en-US" sz="2000" dirty="0">
              <a:solidFill>
                <a:schemeClr val="tx2">
                  <a:lumMod val="75000"/>
                </a:schemeClr>
              </a:solidFill>
            </a:endParaRPr>
          </a:p>
        </p:txBody>
      </p:sp>
      <p:sp>
        <p:nvSpPr>
          <p:cNvPr id="5" name="Inhaltsplatzhalter 1"/>
          <p:cNvSpPr>
            <a:spLocks noGrp="1"/>
          </p:cNvSpPr>
          <p:nvPr>
            <p:ph idx="1"/>
          </p:nvPr>
        </p:nvSpPr>
        <p:spPr>
          <a:xfrm>
            <a:off x="396000" y="1418750"/>
            <a:ext cx="8394317" cy="4904412"/>
          </a:xfrm>
        </p:spPr>
        <p:txBody>
          <a:bodyPr>
            <a:noAutofit/>
          </a:bodyPr>
          <a:lstStyle/>
          <a:p>
            <a:pPr>
              <a:lnSpc>
                <a:spcPct val="125000"/>
              </a:lnSpc>
              <a:spcAft>
                <a:spcPts val="600"/>
              </a:spcAft>
            </a:pPr>
            <a:r>
              <a:rPr lang="de-DE" sz="2000" dirty="0"/>
              <a:t>Etwa </a:t>
            </a:r>
            <a:r>
              <a:rPr lang="de-DE" sz="2000" b="1" dirty="0"/>
              <a:t>75%</a:t>
            </a:r>
            <a:r>
              <a:rPr lang="de-DE" sz="2000" dirty="0"/>
              <a:t> von Kindern im Jugendhilfekontext zeigten </a:t>
            </a:r>
            <a:r>
              <a:rPr lang="de-DE" sz="2000" b="1" dirty="0"/>
              <a:t>mindestens ein traumatisches Ereignis</a:t>
            </a:r>
            <a:r>
              <a:rPr lang="de-DE" sz="2000" dirty="0"/>
              <a:t> </a:t>
            </a:r>
            <a:r>
              <a:rPr lang="de-DE" dirty="0"/>
              <a:t>(Jaritz et al., 2008)</a:t>
            </a:r>
          </a:p>
          <a:p>
            <a:pPr>
              <a:lnSpc>
                <a:spcPct val="125000"/>
              </a:lnSpc>
              <a:spcAft>
                <a:spcPts val="600"/>
              </a:spcAft>
            </a:pPr>
            <a:r>
              <a:rPr lang="de-DE" sz="2000" b="1" dirty="0"/>
              <a:t>42% </a:t>
            </a:r>
            <a:r>
              <a:rPr lang="de-DE" sz="2000" dirty="0"/>
              <a:t>von Kinder im Jugendhilfekontext zeigten </a:t>
            </a:r>
            <a:r>
              <a:rPr lang="de-DE" sz="2000" b="1" dirty="0"/>
              <a:t>vier oder mehr ACEs </a:t>
            </a:r>
            <a:r>
              <a:rPr lang="de-DE" dirty="0"/>
              <a:t>(Clarkson Freeman et al., 2014)</a:t>
            </a:r>
          </a:p>
          <a:p>
            <a:pPr>
              <a:lnSpc>
                <a:spcPct val="125000"/>
              </a:lnSpc>
              <a:spcAft>
                <a:spcPts val="600"/>
              </a:spcAft>
            </a:pPr>
            <a:r>
              <a:rPr lang="de-DE" sz="2000" dirty="0"/>
              <a:t>Kinder in der Jugendhilfe zeigen </a:t>
            </a:r>
            <a:r>
              <a:rPr lang="de-DE" sz="2000" b="1" dirty="0"/>
              <a:t>deutlich erhöhte Prävalenzen von mehr als 4 ACEs</a:t>
            </a:r>
            <a:r>
              <a:rPr lang="de-DE" sz="2000" dirty="0"/>
              <a:t> im Vergleich zu Kinder außerhalb der Jugendhilfe (</a:t>
            </a:r>
            <a:r>
              <a:rPr lang="de-DE" sz="2000" b="1" dirty="0"/>
              <a:t>42% vs. 12%</a:t>
            </a:r>
            <a:r>
              <a:rPr lang="de-DE" sz="2000" dirty="0"/>
              <a:t>) </a:t>
            </a:r>
            <a:r>
              <a:rPr lang="de-DE" dirty="0"/>
              <a:t>(Clarkson Freeman et al., 2014)</a:t>
            </a:r>
          </a:p>
          <a:p>
            <a:pPr>
              <a:lnSpc>
                <a:spcPct val="125000"/>
              </a:lnSpc>
              <a:spcAft>
                <a:spcPts val="600"/>
              </a:spcAft>
            </a:pPr>
            <a:r>
              <a:rPr lang="de-DE" sz="2000" dirty="0"/>
              <a:t>In der Stichprobe zeigte sich ein </a:t>
            </a:r>
            <a:r>
              <a:rPr lang="de-DE" sz="2000" b="1" dirty="0"/>
              <a:t>starker Zusammenhand zwischen den ACEs</a:t>
            </a:r>
            <a:r>
              <a:rPr lang="de-DE" sz="2000" dirty="0"/>
              <a:t>, besonders im Zusammenhang der Misshandlungsformen </a:t>
            </a:r>
            <a:r>
              <a:rPr lang="de-DE" dirty="0"/>
              <a:t>(Clarkson Freeman et al., 2014)</a:t>
            </a:r>
            <a:endParaRPr lang="de-DE" sz="2000" dirty="0"/>
          </a:p>
          <a:p>
            <a:pPr>
              <a:lnSpc>
                <a:spcPct val="125000"/>
              </a:lnSpc>
              <a:spcAft>
                <a:spcPts val="600"/>
              </a:spcAft>
            </a:pPr>
            <a:r>
              <a:rPr lang="de-DE" sz="2000" b="1" dirty="0"/>
              <a:t>Vernachlässigung</a:t>
            </a:r>
            <a:r>
              <a:rPr lang="de-DE" sz="2000" dirty="0"/>
              <a:t> stand mit den meisten Indikatoren von </a:t>
            </a:r>
            <a:r>
              <a:rPr lang="de-DE" sz="2000" b="1" dirty="0"/>
              <a:t>Haushaltsdysfunktion</a:t>
            </a:r>
            <a:r>
              <a:rPr lang="de-DE" sz="2000" dirty="0"/>
              <a:t> im Zusammenhang </a:t>
            </a:r>
            <a:r>
              <a:rPr lang="de-DE" dirty="0"/>
              <a:t>(</a:t>
            </a:r>
            <a:r>
              <a:rPr lang="de-DE" dirty="0" err="1"/>
              <a:t>Clarkson</a:t>
            </a:r>
            <a:r>
              <a:rPr lang="de-DE" dirty="0"/>
              <a:t> Freeman et al., 2014)</a:t>
            </a:r>
          </a:p>
          <a:p>
            <a:pPr>
              <a:buFont typeface="Wingdings" panose="05000000000000000000" pitchFamily="2" charset="2"/>
              <a:buChar char="§"/>
            </a:pPr>
            <a:endParaRPr lang="de-DE" sz="1400" dirty="0"/>
          </a:p>
        </p:txBody>
      </p:sp>
    </p:spTree>
    <p:extLst>
      <p:ext uri="{BB962C8B-B14F-4D97-AF65-F5344CB8AC3E}">
        <p14:creationId xmlns:p14="http://schemas.microsoft.com/office/powerpoint/2010/main" val="2944103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3">
            <a:extLst>
              <a:ext uri="{FF2B5EF4-FFF2-40B4-BE49-F238E27FC236}">
                <a16:creationId xmlns:a16="http://schemas.microsoft.com/office/drawing/2014/main" id="{AA99A49A-DF71-44E8-81C2-F2781CA69291}"/>
              </a:ext>
            </a:extLst>
          </p:cNvPr>
          <p:cNvSpPr>
            <a:spLocks noGrp="1"/>
          </p:cNvSpPr>
          <p:nvPr>
            <p:ph type="body" sz="quarter" idx="13"/>
          </p:nvPr>
        </p:nvSpPr>
        <p:spPr>
          <a:xfrm>
            <a:off x="396000" y="308986"/>
            <a:ext cx="6688464" cy="760689"/>
          </a:xfrm>
        </p:spPr>
        <p:txBody>
          <a:bodyPr>
            <a:noAutofit/>
          </a:bodyPr>
          <a:lstStyle/>
          <a:p>
            <a:r>
              <a:rPr lang="de-DE" sz="2000" b="1" dirty="0"/>
              <a:t>Entwicklung eines Online-Kurses „Frühe Kindheitsbelastungen“</a:t>
            </a:r>
            <a:endParaRPr lang="en-US" sz="2000" dirty="0">
              <a:solidFill>
                <a:schemeClr val="tx2">
                  <a:lumMod val="75000"/>
                </a:schemeClr>
              </a:solidFill>
            </a:endParaRPr>
          </a:p>
        </p:txBody>
      </p:sp>
      <p:sp>
        <p:nvSpPr>
          <p:cNvPr id="7" name="Rechteck 6">
            <a:extLst>
              <a:ext uri="{FF2B5EF4-FFF2-40B4-BE49-F238E27FC236}">
                <a16:creationId xmlns:a16="http://schemas.microsoft.com/office/drawing/2014/main" id="{9FC6C546-E906-491F-B545-D138AB3048DC}"/>
              </a:ext>
            </a:extLst>
          </p:cNvPr>
          <p:cNvSpPr/>
          <p:nvPr/>
        </p:nvSpPr>
        <p:spPr>
          <a:xfrm>
            <a:off x="337500" y="1493484"/>
            <a:ext cx="8470070" cy="1038746"/>
          </a:xfrm>
          <a:prstGeom prst="rect">
            <a:avLst/>
          </a:prstGeom>
        </p:spPr>
        <p:txBody>
          <a:bodyPr wrap="square">
            <a:spAutoFit/>
          </a:bodyPr>
          <a:lstStyle/>
          <a:p>
            <a:pPr defTabSz="685800"/>
            <a:r>
              <a:rPr lang="de-DE" sz="2400" b="1" u="sng" dirty="0">
                <a:solidFill>
                  <a:srgbClr val="0563C1"/>
                </a:solidFill>
                <a:latin typeface="Corbel" panose="020B0503020204020204" pitchFamily="34" charset="0"/>
                <a:ea typeface="Calibri" panose="020F0502020204030204" pitchFamily="34" charset="0"/>
                <a:cs typeface="Calibri" panose="020F0502020204030204" pitchFamily="34" charset="0"/>
                <a:hlinkClick r:id="rId2"/>
              </a:rPr>
              <a:t>Webseite: https://fruehe-kindheitsbelastungen.elearning-dzpg.de</a:t>
            </a:r>
            <a:endParaRPr lang="de-DE" sz="2400" b="1" u="sng" dirty="0">
              <a:solidFill>
                <a:srgbClr val="0563C1"/>
              </a:solidFill>
              <a:latin typeface="Corbel" panose="020B0503020204020204" pitchFamily="34" charset="0"/>
              <a:ea typeface="Calibri" panose="020F0502020204030204" pitchFamily="34" charset="0"/>
              <a:cs typeface="Calibri" panose="020F0502020204030204" pitchFamily="34" charset="0"/>
            </a:endParaRPr>
          </a:p>
          <a:p>
            <a:pPr defTabSz="685800"/>
            <a:endParaRPr lang="de-DE" sz="1350" dirty="0">
              <a:solidFill>
                <a:srgbClr val="000000"/>
              </a:solidFill>
              <a:latin typeface="Calibri" panose="020F0502020204030204"/>
            </a:endParaRPr>
          </a:p>
        </p:txBody>
      </p:sp>
      <p:pic>
        <p:nvPicPr>
          <p:cNvPr id="8" name="Grafik 7">
            <a:extLst>
              <a:ext uri="{FF2B5EF4-FFF2-40B4-BE49-F238E27FC236}">
                <a16:creationId xmlns:a16="http://schemas.microsoft.com/office/drawing/2014/main" id="{E3ED78D2-000F-40BD-9637-55CE47F56E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2387864"/>
            <a:ext cx="8808244" cy="3114675"/>
          </a:xfrm>
          <a:prstGeom prst="rect">
            <a:avLst/>
          </a:prstGeom>
        </p:spPr>
      </p:pic>
      <p:sp>
        <p:nvSpPr>
          <p:cNvPr id="9" name="Textfeld 8">
            <a:extLst>
              <a:ext uri="{FF2B5EF4-FFF2-40B4-BE49-F238E27FC236}">
                <a16:creationId xmlns:a16="http://schemas.microsoft.com/office/drawing/2014/main" id="{1725F3C5-FDEC-4979-8723-C231255D5613}"/>
              </a:ext>
            </a:extLst>
          </p:cNvPr>
          <p:cNvSpPr txBox="1"/>
          <p:nvPr/>
        </p:nvSpPr>
        <p:spPr>
          <a:xfrm>
            <a:off x="276584" y="5717875"/>
            <a:ext cx="8783180" cy="830997"/>
          </a:xfrm>
          <a:prstGeom prst="rect">
            <a:avLst/>
          </a:prstGeom>
          <a:noFill/>
        </p:spPr>
        <p:txBody>
          <a:bodyPr wrap="square" rtlCol="0">
            <a:spAutoFit/>
          </a:bodyPr>
          <a:lstStyle/>
          <a:p>
            <a:pPr marL="342900" indent="-342900">
              <a:buFont typeface="Arial" panose="020B0604020202020204" pitchFamily="34" charset="0"/>
              <a:buChar char="•"/>
            </a:pPr>
            <a:r>
              <a:rPr lang="de-DE" sz="2400" b="1" dirty="0">
                <a:latin typeface="Corbel" panose="020B0503020204020204" pitchFamily="34" charset="0"/>
              </a:rPr>
              <a:t>Anmeldung auf Interessent*innen Liste derzeit möglich</a:t>
            </a:r>
          </a:p>
          <a:p>
            <a:pPr marL="342900" indent="-342900">
              <a:buFont typeface="Arial" panose="020B0604020202020204" pitchFamily="34" charset="0"/>
              <a:buChar char="•"/>
            </a:pPr>
            <a:r>
              <a:rPr lang="de-DE" sz="2400" b="1" dirty="0">
                <a:latin typeface="Corbel" panose="020B0503020204020204" pitchFamily="34" charset="0"/>
              </a:rPr>
              <a:t>Kursstart voraussichtlich November 2024</a:t>
            </a:r>
          </a:p>
        </p:txBody>
      </p:sp>
    </p:spTree>
    <p:extLst>
      <p:ext uri="{BB962C8B-B14F-4D97-AF65-F5344CB8AC3E}">
        <p14:creationId xmlns:p14="http://schemas.microsoft.com/office/powerpoint/2010/main" val="725178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4138D4E-DBB1-49BE-8C7C-FAAC1E1BFCD2}"/>
              </a:ext>
            </a:extLst>
          </p:cNvPr>
          <p:cNvSpPr/>
          <p:nvPr/>
        </p:nvSpPr>
        <p:spPr>
          <a:xfrm>
            <a:off x="0" y="2339106"/>
            <a:ext cx="9144000" cy="20264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latin typeface="Corbel" panose="020B0503020204020204" pitchFamily="34" charset="0"/>
              </a:rPr>
              <a:t>Rechtlicher Rahmen</a:t>
            </a:r>
            <a:endParaRPr lang="de-DE" sz="3600" b="1" i="1" dirty="0">
              <a:latin typeface="Corbel" panose="020B0503020204020204" pitchFamily="34" charset="0"/>
            </a:endParaRPr>
          </a:p>
        </p:txBody>
      </p:sp>
    </p:spTree>
    <p:extLst>
      <p:ext uri="{BB962C8B-B14F-4D97-AF65-F5344CB8AC3E}">
        <p14:creationId xmlns:p14="http://schemas.microsoft.com/office/powerpoint/2010/main" val="2162623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91BBA1C-6F4C-487E-AAC8-370455BFFF4F}"/>
              </a:ext>
            </a:extLst>
          </p:cNvPr>
          <p:cNvSpPr txBox="1"/>
          <p:nvPr/>
        </p:nvSpPr>
        <p:spPr>
          <a:xfrm>
            <a:off x="394925" y="1536174"/>
            <a:ext cx="8429897" cy="4774833"/>
          </a:xfrm>
          <a:prstGeom prst="rect">
            <a:avLst/>
          </a:prstGeom>
          <a:noFill/>
        </p:spPr>
        <p:txBody>
          <a:bodyPr wrap="square" rtlCol="0">
            <a:spAutoFit/>
          </a:bodyPr>
          <a:lstStyle/>
          <a:p>
            <a:pPr marL="342900" indent="-342900">
              <a:lnSpc>
                <a:spcPct val="150000"/>
              </a:lnSpc>
              <a:spcBef>
                <a:spcPts val="600"/>
              </a:spcBef>
              <a:spcAft>
                <a:spcPts val="600"/>
              </a:spcAft>
              <a:buFont typeface="Arial" panose="020B0604020202020204" pitchFamily="34" charset="0"/>
              <a:buChar char="•"/>
            </a:pPr>
            <a:r>
              <a:rPr lang="de-DE" sz="2400" dirty="0">
                <a:latin typeface="Corbel" panose="020B0503020204020204" pitchFamily="34" charset="0"/>
              </a:rPr>
              <a:t>Artikel 2, Abs. 1 Grundgesetz: </a:t>
            </a:r>
            <a:r>
              <a:rPr lang="de-DE" sz="2400" b="1" dirty="0">
                <a:solidFill>
                  <a:srgbClr val="00ADC6"/>
                </a:solidFill>
                <a:latin typeface="Corbel" panose="020B0503020204020204" pitchFamily="34" charset="0"/>
              </a:rPr>
              <a:t>körperliche Unversehrtheit </a:t>
            </a:r>
            <a:endParaRPr lang="de-DE" sz="2400" dirty="0">
              <a:latin typeface="Corbel" panose="020B0503020204020204" pitchFamily="34" charset="0"/>
            </a:endParaRPr>
          </a:p>
          <a:p>
            <a:pPr marL="342900" indent="-342900">
              <a:lnSpc>
                <a:spcPct val="150000"/>
              </a:lnSpc>
              <a:spcBef>
                <a:spcPts val="600"/>
              </a:spcBef>
              <a:spcAft>
                <a:spcPts val="600"/>
              </a:spcAft>
              <a:buFont typeface="Arial" panose="020B0604020202020204" pitchFamily="34" charset="0"/>
              <a:buChar char="•"/>
            </a:pPr>
            <a:r>
              <a:rPr lang="de-DE" sz="2400" dirty="0">
                <a:latin typeface="Corbel" panose="020B0503020204020204" pitchFamily="34" charset="0"/>
              </a:rPr>
              <a:t>Wird primär verstanden als </a:t>
            </a:r>
            <a:r>
              <a:rPr lang="de-DE" sz="2400" dirty="0">
                <a:solidFill>
                  <a:srgbClr val="00ADC6"/>
                </a:solidFill>
                <a:latin typeface="Corbel" panose="020B0503020204020204" pitchFamily="34" charset="0"/>
              </a:rPr>
              <a:t>„</a:t>
            </a:r>
            <a:r>
              <a:rPr lang="de-DE" sz="2400" b="1" dirty="0">
                <a:solidFill>
                  <a:srgbClr val="00ADC6"/>
                </a:solidFill>
                <a:latin typeface="Corbel" panose="020B0503020204020204" pitchFamily="34" charset="0"/>
              </a:rPr>
              <a:t>Gesundheit in biologisch- physiologischem Bereich“ </a:t>
            </a:r>
            <a:r>
              <a:rPr lang="de-DE" sz="2400" dirty="0">
                <a:latin typeface="Corbel" panose="020B0503020204020204" pitchFamily="34" charset="0"/>
              </a:rPr>
              <a:t>(BVerfGE56, 54, 73 ff. ; NJW, 1981, 1655)</a:t>
            </a:r>
          </a:p>
          <a:p>
            <a:pPr marL="342900" indent="-342900">
              <a:lnSpc>
                <a:spcPct val="150000"/>
              </a:lnSpc>
              <a:spcBef>
                <a:spcPts val="600"/>
              </a:spcBef>
              <a:spcAft>
                <a:spcPts val="600"/>
              </a:spcAft>
              <a:buFont typeface="Arial" panose="020B0604020202020204" pitchFamily="34" charset="0"/>
              <a:buChar char="•"/>
            </a:pPr>
            <a:r>
              <a:rPr lang="de-DE" sz="2400" dirty="0">
                <a:latin typeface="Corbel" panose="020B0503020204020204" pitchFamily="34" charset="0"/>
              </a:rPr>
              <a:t>Di Fabio in Düring / Herzog / Scholz Grundgesetzkommentar Artikel 2 Randnummer 55 inkludiert </a:t>
            </a:r>
            <a:r>
              <a:rPr lang="de-DE" sz="2400" b="1" dirty="0">
                <a:solidFill>
                  <a:srgbClr val="00ADC6"/>
                </a:solidFill>
                <a:latin typeface="Corbel" panose="020B0503020204020204" pitchFamily="34" charset="0"/>
              </a:rPr>
              <a:t>die seelisch- geistige Unversehrtheit, soweit es zu körperlichen Auswirkungen kommt</a:t>
            </a:r>
            <a:r>
              <a:rPr lang="de-DE" sz="2400" dirty="0">
                <a:solidFill>
                  <a:srgbClr val="00ADC6"/>
                </a:solidFill>
                <a:latin typeface="Corbel" panose="020B0503020204020204" pitchFamily="34" charset="0"/>
              </a:rPr>
              <a:t>.</a:t>
            </a:r>
          </a:p>
        </p:txBody>
      </p:sp>
      <p:sp>
        <p:nvSpPr>
          <p:cNvPr id="3" name="Rechteck 2">
            <a:extLst>
              <a:ext uri="{FF2B5EF4-FFF2-40B4-BE49-F238E27FC236}">
                <a16:creationId xmlns:a16="http://schemas.microsoft.com/office/drawing/2014/main" id="{63D6E242-5F5C-410E-B35F-D15C556ED707}"/>
              </a:ext>
            </a:extLst>
          </p:cNvPr>
          <p:cNvSpPr/>
          <p:nvPr/>
        </p:nvSpPr>
        <p:spPr>
          <a:xfrm>
            <a:off x="357051" y="408183"/>
            <a:ext cx="5802209" cy="584775"/>
          </a:xfrm>
          <a:prstGeom prst="rect">
            <a:avLst/>
          </a:prstGeom>
        </p:spPr>
        <p:txBody>
          <a:bodyPr wrap="square">
            <a:spAutoFit/>
          </a:bodyPr>
          <a:lstStyle/>
          <a:p>
            <a:r>
              <a:rPr lang="de-DE" sz="3200" b="1" dirty="0">
                <a:latin typeface="Corbel" panose="020B0503020204020204" pitchFamily="34" charset="0"/>
              </a:rPr>
              <a:t>Verfassung: Schutz vor Gewalt</a:t>
            </a:r>
            <a:endParaRPr lang="de-DE" sz="2000" dirty="0"/>
          </a:p>
        </p:txBody>
      </p:sp>
    </p:spTree>
    <p:extLst>
      <p:ext uri="{BB962C8B-B14F-4D97-AF65-F5344CB8AC3E}">
        <p14:creationId xmlns:p14="http://schemas.microsoft.com/office/powerpoint/2010/main" val="2606530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411194" y="2006498"/>
            <a:ext cx="8380109" cy="4152635"/>
          </a:xfrm>
        </p:spPr>
        <p:txBody>
          <a:bodyPr>
            <a:noAutofit/>
          </a:bodyPr>
          <a:lstStyle/>
          <a:p>
            <a:pPr>
              <a:buNone/>
            </a:pPr>
            <a:r>
              <a:rPr lang="de-DE" altLang="de-DE" sz="2000" dirty="0"/>
              <a:t>(1) Ehe und Familie stehen unter dem besonderen Schutze der staatlichen Ordnung.</a:t>
            </a:r>
          </a:p>
          <a:p>
            <a:pPr>
              <a:buNone/>
            </a:pPr>
            <a:r>
              <a:rPr lang="de-DE" altLang="de-DE" sz="2000" b="1" dirty="0"/>
              <a:t>(2) Pflege und Erziehung der Kinder sind das natürliche Recht der Eltern und die zuvörderst ihnen obliegende Pflicht. Über ihre Betätigung wacht die staatliche Gemeinschaft.</a:t>
            </a:r>
          </a:p>
          <a:p>
            <a:pPr>
              <a:buNone/>
            </a:pPr>
            <a:r>
              <a:rPr lang="de-DE" altLang="de-DE" sz="2000" b="1" dirty="0"/>
              <a:t>(3) Gegen den Willen der Erziehungsberechtigten dürfen Kinder nur auf Grund eines Gesetzes von der Familie getrennt werden, wenn die Erziehungsberechtigten versagen oder wenn die Kinder aus anderen Gründen zu verwahrlosen drohen.</a:t>
            </a:r>
          </a:p>
          <a:p>
            <a:pPr>
              <a:buNone/>
            </a:pPr>
            <a:r>
              <a:rPr lang="de-DE" altLang="de-DE" sz="2000" dirty="0"/>
              <a:t>(4) Jede Mutter hat Anspruch auf den Schutz und die Fürsorge der Gemeinschaft.</a:t>
            </a:r>
          </a:p>
          <a:p>
            <a:pPr>
              <a:buNone/>
            </a:pPr>
            <a:r>
              <a:rPr lang="de-DE" altLang="de-DE" sz="2000" dirty="0"/>
              <a:t>(5) Den unehelichen Kindern sind durch die Gesetzgebung die gleichen Bedingungen für ihre leibliche und seelische Entwicklung und ihre Stellung in der Gesellschaft zu schaffen wie den ehelichen Kindern.</a:t>
            </a:r>
          </a:p>
        </p:txBody>
      </p:sp>
      <p:sp>
        <p:nvSpPr>
          <p:cNvPr id="3" name="Textplatzhalter 2"/>
          <p:cNvSpPr>
            <a:spLocks noGrp="1"/>
          </p:cNvSpPr>
          <p:nvPr>
            <p:ph type="body" sz="quarter" idx="13"/>
          </p:nvPr>
        </p:nvSpPr>
        <p:spPr>
          <a:xfrm>
            <a:off x="408147" y="427685"/>
            <a:ext cx="7290230" cy="327025"/>
          </a:xfrm>
        </p:spPr>
        <p:txBody>
          <a:bodyPr>
            <a:noAutofit/>
          </a:bodyPr>
          <a:lstStyle/>
          <a:p>
            <a:r>
              <a:rPr lang="de-DE" altLang="de-DE" sz="3200" b="1" dirty="0"/>
              <a:t>Schutz von Ehe und Familie </a:t>
            </a:r>
          </a:p>
        </p:txBody>
      </p:sp>
      <p:sp>
        <p:nvSpPr>
          <p:cNvPr id="7" name="Titel 6"/>
          <p:cNvSpPr>
            <a:spLocks noGrp="1"/>
          </p:cNvSpPr>
          <p:nvPr>
            <p:ph type="title"/>
          </p:nvPr>
        </p:nvSpPr>
        <p:spPr>
          <a:xfrm>
            <a:off x="408147" y="1120218"/>
            <a:ext cx="6553200" cy="755651"/>
          </a:xfrm>
        </p:spPr>
        <p:txBody>
          <a:bodyPr>
            <a:normAutofit/>
          </a:bodyPr>
          <a:lstStyle/>
          <a:p>
            <a:pPr>
              <a:defRPr/>
            </a:pPr>
            <a:r>
              <a:rPr lang="de-DE" sz="2800" dirty="0"/>
              <a:t>Grundgesetz Artikel 6</a:t>
            </a:r>
          </a:p>
        </p:txBody>
      </p:sp>
    </p:spTree>
    <p:extLst>
      <p:ext uri="{BB962C8B-B14F-4D97-AF65-F5344CB8AC3E}">
        <p14:creationId xmlns:p14="http://schemas.microsoft.com/office/powerpoint/2010/main" val="2066041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91BBA1C-6F4C-487E-AAC8-370455BFFF4F}"/>
              </a:ext>
            </a:extLst>
          </p:cNvPr>
          <p:cNvSpPr txBox="1"/>
          <p:nvPr/>
        </p:nvSpPr>
        <p:spPr>
          <a:xfrm>
            <a:off x="339634" y="1436914"/>
            <a:ext cx="8490857" cy="5016758"/>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de-DE" sz="2400" b="1" dirty="0">
                <a:latin typeface="Corbel" panose="020B0503020204020204" pitchFamily="34" charset="0"/>
              </a:rPr>
              <a:t>Gewalt in der Erziehung als unmenschliche Behandlung </a:t>
            </a:r>
            <a:r>
              <a:rPr lang="de-DE" sz="2200" dirty="0">
                <a:latin typeface="Corbel" panose="020B0503020204020204" pitchFamily="34" charset="0"/>
              </a:rPr>
              <a:t>i.S.v. Artikel 3 EMRK; </a:t>
            </a:r>
          </a:p>
          <a:p>
            <a:pPr marL="342900" indent="-342900">
              <a:spcBef>
                <a:spcPts val="600"/>
              </a:spcBef>
              <a:spcAft>
                <a:spcPts val="600"/>
              </a:spcAft>
              <a:buFont typeface="Arial" panose="020B0604020202020204" pitchFamily="34" charset="0"/>
              <a:buChar char="•"/>
            </a:pPr>
            <a:r>
              <a:rPr lang="de-DE" sz="2200" dirty="0">
                <a:latin typeface="Corbel" panose="020B0503020204020204" pitchFamily="34" charset="0"/>
              </a:rPr>
              <a:t>VNKRK: </a:t>
            </a:r>
            <a:r>
              <a:rPr lang="de-DE" sz="2200" b="1" dirty="0">
                <a:solidFill>
                  <a:srgbClr val="00ADC6"/>
                </a:solidFill>
                <a:latin typeface="Corbel" panose="020B0503020204020204" pitchFamily="34" charset="0"/>
              </a:rPr>
              <a:t>Artikel 19 Abs. 1 VNKRK </a:t>
            </a:r>
            <a:r>
              <a:rPr lang="de-DE" sz="2200" dirty="0">
                <a:latin typeface="Corbel" panose="020B0503020204020204" pitchFamily="34" charset="0"/>
              </a:rPr>
              <a:t>verpflichtet die Vertragsstaaten, alle geeigneten Gesetzgebungs-, Verwaltungs-, Sozial- und Bildungsmaßnahmen zu ergreifen, um </a:t>
            </a:r>
            <a:r>
              <a:rPr lang="de-DE" sz="2200" b="1" dirty="0">
                <a:solidFill>
                  <a:srgbClr val="00ADC6"/>
                </a:solidFill>
                <a:latin typeface="Corbel" panose="020B0503020204020204" pitchFamily="34" charset="0"/>
              </a:rPr>
              <a:t>das Kind vor jeder Form körperlicher oder geistiger Gewaltanwendung, Schadenszufügung oder Misshandlung, vor Verwahrlosung oder Vernachlässigung, für Schlechterbehandlung oder Ausbeutung einschließlich des sexuellen Missbrauchs zu schützen</a:t>
            </a:r>
            <a:r>
              <a:rPr lang="de-DE" sz="2200" dirty="0">
                <a:latin typeface="Corbel" panose="020B0503020204020204" pitchFamily="34" charset="0"/>
              </a:rPr>
              <a:t>, solange es sich in der Obhut der Eltern oder eines Elternteils, eines Vormunds oder anderen gesetzlichen Vertreters oder einer anderen Person befindet, die das Kind betreut (besondere Gefährdung:  Kinder die eine </a:t>
            </a:r>
            <a:r>
              <a:rPr lang="de-DE" sz="2200" dirty="0">
                <a:solidFill>
                  <a:srgbClr val="FF0000"/>
                </a:solidFill>
                <a:latin typeface="Corbel" panose="020B0503020204020204" pitchFamily="34" charset="0"/>
              </a:rPr>
              <a:t>Behinderung</a:t>
            </a:r>
            <a:r>
              <a:rPr lang="de-DE" sz="2200" dirty="0">
                <a:latin typeface="Corbel" panose="020B0503020204020204" pitchFamily="34" charset="0"/>
              </a:rPr>
              <a:t> haben [CR, </a:t>
            </a:r>
            <a:r>
              <a:rPr lang="de-DE" sz="2200" dirty="0" err="1">
                <a:latin typeface="Corbel" panose="020B0503020204020204" pitchFamily="34" charset="0"/>
              </a:rPr>
              <a:t>general</a:t>
            </a:r>
            <a:r>
              <a:rPr lang="de-DE" sz="2200" dirty="0">
                <a:latin typeface="Corbel" panose="020B0503020204020204" pitchFamily="34" charset="0"/>
              </a:rPr>
              <a:t> </a:t>
            </a:r>
            <a:r>
              <a:rPr lang="de-DE" sz="2200" dirty="0" err="1">
                <a:latin typeface="Corbel" panose="020B0503020204020204" pitchFamily="34" charset="0"/>
              </a:rPr>
              <a:t>comment</a:t>
            </a:r>
            <a:r>
              <a:rPr lang="de-DE" sz="2200" dirty="0">
                <a:latin typeface="Corbel" panose="020B0503020204020204" pitchFamily="34" charset="0"/>
              </a:rPr>
              <a:t>, No. 9, 2006] und Kinder die </a:t>
            </a:r>
            <a:r>
              <a:rPr lang="de-DE" sz="2200" dirty="0">
                <a:solidFill>
                  <a:srgbClr val="FF0000"/>
                </a:solidFill>
                <a:latin typeface="Corbel" panose="020B0503020204020204" pitchFamily="34" charset="0"/>
              </a:rPr>
              <a:t>nicht bei ihren leiblichen Eltern leben </a:t>
            </a:r>
            <a:r>
              <a:rPr lang="de-DE" sz="2200" dirty="0">
                <a:latin typeface="Corbel" panose="020B0503020204020204" pitchFamily="34" charset="0"/>
              </a:rPr>
              <a:t>[CRC, </a:t>
            </a:r>
            <a:r>
              <a:rPr lang="de-DE" sz="2200" dirty="0" err="1">
                <a:latin typeface="Corbel" panose="020B0503020204020204" pitchFamily="34" charset="0"/>
              </a:rPr>
              <a:t>general</a:t>
            </a:r>
            <a:r>
              <a:rPr lang="de-DE" sz="2200" dirty="0">
                <a:latin typeface="Corbel" panose="020B0503020204020204" pitchFamily="34" charset="0"/>
              </a:rPr>
              <a:t> </a:t>
            </a:r>
            <a:r>
              <a:rPr lang="de-DE" sz="2200" dirty="0" err="1">
                <a:latin typeface="Corbel" panose="020B0503020204020204" pitchFamily="34" charset="0"/>
              </a:rPr>
              <a:t>comment</a:t>
            </a:r>
            <a:r>
              <a:rPr lang="de-DE" sz="2200" dirty="0">
                <a:latin typeface="Corbel" panose="020B0503020204020204" pitchFamily="34" charset="0"/>
              </a:rPr>
              <a:t>, No. 13, 2011]</a:t>
            </a:r>
          </a:p>
        </p:txBody>
      </p:sp>
      <p:sp>
        <p:nvSpPr>
          <p:cNvPr id="3" name="Rechteck 2">
            <a:extLst>
              <a:ext uri="{FF2B5EF4-FFF2-40B4-BE49-F238E27FC236}">
                <a16:creationId xmlns:a16="http://schemas.microsoft.com/office/drawing/2014/main" id="{63D6E242-5F5C-410E-B35F-D15C556ED707}"/>
              </a:ext>
            </a:extLst>
          </p:cNvPr>
          <p:cNvSpPr/>
          <p:nvPr/>
        </p:nvSpPr>
        <p:spPr>
          <a:xfrm>
            <a:off x="269964" y="256684"/>
            <a:ext cx="6836230" cy="954107"/>
          </a:xfrm>
          <a:prstGeom prst="rect">
            <a:avLst/>
          </a:prstGeom>
        </p:spPr>
        <p:txBody>
          <a:bodyPr wrap="square">
            <a:spAutoFit/>
          </a:bodyPr>
          <a:lstStyle/>
          <a:p>
            <a:r>
              <a:rPr lang="de-DE" sz="2800" b="1" dirty="0">
                <a:latin typeface="Corbel" panose="020B0503020204020204" pitchFamily="34" charset="0"/>
              </a:rPr>
              <a:t>Schutz von Kindern vor Gewalt</a:t>
            </a:r>
          </a:p>
          <a:p>
            <a:r>
              <a:rPr lang="de-DE" sz="2800" b="1" i="1" dirty="0">
                <a:latin typeface="Corbel" panose="020B0503020204020204" pitchFamily="34" charset="0"/>
              </a:rPr>
              <a:t>Internationale Konventionen </a:t>
            </a:r>
          </a:p>
        </p:txBody>
      </p:sp>
    </p:spTree>
    <p:extLst>
      <p:ext uri="{BB962C8B-B14F-4D97-AF65-F5344CB8AC3E}">
        <p14:creationId xmlns:p14="http://schemas.microsoft.com/office/powerpoint/2010/main" val="1388583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91BBA1C-6F4C-487E-AAC8-370455BFFF4F}"/>
              </a:ext>
            </a:extLst>
          </p:cNvPr>
          <p:cNvSpPr txBox="1"/>
          <p:nvPr/>
        </p:nvSpPr>
        <p:spPr>
          <a:xfrm>
            <a:off x="339634" y="1531359"/>
            <a:ext cx="8429897" cy="1850956"/>
          </a:xfrm>
          <a:prstGeom prst="rect">
            <a:avLst/>
          </a:prstGeom>
          <a:noFill/>
        </p:spPr>
        <p:txBody>
          <a:bodyPr wrap="square" rtlCol="0">
            <a:spAutoFit/>
          </a:bodyPr>
          <a:lstStyle/>
          <a:p>
            <a:pPr marL="342900" indent="-342900">
              <a:lnSpc>
                <a:spcPct val="150000"/>
              </a:lnSpc>
              <a:spcBef>
                <a:spcPts val="600"/>
              </a:spcBef>
              <a:spcAft>
                <a:spcPts val="600"/>
              </a:spcAft>
              <a:buFont typeface="Arial" panose="020B0604020202020204" pitchFamily="34" charset="0"/>
              <a:buChar char="•"/>
            </a:pPr>
            <a:r>
              <a:rPr lang="de-DE" sz="2400" dirty="0">
                <a:latin typeface="Corbel" panose="020B0503020204020204" pitchFamily="34" charset="0"/>
              </a:rPr>
              <a:t>Recht auf Abwesenheit von Gewalt Artikel 3Abs. 1, EU-Grundrechtecharta: körperliche und geistige Unversehrtheit</a:t>
            </a:r>
          </a:p>
          <a:p>
            <a:pPr marL="342900" indent="-342900">
              <a:lnSpc>
                <a:spcPct val="150000"/>
              </a:lnSpc>
              <a:spcBef>
                <a:spcPts val="600"/>
              </a:spcBef>
              <a:spcAft>
                <a:spcPts val="600"/>
              </a:spcAft>
              <a:buFont typeface="Arial" panose="020B0604020202020204" pitchFamily="34" charset="0"/>
              <a:buChar char="•"/>
            </a:pPr>
            <a:r>
              <a:rPr lang="de-DE" sz="2400" dirty="0">
                <a:latin typeface="Corbel" panose="020B0503020204020204" pitchFamily="34" charset="0"/>
              </a:rPr>
              <a:t>Artikel 24 Abs. 1, EU-</a:t>
            </a:r>
            <a:r>
              <a:rPr lang="de-DE" sz="2400" dirty="0" err="1">
                <a:latin typeface="Corbel" panose="020B0503020204020204" pitchFamily="34" charset="0"/>
              </a:rPr>
              <a:t>GrCh</a:t>
            </a:r>
            <a:r>
              <a:rPr lang="de-DE" sz="2400" dirty="0">
                <a:latin typeface="Corbel" panose="020B0503020204020204" pitchFamily="34" charset="0"/>
              </a:rPr>
              <a:t> – Wohlergehen des Kindes</a:t>
            </a:r>
          </a:p>
        </p:txBody>
      </p:sp>
      <p:sp>
        <p:nvSpPr>
          <p:cNvPr id="3" name="Rechteck 2">
            <a:extLst>
              <a:ext uri="{FF2B5EF4-FFF2-40B4-BE49-F238E27FC236}">
                <a16:creationId xmlns:a16="http://schemas.microsoft.com/office/drawing/2014/main" id="{63D6E242-5F5C-410E-B35F-D15C556ED707}"/>
              </a:ext>
            </a:extLst>
          </p:cNvPr>
          <p:cNvSpPr/>
          <p:nvPr/>
        </p:nvSpPr>
        <p:spPr>
          <a:xfrm>
            <a:off x="252547" y="479402"/>
            <a:ext cx="6836230" cy="584775"/>
          </a:xfrm>
          <a:prstGeom prst="rect">
            <a:avLst/>
          </a:prstGeom>
        </p:spPr>
        <p:txBody>
          <a:bodyPr wrap="square">
            <a:spAutoFit/>
          </a:bodyPr>
          <a:lstStyle/>
          <a:p>
            <a:r>
              <a:rPr lang="de-DE" sz="3200" b="1" dirty="0">
                <a:latin typeface="Corbel" panose="020B0503020204020204" pitchFamily="34" charset="0"/>
              </a:rPr>
              <a:t>EU-Grundrechtecharta </a:t>
            </a:r>
            <a:endParaRPr lang="de-DE" sz="2000" dirty="0"/>
          </a:p>
        </p:txBody>
      </p:sp>
    </p:spTree>
    <p:extLst>
      <p:ext uri="{BB962C8B-B14F-4D97-AF65-F5344CB8AC3E}">
        <p14:creationId xmlns:p14="http://schemas.microsoft.com/office/powerpoint/2010/main" val="3430544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040EE05-C00A-4E63-8C3C-EE00BD69770F}"/>
              </a:ext>
            </a:extLst>
          </p:cNvPr>
          <p:cNvSpPr txBox="1"/>
          <p:nvPr/>
        </p:nvSpPr>
        <p:spPr>
          <a:xfrm>
            <a:off x="339633" y="180975"/>
            <a:ext cx="5746841" cy="954107"/>
          </a:xfrm>
          <a:prstGeom prst="rect">
            <a:avLst/>
          </a:prstGeom>
          <a:noFill/>
        </p:spPr>
        <p:txBody>
          <a:bodyPr wrap="square" rtlCol="0">
            <a:spAutoFit/>
          </a:bodyPr>
          <a:lstStyle/>
          <a:p>
            <a:r>
              <a:rPr lang="de-DE" sz="2800" b="1" dirty="0">
                <a:latin typeface="Corbel" panose="020B0503020204020204" pitchFamily="34" charset="0"/>
              </a:rPr>
              <a:t>Gewaltfreie Erziehung im BGB  adressiert Unterlassungen nicht </a:t>
            </a:r>
          </a:p>
        </p:txBody>
      </p:sp>
      <p:sp>
        <p:nvSpPr>
          <p:cNvPr id="3" name="Textfeld 2">
            <a:extLst>
              <a:ext uri="{FF2B5EF4-FFF2-40B4-BE49-F238E27FC236}">
                <a16:creationId xmlns:a16="http://schemas.microsoft.com/office/drawing/2014/main" id="{A81D0319-0300-4DD4-B20A-7392EB7BAB43}"/>
              </a:ext>
            </a:extLst>
          </p:cNvPr>
          <p:cNvSpPr txBox="1"/>
          <p:nvPr/>
        </p:nvSpPr>
        <p:spPr>
          <a:xfrm>
            <a:off x="339633" y="1456693"/>
            <a:ext cx="8608424" cy="4524315"/>
          </a:xfrm>
          <a:prstGeom prst="rect">
            <a:avLst/>
          </a:prstGeom>
          <a:noFill/>
        </p:spPr>
        <p:txBody>
          <a:bodyPr wrap="square" rtlCol="0">
            <a:spAutoFit/>
          </a:bodyPr>
          <a:lstStyle/>
          <a:p>
            <a:r>
              <a:rPr lang="de-DE" dirty="0">
                <a:latin typeface="Corbel" panose="020B0503020204020204" pitchFamily="34" charset="0"/>
              </a:rPr>
              <a:t>§ 1631 Abs. 2 BGB sichert Kindern das Recht auf gewaltfreie Erziehung zu:</a:t>
            </a:r>
          </a:p>
          <a:p>
            <a:endParaRPr lang="de-DE" dirty="0">
              <a:latin typeface="Corbel" panose="020B0503020204020204" pitchFamily="34" charset="0"/>
            </a:endParaRPr>
          </a:p>
          <a:p>
            <a:r>
              <a:rPr lang="de-DE" dirty="0">
                <a:latin typeface="Corbel" panose="020B0503020204020204" pitchFamily="34" charset="0"/>
              </a:rPr>
              <a:t>Seit November 2000:</a:t>
            </a:r>
          </a:p>
          <a:p>
            <a:pPr algn="ctr"/>
            <a:endParaRPr lang="de-DE" dirty="0">
              <a:latin typeface="Corbel" panose="020B0503020204020204" pitchFamily="34" charset="0"/>
            </a:endParaRPr>
          </a:p>
          <a:p>
            <a:pPr algn="ctr"/>
            <a:r>
              <a:rPr lang="de-DE" b="1" i="1" dirty="0">
                <a:solidFill>
                  <a:srgbClr val="00ADC6"/>
                </a:solidFill>
                <a:latin typeface="Corbel" panose="020B0503020204020204" pitchFamily="34" charset="0"/>
              </a:rPr>
              <a:t>(2) Kinder haben ein Recht auf gewaltfreie Erziehung. Körperliche Bestrafungen, seelische Verletzungen und andere entwürdigende Maßnahmen sind unzulässig.</a:t>
            </a:r>
          </a:p>
          <a:p>
            <a:pPr algn="ctr"/>
            <a:endParaRPr lang="de-DE" b="1" i="1" dirty="0">
              <a:solidFill>
                <a:srgbClr val="00ADC6"/>
              </a:solidFill>
              <a:latin typeface="Corbel" panose="020B0503020204020204" pitchFamily="34" charset="0"/>
            </a:endParaRPr>
          </a:p>
          <a:p>
            <a:r>
              <a:rPr lang="de-DE" dirty="0">
                <a:latin typeface="Corbel" panose="020B0503020204020204" pitchFamily="34" charset="0"/>
              </a:rPr>
              <a:t>Seit dem 02.01.2023 heißt § 1631 Abs. 2 BGB nun:</a:t>
            </a:r>
          </a:p>
          <a:p>
            <a:endParaRPr lang="de-DE" dirty="0">
              <a:latin typeface="Corbel" panose="020B0503020204020204" pitchFamily="34" charset="0"/>
            </a:endParaRPr>
          </a:p>
          <a:p>
            <a:pPr algn="ctr"/>
            <a:r>
              <a:rPr lang="de-DE" b="1" i="1" dirty="0">
                <a:solidFill>
                  <a:srgbClr val="00ADC6"/>
                </a:solidFill>
                <a:latin typeface="Corbel" panose="020B0503020204020204" pitchFamily="34" charset="0"/>
              </a:rPr>
              <a:t>(2) Das Kind hat ein Recht auf Pflege und Erziehung unter Ausschluss von Gewalt, körperlichen Bestrafungen, seelischen Verletzungen und anderen entwürdigenden Maßnahmen.</a:t>
            </a:r>
          </a:p>
          <a:p>
            <a:endParaRPr lang="de-DE" i="1" dirty="0">
              <a:latin typeface="Corbel" panose="020B0503020204020204" pitchFamily="34" charset="0"/>
            </a:endParaRPr>
          </a:p>
          <a:p>
            <a:endParaRPr lang="de-DE" i="1" dirty="0">
              <a:latin typeface="Corbel" panose="020B0503020204020204" pitchFamily="34" charset="0"/>
            </a:endParaRPr>
          </a:p>
          <a:p>
            <a:r>
              <a:rPr lang="de-DE" dirty="0">
                <a:latin typeface="Corbel" panose="020B0503020204020204" pitchFamily="34" charset="0"/>
              </a:rPr>
              <a:t>Artikel 24 Abs. 1, EU-</a:t>
            </a:r>
            <a:r>
              <a:rPr lang="de-DE" dirty="0" err="1">
                <a:latin typeface="Corbel" panose="020B0503020204020204" pitchFamily="34" charset="0"/>
              </a:rPr>
              <a:t>GrCh</a:t>
            </a:r>
            <a:r>
              <a:rPr lang="de-DE" dirty="0">
                <a:latin typeface="Corbel" panose="020B0503020204020204" pitchFamily="34" charset="0"/>
              </a:rPr>
              <a:t> normiert einen Anspruch von Kindern auf Schutz und Fürsorge, die für ihr Wohlergehen notwendig sind.</a:t>
            </a:r>
          </a:p>
        </p:txBody>
      </p:sp>
    </p:spTree>
    <p:extLst>
      <p:ext uri="{BB962C8B-B14F-4D97-AF65-F5344CB8AC3E}">
        <p14:creationId xmlns:p14="http://schemas.microsoft.com/office/powerpoint/2010/main" val="151908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4CCF58A1-E65B-4F90-9BE8-D957696A3EEF}"/>
              </a:ext>
            </a:extLst>
          </p:cNvPr>
          <p:cNvSpPr>
            <a:spLocks noGrp="1"/>
          </p:cNvSpPr>
          <p:nvPr>
            <p:ph type="body" sz="quarter" idx="13"/>
          </p:nvPr>
        </p:nvSpPr>
        <p:spPr>
          <a:xfrm>
            <a:off x="427257" y="265586"/>
            <a:ext cx="6201889" cy="327025"/>
          </a:xfrm>
        </p:spPr>
        <p:txBody>
          <a:bodyPr>
            <a:noAutofit/>
          </a:bodyPr>
          <a:lstStyle/>
          <a:p>
            <a:r>
              <a:rPr lang="de-DE" sz="2800" dirty="0"/>
              <a:t>Misshandlungsformen, n=5.648 </a:t>
            </a:r>
          </a:p>
          <a:p>
            <a:r>
              <a:rPr lang="de-DE" sz="1800" dirty="0"/>
              <a:t>(Mehrfachnennungen möglich)</a:t>
            </a:r>
            <a:endParaRPr lang="de-DE" sz="2800" dirty="0">
              <a:highlight>
                <a:srgbClr val="A9D8A2"/>
              </a:highlight>
            </a:endParaRPr>
          </a:p>
        </p:txBody>
      </p:sp>
      <p:pic>
        <p:nvPicPr>
          <p:cNvPr id="9" name="Grafik 8">
            <a:extLst>
              <a:ext uri="{FF2B5EF4-FFF2-40B4-BE49-F238E27FC236}">
                <a16:creationId xmlns:a16="http://schemas.microsoft.com/office/drawing/2014/main" id="{8EAF7A54-25F5-4CBA-A2BE-15319ACC91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9770" y="5772330"/>
            <a:ext cx="1716358" cy="1072497"/>
          </a:xfrm>
          <a:prstGeom prst="rect">
            <a:avLst/>
          </a:prstGeom>
        </p:spPr>
      </p:pic>
      <p:sp>
        <p:nvSpPr>
          <p:cNvPr id="5" name="Inhaltsplatzhalter 9">
            <a:extLst>
              <a:ext uri="{FF2B5EF4-FFF2-40B4-BE49-F238E27FC236}">
                <a16:creationId xmlns:a16="http://schemas.microsoft.com/office/drawing/2014/main" id="{3AC121FE-2D9C-4BD2-B87D-660EEB565BF1}"/>
              </a:ext>
            </a:extLst>
          </p:cNvPr>
          <p:cNvSpPr txBox="1">
            <a:spLocks/>
          </p:cNvSpPr>
          <p:nvPr/>
        </p:nvSpPr>
        <p:spPr>
          <a:xfrm>
            <a:off x="550112" y="5969202"/>
            <a:ext cx="6550152" cy="679954"/>
          </a:xfrm>
          <a:prstGeom prst="rect">
            <a:avLst/>
          </a:prstGeom>
        </p:spPr>
        <p:txBody>
          <a:bodyPr vert="horz" lIns="0" tIns="45720" rIns="0" bIns="45720" rtlCol="0">
            <a:normAutofit/>
          </a:bodyPr>
          <a:lstStyle>
            <a:lvl1pPr marL="1778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latin typeface="Corbel" charset="0"/>
              <a:ea typeface="Corbel" charset="0"/>
              <a:cs typeface="Corbel" charset="0"/>
            </a:endParaRPr>
          </a:p>
        </p:txBody>
      </p:sp>
      <p:sp>
        <p:nvSpPr>
          <p:cNvPr id="3" name="Textfeld 2">
            <a:extLst>
              <a:ext uri="{FF2B5EF4-FFF2-40B4-BE49-F238E27FC236}">
                <a16:creationId xmlns:a16="http://schemas.microsoft.com/office/drawing/2014/main" id="{213110ED-CB2F-11CA-0C0D-351D7C6C967B}"/>
              </a:ext>
            </a:extLst>
          </p:cNvPr>
          <p:cNvSpPr txBox="1"/>
          <p:nvPr/>
        </p:nvSpPr>
        <p:spPr>
          <a:xfrm>
            <a:off x="408147" y="6198496"/>
            <a:ext cx="4501232" cy="646331"/>
          </a:xfrm>
          <a:prstGeom prst="rect">
            <a:avLst/>
          </a:prstGeom>
          <a:noFill/>
        </p:spPr>
        <p:txBody>
          <a:bodyPr wrap="none" rtlCol="0">
            <a:spAutoFit/>
          </a:bodyPr>
          <a:lstStyle/>
          <a:p>
            <a:r>
              <a:rPr lang="de-DE" b="1" dirty="0">
                <a:solidFill>
                  <a:srgbClr val="000000"/>
                </a:solidFill>
                <a:latin typeface="Corbel" charset="0"/>
                <a:ea typeface="Corbel" charset="0"/>
                <a:cs typeface="Corbel" charset="0"/>
              </a:rPr>
              <a:t>Erhebungszeitraum</a:t>
            </a:r>
            <a:r>
              <a:rPr lang="de-DE" dirty="0">
                <a:solidFill>
                  <a:srgbClr val="000000"/>
                </a:solidFill>
                <a:latin typeface="Corbel" charset="0"/>
                <a:ea typeface="Corbel" charset="0"/>
                <a:cs typeface="Corbel" charset="0"/>
              </a:rPr>
              <a:t>: 01.07.2017 – 30.06.2024</a:t>
            </a:r>
          </a:p>
          <a:p>
            <a:endParaRPr lang="de-DE" dirty="0"/>
          </a:p>
        </p:txBody>
      </p:sp>
      <p:graphicFrame>
        <p:nvGraphicFramePr>
          <p:cNvPr id="13" name="Diagramm 12">
            <a:extLst>
              <a:ext uri="{FF2B5EF4-FFF2-40B4-BE49-F238E27FC236}">
                <a16:creationId xmlns:a16="http://schemas.microsoft.com/office/drawing/2014/main" id="{5C3B25FE-8711-4AF6-A233-3061896CD890}"/>
              </a:ext>
            </a:extLst>
          </p:cNvPr>
          <p:cNvGraphicFramePr>
            <a:graphicFrameLocks/>
          </p:cNvGraphicFramePr>
          <p:nvPr/>
        </p:nvGraphicFramePr>
        <p:xfrm>
          <a:off x="408146" y="1685925"/>
          <a:ext cx="8382527" cy="3963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38542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72665" y="1487540"/>
            <a:ext cx="8398669" cy="4671720"/>
          </a:xfrm>
        </p:spPr>
        <p:txBody>
          <a:bodyPr>
            <a:noAutofit/>
          </a:bodyPr>
          <a:lstStyle/>
          <a:p>
            <a:pPr marL="0" indent="0">
              <a:lnSpc>
                <a:spcPct val="150000"/>
              </a:lnSpc>
              <a:spcBef>
                <a:spcPct val="40000"/>
              </a:spcBef>
              <a:buNone/>
            </a:pPr>
            <a:r>
              <a:rPr lang="de-DE" sz="1950" i="1" dirty="0">
                <a:solidFill>
                  <a:schemeClr val="tx2"/>
                </a:solidFill>
              </a:rPr>
              <a:t>„</a:t>
            </a:r>
            <a:r>
              <a:rPr lang="de-DE" sz="1950" b="1" i="1" dirty="0">
                <a:solidFill>
                  <a:schemeClr val="tx2"/>
                </a:solidFill>
              </a:rPr>
              <a:t>Eine gegenwärtige, in solchem Maße vorhandene Gefahr, dass sich bei der weiteren Entwicklung der Dinge eine erhebliche Schädigung des geistigen, seelischen oder körperlichen Wohls des Kindes mit ziemlicher Sicherheit voraussehen lässt“ </a:t>
            </a:r>
          </a:p>
          <a:p>
            <a:pPr marL="0" indent="0" algn="r">
              <a:spcBef>
                <a:spcPct val="40000"/>
              </a:spcBef>
              <a:buNone/>
            </a:pPr>
            <a:r>
              <a:rPr lang="de-DE" sz="1950" dirty="0"/>
              <a:t>	(BGH,14.07.1956, IV ZB 32/56, BGH, 06.02.2019, XII ZB 408/18)</a:t>
            </a:r>
          </a:p>
          <a:p>
            <a:pPr marL="0" indent="0" algn="r">
              <a:spcBef>
                <a:spcPct val="40000"/>
              </a:spcBef>
              <a:buNone/>
            </a:pPr>
            <a:endParaRPr lang="de-DE" sz="1950" dirty="0"/>
          </a:p>
          <a:p>
            <a:pPr>
              <a:defRPr/>
            </a:pPr>
            <a:r>
              <a:rPr lang="de-DE" altLang="de-DE" sz="1950" u="sng" dirty="0"/>
              <a:t>Voraussetzungen einer Maßnahme nach § 1666 BGB:</a:t>
            </a:r>
          </a:p>
          <a:p>
            <a:pPr>
              <a:buNone/>
              <a:defRPr/>
            </a:pPr>
            <a:r>
              <a:rPr lang="de-DE" altLang="de-DE" sz="1950" dirty="0"/>
              <a:t>	1. konkrete Gefährdung des Kindeswohls – körperlich, geistig, seelisch</a:t>
            </a:r>
          </a:p>
          <a:p>
            <a:pPr>
              <a:buNone/>
              <a:defRPr/>
            </a:pPr>
            <a:r>
              <a:rPr lang="de-DE" altLang="de-DE" sz="1950" dirty="0"/>
              <a:t>		</a:t>
            </a:r>
            <a:r>
              <a:rPr lang="de-DE" altLang="de-DE" sz="3000" b="1" dirty="0">
                <a:solidFill>
                  <a:srgbClr val="FF0000"/>
                </a:solidFill>
              </a:rPr>
              <a:t>+</a:t>
            </a:r>
          </a:p>
          <a:p>
            <a:pPr>
              <a:buNone/>
              <a:defRPr/>
            </a:pPr>
            <a:r>
              <a:rPr lang="de-DE" altLang="de-DE" sz="1950" dirty="0"/>
              <a:t>	2. Eltern sind nicht gewillt oder nicht in der Lage, die Gefahr abzuwenden</a:t>
            </a:r>
          </a:p>
        </p:txBody>
      </p:sp>
      <p:sp>
        <p:nvSpPr>
          <p:cNvPr id="6" name="Titel 5"/>
          <p:cNvSpPr>
            <a:spLocks noGrp="1"/>
          </p:cNvSpPr>
          <p:nvPr>
            <p:ph type="title"/>
          </p:nvPr>
        </p:nvSpPr>
        <p:spPr>
          <a:xfrm>
            <a:off x="334232" y="247786"/>
            <a:ext cx="6667459" cy="857250"/>
          </a:xfrm>
        </p:spPr>
        <p:txBody>
          <a:bodyPr>
            <a:noAutofit/>
          </a:bodyPr>
          <a:lstStyle/>
          <a:p>
            <a:pPr algn="l"/>
            <a:r>
              <a:rPr lang="de-DE" altLang="de-DE" sz="2400" dirty="0"/>
              <a:t>Familiengerichtliche Maßnahmen bei Kindeswohlgefährdung §§ 1666, 1666a BGB</a:t>
            </a:r>
            <a:endParaRPr lang="de-DE" sz="2400" dirty="0"/>
          </a:p>
        </p:txBody>
      </p:sp>
    </p:spTree>
    <p:extLst>
      <p:ext uri="{BB962C8B-B14F-4D97-AF65-F5344CB8AC3E}">
        <p14:creationId xmlns:p14="http://schemas.microsoft.com/office/powerpoint/2010/main" val="1612382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C80F100-986E-4AB6-AF10-67B011FF3D5E}"/>
              </a:ext>
            </a:extLst>
          </p:cNvPr>
          <p:cNvSpPr>
            <a:spLocks noGrp="1"/>
          </p:cNvSpPr>
          <p:nvPr>
            <p:ph type="body" sz="quarter" idx="13"/>
          </p:nvPr>
        </p:nvSpPr>
        <p:spPr>
          <a:xfrm>
            <a:off x="408147" y="381165"/>
            <a:ext cx="7688104" cy="895185"/>
          </a:xfrm>
        </p:spPr>
        <p:txBody>
          <a:bodyPr>
            <a:normAutofit/>
          </a:bodyPr>
          <a:lstStyle/>
          <a:p>
            <a:pPr>
              <a:spcBef>
                <a:spcPts val="0"/>
              </a:spcBef>
            </a:pPr>
            <a:r>
              <a:rPr lang="de-DE" sz="2800" b="1" dirty="0"/>
              <a:t>Gefahrenbegriff - Prognosefragen</a:t>
            </a:r>
          </a:p>
        </p:txBody>
      </p:sp>
      <p:sp>
        <p:nvSpPr>
          <p:cNvPr id="7" name="Textfeld 6">
            <a:extLst>
              <a:ext uri="{FF2B5EF4-FFF2-40B4-BE49-F238E27FC236}">
                <a16:creationId xmlns:a16="http://schemas.microsoft.com/office/drawing/2014/main" id="{ECE9DBAF-F332-4B6E-A5F0-2B36DF7E5AAE}"/>
              </a:ext>
            </a:extLst>
          </p:cNvPr>
          <p:cNvSpPr txBox="1"/>
          <p:nvPr/>
        </p:nvSpPr>
        <p:spPr>
          <a:xfrm>
            <a:off x="315543" y="1422400"/>
            <a:ext cx="8483017" cy="532453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de-DE" sz="2400" b="1" dirty="0">
                <a:solidFill>
                  <a:schemeClr val="tx2"/>
                </a:solidFill>
                <a:latin typeface="Corbel" panose="020B0503020204020204" pitchFamily="34" charset="0"/>
              </a:rPr>
              <a:t>Absehbare Rechtsgutsbeeinträchtigung</a:t>
            </a:r>
          </a:p>
          <a:p>
            <a:pPr marL="457200" indent="-457200">
              <a:lnSpc>
                <a:spcPct val="150000"/>
              </a:lnSpc>
              <a:buFont typeface="Arial" panose="020B0604020202020204" pitchFamily="34" charset="0"/>
              <a:buChar char="•"/>
            </a:pPr>
            <a:r>
              <a:rPr lang="de-DE" sz="2400" b="1" dirty="0">
                <a:solidFill>
                  <a:schemeClr val="tx2"/>
                </a:solidFill>
                <a:latin typeface="Corbel" panose="020B0503020204020204" pitchFamily="34" charset="0"/>
              </a:rPr>
              <a:t>zeitliche Nähe des Schadenseintritts, </a:t>
            </a:r>
          </a:p>
          <a:p>
            <a:pPr marL="457200" indent="-457200">
              <a:lnSpc>
                <a:spcPct val="150000"/>
              </a:lnSpc>
              <a:buFont typeface="Arial" panose="020B0604020202020204" pitchFamily="34" charset="0"/>
              <a:buChar char="•"/>
            </a:pPr>
            <a:r>
              <a:rPr lang="de-DE" sz="2400" b="1" dirty="0">
                <a:solidFill>
                  <a:schemeClr val="tx2"/>
                </a:solidFill>
                <a:latin typeface="Corbel" panose="020B0503020204020204" pitchFamily="34" charset="0"/>
              </a:rPr>
              <a:t>Wahrscheinlichkeit des Schadenseintritts</a:t>
            </a:r>
          </a:p>
          <a:p>
            <a:pPr marL="342900" indent="-342900">
              <a:buFont typeface="Symbol" panose="05050102010706020507" pitchFamily="18" charset="2"/>
              <a:buChar char="-"/>
            </a:pPr>
            <a:endParaRPr lang="de-DE" sz="2400" dirty="0">
              <a:latin typeface="Corbel" panose="020B0503020204020204" pitchFamily="34" charset="0"/>
            </a:endParaRPr>
          </a:p>
          <a:p>
            <a:pPr marL="342900" indent="-342900">
              <a:buFont typeface="Symbol" panose="05050102010706020507" pitchFamily="18" charset="2"/>
              <a:buChar char="-"/>
            </a:pPr>
            <a:r>
              <a:rPr lang="de-DE" sz="2400" dirty="0">
                <a:latin typeface="Corbel" panose="020B0503020204020204" pitchFamily="34" charset="0"/>
              </a:rPr>
              <a:t>Gerade bei  Misshandlungs- und Vernachlässigungsformen gilt: </a:t>
            </a:r>
          </a:p>
          <a:p>
            <a:pPr marL="361950" indent="-361950"/>
            <a:r>
              <a:rPr lang="de-DE" sz="2400" dirty="0">
                <a:latin typeface="Corbel" panose="020B0503020204020204" pitchFamily="34" charset="0"/>
              </a:rPr>
              <a:t>	</a:t>
            </a:r>
          </a:p>
          <a:p>
            <a:pPr marL="361950" indent="-361950"/>
            <a:r>
              <a:rPr lang="de-DE" sz="2800" b="1" i="1" u="sng" dirty="0">
                <a:solidFill>
                  <a:schemeClr val="tx2"/>
                </a:solidFill>
                <a:latin typeface="Corbel" panose="020B0503020204020204" pitchFamily="34" charset="0"/>
              </a:rPr>
              <a:t>Je</a:t>
            </a:r>
            <a:r>
              <a:rPr lang="de-DE" sz="2800" i="1" dirty="0">
                <a:solidFill>
                  <a:schemeClr val="tx2"/>
                </a:solidFill>
                <a:latin typeface="Corbel" panose="020B0503020204020204" pitchFamily="34" charset="0"/>
              </a:rPr>
              <a:t> größer und folgenreicher der möglicherweise eintretende Schaden ist, </a:t>
            </a:r>
            <a:r>
              <a:rPr lang="de-DE" sz="2800" b="1" i="1" u="sng" dirty="0">
                <a:solidFill>
                  <a:schemeClr val="tx2"/>
                </a:solidFill>
                <a:latin typeface="Corbel" panose="020B0503020204020204" pitchFamily="34" charset="0"/>
              </a:rPr>
              <a:t>desto</a:t>
            </a:r>
            <a:r>
              <a:rPr lang="de-DE" sz="2800" i="1" dirty="0">
                <a:solidFill>
                  <a:schemeClr val="tx2"/>
                </a:solidFill>
                <a:latin typeface="Corbel" panose="020B0503020204020204" pitchFamily="34" charset="0"/>
              </a:rPr>
              <a:t> geringere Anforderungen sind an die Wahrscheinlichkeit des Schadenseintritts zu stellen</a:t>
            </a:r>
            <a:r>
              <a:rPr lang="de-DE" sz="2400" dirty="0">
                <a:solidFill>
                  <a:schemeClr val="tx2"/>
                </a:solidFill>
                <a:latin typeface="Corbel" panose="020B0503020204020204" pitchFamily="34" charset="0"/>
              </a:rPr>
              <a:t>:</a:t>
            </a:r>
            <a:r>
              <a:rPr lang="de-DE" sz="2400" b="1" dirty="0">
                <a:solidFill>
                  <a:schemeClr val="tx2"/>
                </a:solidFill>
                <a:latin typeface="Corbel" panose="020B0503020204020204" pitchFamily="34" charset="0"/>
              </a:rPr>
              <a:t> </a:t>
            </a:r>
          </a:p>
          <a:p>
            <a:pPr marL="361950" algn="ctr"/>
            <a:r>
              <a:rPr lang="de-DE" sz="2400" b="1" dirty="0">
                <a:solidFill>
                  <a:srgbClr val="FF0000"/>
                </a:solidFill>
                <a:latin typeface="Corbel" panose="020B0503020204020204" pitchFamily="34" charset="0"/>
              </a:rPr>
              <a:t>„Je-Desto-Formel“</a:t>
            </a:r>
          </a:p>
          <a:p>
            <a:endParaRPr lang="de-DE" sz="2400" dirty="0">
              <a:latin typeface="Corbel" panose="020B0503020204020204" pitchFamily="34" charset="0"/>
            </a:endParaRPr>
          </a:p>
        </p:txBody>
      </p:sp>
    </p:spTree>
    <p:extLst>
      <p:ext uri="{BB962C8B-B14F-4D97-AF65-F5344CB8AC3E}">
        <p14:creationId xmlns:p14="http://schemas.microsoft.com/office/powerpoint/2010/main" val="1300049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B3C5F7F-4373-6D4F-2850-B139D5C2BBE3}"/>
              </a:ext>
            </a:extLst>
          </p:cNvPr>
          <p:cNvSpPr>
            <a:spLocks noGrp="1"/>
          </p:cNvSpPr>
          <p:nvPr>
            <p:ph idx="1"/>
          </p:nvPr>
        </p:nvSpPr>
        <p:spPr>
          <a:xfrm>
            <a:off x="408147" y="1479456"/>
            <a:ext cx="8244147" cy="4938596"/>
          </a:xfrm>
        </p:spPr>
        <p:txBody>
          <a:bodyPr>
            <a:noAutofit/>
          </a:bodyPr>
          <a:lstStyle/>
          <a:p>
            <a:pPr>
              <a:spcAft>
                <a:spcPts val="600"/>
              </a:spcAft>
            </a:pPr>
            <a:r>
              <a:rPr lang="de-DE" sz="2000" dirty="0"/>
              <a:t>Derzeit Zuständigkeit für körperliche Behinderung und geistige Behinderung bei Kindern im SGB IX</a:t>
            </a:r>
          </a:p>
          <a:p>
            <a:pPr>
              <a:spcAft>
                <a:spcPts val="600"/>
              </a:spcAft>
            </a:pPr>
            <a:r>
              <a:rPr lang="de-DE" sz="2000" dirty="0"/>
              <a:t>Zuständigkeit für (drohende) seelische Behinderung SGB XIII</a:t>
            </a:r>
          </a:p>
          <a:p>
            <a:pPr marL="0" indent="0">
              <a:spcAft>
                <a:spcPts val="600"/>
              </a:spcAft>
              <a:buNone/>
            </a:pPr>
            <a:r>
              <a:rPr lang="de-DE" sz="2000" dirty="0">
                <a:sym typeface="Wingdings" panose="05000000000000000000" pitchFamily="2" charset="2"/>
              </a:rPr>
              <a:t> </a:t>
            </a:r>
            <a:r>
              <a:rPr lang="de-DE" sz="2000" dirty="0"/>
              <a:t>Zukünftig Ausgestaltung der Inklusiven Kinder- und Jugendhilfe in einem Kinder- und Jugendhilfeinklusionsgesetz IKJHG</a:t>
            </a:r>
          </a:p>
          <a:p>
            <a:pPr>
              <a:spcAft>
                <a:spcPts val="600"/>
              </a:spcAft>
            </a:pPr>
            <a:r>
              <a:rPr lang="de-DE" sz="2000" dirty="0"/>
              <a:t>Wichtig z.B. in der Frühförderung und in der Krankenversorgung in SPZs (SGB V) und der Kinder- und Jugendpsychiatrie und -psychotherapie (SGB V) ist eine standardisierte Bedarfsermittlung in Bezug auf Teilhabebeeinträchtigungen: </a:t>
            </a:r>
          </a:p>
          <a:p>
            <a:pPr lvl="2">
              <a:spcAft>
                <a:spcPts val="600"/>
              </a:spcAft>
            </a:pPr>
            <a:r>
              <a:rPr lang="de-DE" sz="2000" dirty="0"/>
              <a:t>Künftig nicht mehr 2-Gliedrigkeit: 1. Schritt ärztliche Diagnose und kausaler Zusammenhang zu Teilhabefolgen und 2. damit zusammenhängende Teilhabefolgen </a:t>
            </a:r>
          </a:p>
          <a:p>
            <a:pPr>
              <a:spcAft>
                <a:spcPts val="600"/>
              </a:spcAft>
            </a:pPr>
            <a:r>
              <a:rPr lang="de-DE" sz="2000" dirty="0"/>
              <a:t>Künftig Ermittlung des individuellen Bedarfs mit standardisierten Instrumenten </a:t>
            </a:r>
          </a:p>
        </p:txBody>
      </p:sp>
      <p:sp>
        <p:nvSpPr>
          <p:cNvPr id="4" name="Textplatzhalter 3">
            <a:extLst>
              <a:ext uri="{FF2B5EF4-FFF2-40B4-BE49-F238E27FC236}">
                <a16:creationId xmlns:a16="http://schemas.microsoft.com/office/drawing/2014/main" id="{94CD17D0-A5F3-EC81-5011-47DE7BED30AF}"/>
              </a:ext>
            </a:extLst>
          </p:cNvPr>
          <p:cNvSpPr>
            <a:spLocks noGrp="1"/>
          </p:cNvSpPr>
          <p:nvPr>
            <p:ph type="body" sz="quarter" idx="13"/>
          </p:nvPr>
        </p:nvSpPr>
        <p:spPr>
          <a:xfrm>
            <a:off x="408147" y="116528"/>
            <a:ext cx="5983226" cy="755650"/>
          </a:xfrm>
        </p:spPr>
        <p:txBody>
          <a:bodyPr>
            <a:noAutofit/>
          </a:bodyPr>
          <a:lstStyle/>
          <a:p>
            <a:r>
              <a:rPr lang="de-DE" sz="2400" b="1" dirty="0"/>
              <a:t>Feststellung von Teilhabebeeinträchtigungen und Hilfen zur Teilhabe Grundlegend Behinderungsbegriff nach SGB IX</a:t>
            </a:r>
          </a:p>
        </p:txBody>
      </p:sp>
    </p:spTree>
    <p:extLst>
      <p:ext uri="{BB962C8B-B14F-4D97-AF65-F5344CB8AC3E}">
        <p14:creationId xmlns:p14="http://schemas.microsoft.com/office/powerpoint/2010/main" val="451892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D82781B-162C-73AE-8487-C525BB0824F9}"/>
              </a:ext>
            </a:extLst>
          </p:cNvPr>
          <p:cNvSpPr>
            <a:spLocks noGrp="1"/>
          </p:cNvSpPr>
          <p:nvPr>
            <p:ph idx="1"/>
          </p:nvPr>
        </p:nvSpPr>
        <p:spPr>
          <a:xfrm>
            <a:off x="395287" y="1392642"/>
            <a:ext cx="8403656" cy="5301456"/>
          </a:xfrm>
        </p:spPr>
        <p:txBody>
          <a:bodyPr>
            <a:noAutofit/>
          </a:bodyPr>
          <a:lstStyle/>
          <a:p>
            <a:pPr marL="0" indent="0">
              <a:spcAft>
                <a:spcPts val="600"/>
              </a:spcAft>
              <a:buNone/>
            </a:pPr>
            <a:r>
              <a:rPr lang="de-DE" sz="1800" dirty="0"/>
              <a:t>Beschrieben werden sollen nicht nur vorübergehende Beeinträchtigung der Aktivität und Teilhabe in folgenden Lebensbereichen:</a:t>
            </a:r>
          </a:p>
          <a:p>
            <a:pPr marL="342900" indent="-342900">
              <a:spcAft>
                <a:spcPts val="600"/>
              </a:spcAft>
              <a:buFont typeface="+mj-lt"/>
              <a:buAutoNum type="arabicPeriod"/>
            </a:pPr>
            <a:r>
              <a:rPr lang="de-DE" sz="1800" dirty="0"/>
              <a:t>Lernen und Wissensanwendung</a:t>
            </a:r>
          </a:p>
          <a:p>
            <a:pPr marL="342900" indent="-342900">
              <a:spcAft>
                <a:spcPts val="600"/>
              </a:spcAft>
              <a:buFont typeface="+mj-lt"/>
              <a:buAutoNum type="arabicPeriod"/>
            </a:pPr>
            <a:r>
              <a:rPr lang="de-DE" sz="1800" dirty="0"/>
              <a:t>Allgemeine Aufgaben und Anforderungen</a:t>
            </a:r>
          </a:p>
          <a:p>
            <a:pPr marL="342900" indent="-342900">
              <a:spcAft>
                <a:spcPts val="600"/>
              </a:spcAft>
              <a:buFont typeface="+mj-lt"/>
              <a:buAutoNum type="arabicPeriod"/>
            </a:pPr>
            <a:r>
              <a:rPr lang="de-DE" sz="1800" dirty="0"/>
              <a:t>Kommunikation</a:t>
            </a:r>
          </a:p>
          <a:p>
            <a:pPr marL="342900" indent="-342900">
              <a:spcAft>
                <a:spcPts val="600"/>
              </a:spcAft>
              <a:buFont typeface="+mj-lt"/>
              <a:buAutoNum type="arabicPeriod"/>
            </a:pPr>
            <a:r>
              <a:rPr lang="de-DE" sz="1800" dirty="0"/>
              <a:t>Mobilität</a:t>
            </a:r>
          </a:p>
          <a:p>
            <a:pPr marL="342900" indent="-342900">
              <a:spcAft>
                <a:spcPts val="600"/>
              </a:spcAft>
              <a:buFont typeface="+mj-lt"/>
              <a:buAutoNum type="arabicPeriod"/>
            </a:pPr>
            <a:r>
              <a:rPr lang="de-DE" sz="1800" dirty="0"/>
              <a:t>Selbstversorgung</a:t>
            </a:r>
          </a:p>
          <a:p>
            <a:pPr marL="342900" indent="-342900">
              <a:spcAft>
                <a:spcPts val="600"/>
              </a:spcAft>
              <a:buFont typeface="+mj-lt"/>
              <a:buAutoNum type="arabicPeriod"/>
            </a:pPr>
            <a:r>
              <a:rPr lang="de-DE" sz="1800" dirty="0"/>
              <a:t>Häusliches Leben</a:t>
            </a:r>
          </a:p>
          <a:p>
            <a:pPr marL="342900" indent="-342900">
              <a:spcAft>
                <a:spcPts val="600"/>
              </a:spcAft>
              <a:buFont typeface="+mj-lt"/>
              <a:buAutoNum type="arabicPeriod"/>
            </a:pPr>
            <a:r>
              <a:rPr lang="de-DE" sz="1800" dirty="0"/>
              <a:t>Interpersonelle Interaktionen und Beziehungen</a:t>
            </a:r>
          </a:p>
          <a:p>
            <a:pPr marL="342900" indent="-342900">
              <a:spcAft>
                <a:spcPts val="600"/>
              </a:spcAft>
              <a:buFont typeface="+mj-lt"/>
              <a:buAutoNum type="arabicPeriod"/>
            </a:pPr>
            <a:r>
              <a:rPr lang="de-DE" sz="1800" dirty="0"/>
              <a:t>Bedeutende Lebensbereiche </a:t>
            </a:r>
          </a:p>
          <a:p>
            <a:pPr marL="342900" indent="-342900">
              <a:spcAft>
                <a:spcPts val="600"/>
              </a:spcAft>
              <a:buFont typeface="+mj-lt"/>
              <a:buAutoNum type="arabicPeriod"/>
            </a:pPr>
            <a:r>
              <a:rPr lang="de-DE" sz="1800" dirty="0"/>
              <a:t>Gemeinschafts-, soziales und staatsbürgerliches Leben</a:t>
            </a:r>
          </a:p>
          <a:p>
            <a:pPr marL="0" indent="0">
              <a:spcAft>
                <a:spcPts val="600"/>
              </a:spcAft>
              <a:buNone/>
            </a:pPr>
            <a:r>
              <a:rPr lang="de-DE" sz="1800" dirty="0">
                <a:sym typeface="Wingdings" panose="05000000000000000000" pitchFamily="2" charset="2"/>
              </a:rPr>
              <a:t> </a:t>
            </a:r>
            <a:r>
              <a:rPr lang="de-DE" sz="1800" dirty="0"/>
              <a:t>Umsetzungsvorschläge: TIDA (Uni Ulm/DJI) und Dazugehören Baden-Württemberg mit Transitionsmanagement</a:t>
            </a:r>
          </a:p>
        </p:txBody>
      </p:sp>
      <p:sp>
        <p:nvSpPr>
          <p:cNvPr id="4" name="Textplatzhalter 3">
            <a:extLst>
              <a:ext uri="{FF2B5EF4-FFF2-40B4-BE49-F238E27FC236}">
                <a16:creationId xmlns:a16="http://schemas.microsoft.com/office/drawing/2014/main" id="{B8218A62-36C9-6C86-2E80-7F3E868282CA}"/>
              </a:ext>
            </a:extLst>
          </p:cNvPr>
          <p:cNvSpPr>
            <a:spLocks noGrp="1"/>
          </p:cNvSpPr>
          <p:nvPr>
            <p:ph type="body" sz="quarter" idx="13"/>
          </p:nvPr>
        </p:nvSpPr>
        <p:spPr>
          <a:xfrm>
            <a:off x="408147" y="225424"/>
            <a:ext cx="6218896" cy="755651"/>
          </a:xfrm>
        </p:spPr>
        <p:txBody>
          <a:bodyPr>
            <a:noAutofit/>
          </a:bodyPr>
          <a:lstStyle/>
          <a:p>
            <a:r>
              <a:rPr lang="de-DE" sz="2000" b="1" dirty="0"/>
              <a:t>Instrumente, welche sich an der internationalen Klassifikation der Funktionsfähigkeit, Behinderung und Gesundheit orientieren</a:t>
            </a:r>
          </a:p>
        </p:txBody>
      </p:sp>
    </p:spTree>
    <p:extLst>
      <p:ext uri="{BB962C8B-B14F-4D97-AF65-F5344CB8AC3E}">
        <p14:creationId xmlns:p14="http://schemas.microsoft.com/office/powerpoint/2010/main" val="2727394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CA28DDA-0596-4B5B-87C4-5FF58ECD017B}"/>
              </a:ext>
            </a:extLst>
          </p:cNvPr>
          <p:cNvSpPr>
            <a:spLocks noGrp="1"/>
          </p:cNvSpPr>
          <p:nvPr>
            <p:ph idx="1"/>
          </p:nvPr>
        </p:nvSpPr>
        <p:spPr>
          <a:xfrm>
            <a:off x="347761" y="1364997"/>
            <a:ext cx="8433929" cy="4942779"/>
          </a:xfrm>
        </p:spPr>
        <p:txBody>
          <a:bodyPr>
            <a:noAutofit/>
          </a:bodyPr>
          <a:lstStyle/>
          <a:p>
            <a:pPr marL="0" indent="0">
              <a:lnSpc>
                <a:spcPct val="125000"/>
              </a:lnSpc>
              <a:spcAft>
                <a:spcPts val="600"/>
              </a:spcAft>
              <a:buNone/>
            </a:pPr>
            <a:r>
              <a:rPr lang="de-DE" sz="1800" dirty="0"/>
              <a:t>Wer eine Person unter 18 Jahren oder eine wegen Gebrechlichkeit oder Krankheit wehrlose Person, die </a:t>
            </a:r>
            <a:br>
              <a:rPr lang="de-DE" sz="1800" dirty="0"/>
            </a:br>
            <a:r>
              <a:rPr lang="de-DE" sz="1800" dirty="0"/>
              <a:t>1.) seiner Fürsorge oder Obhut untersteht,</a:t>
            </a:r>
            <a:br>
              <a:rPr lang="de-DE" sz="1800" dirty="0"/>
            </a:br>
            <a:r>
              <a:rPr lang="de-DE" sz="1800" dirty="0"/>
              <a:t>2.) seinem Haushalt angehört,</a:t>
            </a:r>
            <a:br>
              <a:rPr lang="de-DE" sz="1800" dirty="0"/>
            </a:br>
            <a:r>
              <a:rPr lang="de-DE" sz="1800" dirty="0"/>
              <a:t>3.) von dem Fürsorgepflichtigen seiner Gewalt überlassen worden oder</a:t>
            </a:r>
            <a:br>
              <a:rPr lang="de-DE" sz="1800" dirty="0"/>
            </a:br>
            <a:r>
              <a:rPr lang="de-DE" sz="1800" dirty="0"/>
              <a:t>4.) ihm im Rahmen eines Dienst- oder Arbeitsverhältnisses untergeordnet ist,</a:t>
            </a:r>
          </a:p>
          <a:p>
            <a:pPr marL="0" indent="0">
              <a:lnSpc>
                <a:spcPct val="125000"/>
              </a:lnSpc>
              <a:spcAft>
                <a:spcPts val="600"/>
              </a:spcAft>
              <a:buNone/>
            </a:pPr>
            <a:r>
              <a:rPr lang="de-DE" sz="2000" b="1" dirty="0">
                <a:solidFill>
                  <a:srgbClr val="0070C0"/>
                </a:solidFill>
              </a:rPr>
              <a:t>quält oder roh misshandelt oder wer durch böswillige Vernachlässigung seiner Pflicht, für sie zu sorgen, sie an der Gesundheit schädigt</a:t>
            </a:r>
            <a:r>
              <a:rPr lang="de-DE" sz="1800" dirty="0"/>
              <a:t>, wird mit Freiheitsstrafe von 6 Monaten bis zu 10 Jahren bestraft.</a:t>
            </a:r>
          </a:p>
          <a:p>
            <a:pPr marL="0" indent="0">
              <a:lnSpc>
                <a:spcPct val="125000"/>
              </a:lnSpc>
              <a:spcAft>
                <a:spcPts val="600"/>
              </a:spcAft>
              <a:buNone/>
            </a:pPr>
            <a:r>
              <a:rPr lang="de-DE" sz="1800" dirty="0"/>
              <a:t>Abs. 3 erwähnt explizit als strafverschärfend, wenn der Täter die </a:t>
            </a:r>
            <a:r>
              <a:rPr lang="de-DE" sz="1800" dirty="0" err="1"/>
              <a:t>schutzbefohlene</a:t>
            </a:r>
            <a:r>
              <a:rPr lang="de-DE" sz="1800" dirty="0"/>
              <a:t> Person durch die Tat in </a:t>
            </a:r>
            <a:r>
              <a:rPr lang="de-DE" sz="2000" b="1" dirty="0">
                <a:solidFill>
                  <a:srgbClr val="0070C0"/>
                </a:solidFill>
              </a:rPr>
              <a:t>die Gefahr des Todes oder einer schweren Gesundheitsschädigung oder einer erheblichen Schädigung der körperlichen oder seelischen Entwicklung </a:t>
            </a:r>
            <a:r>
              <a:rPr lang="de-DE" sz="1800" dirty="0"/>
              <a:t>bringt.</a:t>
            </a:r>
            <a:br>
              <a:rPr lang="de-DE" dirty="0"/>
            </a:br>
            <a:endParaRPr lang="de-DE" dirty="0"/>
          </a:p>
        </p:txBody>
      </p:sp>
      <p:sp>
        <p:nvSpPr>
          <p:cNvPr id="4" name="Textplatzhalter 3">
            <a:extLst>
              <a:ext uri="{FF2B5EF4-FFF2-40B4-BE49-F238E27FC236}">
                <a16:creationId xmlns:a16="http://schemas.microsoft.com/office/drawing/2014/main" id="{31E1870F-C458-4443-9A0F-C852CB1A8377}"/>
              </a:ext>
            </a:extLst>
          </p:cNvPr>
          <p:cNvSpPr>
            <a:spLocks noGrp="1"/>
          </p:cNvSpPr>
          <p:nvPr>
            <p:ph type="body" sz="quarter" idx="13"/>
          </p:nvPr>
        </p:nvSpPr>
        <p:spPr>
          <a:xfrm>
            <a:off x="408147" y="272512"/>
            <a:ext cx="6252629" cy="666126"/>
          </a:xfrm>
        </p:spPr>
        <p:txBody>
          <a:bodyPr>
            <a:noAutofit/>
          </a:bodyPr>
          <a:lstStyle/>
          <a:p>
            <a:r>
              <a:rPr lang="de-DE" sz="2800" b="1" dirty="0"/>
              <a:t>§ 225  StGB: „Misshandlung von Schutzbefohlenen“</a:t>
            </a:r>
          </a:p>
        </p:txBody>
      </p:sp>
    </p:spTree>
    <p:extLst>
      <p:ext uri="{BB962C8B-B14F-4D97-AF65-F5344CB8AC3E}">
        <p14:creationId xmlns:p14="http://schemas.microsoft.com/office/powerpoint/2010/main" val="3781946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4138D4E-DBB1-49BE-8C7C-FAAC1E1BFCD2}"/>
              </a:ext>
            </a:extLst>
          </p:cNvPr>
          <p:cNvSpPr/>
          <p:nvPr/>
        </p:nvSpPr>
        <p:spPr>
          <a:xfrm>
            <a:off x="0" y="2339106"/>
            <a:ext cx="9144000" cy="20264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400" dirty="0">
              <a:latin typeface="Corbel" panose="020B0503020204020204" pitchFamily="34" charset="0"/>
            </a:endParaRPr>
          </a:p>
          <a:p>
            <a:pPr marL="361950" algn="ctr"/>
            <a:r>
              <a:rPr lang="de-DE" sz="3600" b="1" dirty="0">
                <a:latin typeface="Corbel" panose="020B0503020204020204" pitchFamily="34" charset="0"/>
              </a:rPr>
              <a:t>Erhebliche Vernachlässigung im Neuen Sozialen Entschädigungsrecht</a:t>
            </a:r>
            <a:endParaRPr lang="de-DE" sz="3600" b="1" i="1" dirty="0">
              <a:latin typeface="Corbel" panose="020B0503020204020204" pitchFamily="34" charset="0"/>
            </a:endParaRPr>
          </a:p>
          <a:p>
            <a:pPr algn="ctr"/>
            <a:endParaRPr lang="de-DE" sz="5400" dirty="0"/>
          </a:p>
        </p:txBody>
      </p:sp>
    </p:spTree>
    <p:extLst>
      <p:ext uri="{BB962C8B-B14F-4D97-AF65-F5344CB8AC3E}">
        <p14:creationId xmlns:p14="http://schemas.microsoft.com/office/powerpoint/2010/main" val="2725178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72D5D81-882C-443B-85D7-846CEC476A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576" y="1557306"/>
            <a:ext cx="4025302" cy="4646644"/>
          </a:xfrm>
          <a:prstGeom prst="rect">
            <a:avLst/>
          </a:prstGeom>
          <a:ln>
            <a:noFill/>
          </a:ln>
          <a:effectLst>
            <a:outerShdw blurRad="292100" dist="139700" dir="2700000" algn="tl" rotWithShape="0">
              <a:srgbClr val="333333">
                <a:alpha val="65000"/>
              </a:srgbClr>
            </a:outerShdw>
          </a:effectLst>
        </p:spPr>
      </p:pic>
      <p:sp>
        <p:nvSpPr>
          <p:cNvPr id="3" name="Textplatzhalter 2">
            <a:extLst>
              <a:ext uri="{FF2B5EF4-FFF2-40B4-BE49-F238E27FC236}">
                <a16:creationId xmlns:a16="http://schemas.microsoft.com/office/drawing/2014/main" id="{32DB2A26-212C-4A1E-8EE8-B89E94F33FA2}"/>
              </a:ext>
            </a:extLst>
          </p:cNvPr>
          <p:cNvSpPr>
            <a:spLocks noGrp="1"/>
          </p:cNvSpPr>
          <p:nvPr>
            <p:ph type="body" sz="quarter" idx="13"/>
          </p:nvPr>
        </p:nvSpPr>
        <p:spPr>
          <a:xfrm>
            <a:off x="433575" y="490537"/>
            <a:ext cx="6085180" cy="327025"/>
          </a:xfrm>
        </p:spPr>
        <p:txBody>
          <a:bodyPr>
            <a:noAutofit/>
          </a:bodyPr>
          <a:lstStyle/>
          <a:p>
            <a:r>
              <a:rPr lang="de-DE" sz="2400" b="1" dirty="0"/>
              <a:t>Das Buch „Soziale Entschädigung SGB XIV“</a:t>
            </a:r>
          </a:p>
        </p:txBody>
      </p:sp>
      <p:sp>
        <p:nvSpPr>
          <p:cNvPr id="6" name="Rechteck 5">
            <a:extLst>
              <a:ext uri="{FF2B5EF4-FFF2-40B4-BE49-F238E27FC236}">
                <a16:creationId xmlns:a16="http://schemas.microsoft.com/office/drawing/2014/main" id="{DA1EAE23-469A-4622-9478-FBBE9D94F2C3}"/>
              </a:ext>
            </a:extLst>
          </p:cNvPr>
          <p:cNvSpPr/>
          <p:nvPr/>
        </p:nvSpPr>
        <p:spPr>
          <a:xfrm>
            <a:off x="433576" y="6349294"/>
            <a:ext cx="4025302" cy="430887"/>
          </a:xfrm>
          <a:prstGeom prst="rect">
            <a:avLst/>
          </a:prstGeom>
        </p:spPr>
        <p:txBody>
          <a:bodyPr wrap="square">
            <a:spAutoFit/>
          </a:bodyPr>
          <a:lstStyle/>
          <a:p>
            <a:r>
              <a:rPr lang="de-DE" sz="1100" dirty="0">
                <a:latin typeface="Corbel" panose="020B0503020204020204" pitchFamily="34" charset="0"/>
                <a:hlinkClick r:id="rId3"/>
              </a:rPr>
              <a:t>https://www.bmas.de/DE/Service/Presse/Meldungen/2020/neue-gesetze-soziales-entschaedigungsrecht.html</a:t>
            </a:r>
            <a:r>
              <a:rPr lang="de-DE" sz="1100" dirty="0">
                <a:latin typeface="Corbel" panose="020B0503020204020204" pitchFamily="34" charset="0"/>
              </a:rPr>
              <a:t> </a:t>
            </a:r>
          </a:p>
        </p:txBody>
      </p:sp>
      <p:pic>
        <p:nvPicPr>
          <p:cNvPr id="7" name="Grafik 6">
            <a:extLst>
              <a:ext uri="{FF2B5EF4-FFF2-40B4-BE49-F238E27FC236}">
                <a16:creationId xmlns:a16="http://schemas.microsoft.com/office/drawing/2014/main" id="{09A57DB4-C19A-422A-8FC0-96A0F10C76E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15060" y="1398494"/>
            <a:ext cx="3582184" cy="4872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53474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FA3EA3-53DD-42D6-B489-B2FB8DEE2DDB}"/>
              </a:ext>
            </a:extLst>
          </p:cNvPr>
          <p:cNvSpPr>
            <a:spLocks noGrp="1"/>
          </p:cNvSpPr>
          <p:nvPr>
            <p:ph idx="1"/>
          </p:nvPr>
        </p:nvSpPr>
        <p:spPr>
          <a:xfrm>
            <a:off x="401906" y="1401268"/>
            <a:ext cx="8345279" cy="5035846"/>
          </a:xfrm>
        </p:spPr>
        <p:txBody>
          <a:bodyPr>
            <a:normAutofit fontScale="92500" lnSpcReduction="10000"/>
          </a:bodyPr>
          <a:lstStyle/>
          <a:p>
            <a:pPr marL="342900" indent="-342900">
              <a:buAutoNum type="arabicParenBoth"/>
            </a:pPr>
            <a:r>
              <a:rPr lang="de-DE" sz="1800" dirty="0"/>
              <a:t>Als Opfer einer Gewalttat erhält bei Vorliegen der Voraussetzungen nach § 4 Absatz 1 Leistungen der Sozialen Entschädigung, wer im Inland oder auf einem deutschen Schiff oder in einem deutschen Luftfahrzeug eine gesundheitliche Schädigung erlitten hat durch</a:t>
            </a:r>
            <a:br>
              <a:rPr lang="de-DE" sz="1800" dirty="0"/>
            </a:br>
            <a:br>
              <a:rPr lang="de-DE" sz="1800" dirty="0"/>
            </a:br>
            <a:r>
              <a:rPr lang="de-DE" sz="1800" dirty="0"/>
              <a:t>1</a:t>
            </a:r>
            <a:r>
              <a:rPr lang="de-DE" sz="1800" b="1" dirty="0">
                <a:solidFill>
                  <a:srgbClr val="0070C0"/>
                </a:solidFill>
              </a:rPr>
              <a:t>. einen vorsätzlichen, rechtswidrigen, unmittelbar gegen ihre oder seine Person gerichteten tätlichen Angriff (körperliche Gewalttat) oder durch dessen rechtmäßige Abwehr</a:t>
            </a:r>
            <a:r>
              <a:rPr lang="de-DE" sz="1800" dirty="0"/>
              <a:t> oder</a:t>
            </a:r>
            <a:br>
              <a:rPr lang="de-DE" sz="1800" dirty="0"/>
            </a:br>
            <a:br>
              <a:rPr lang="de-DE" sz="1800" dirty="0"/>
            </a:br>
            <a:r>
              <a:rPr lang="de-DE" sz="1800" dirty="0"/>
              <a:t>2. </a:t>
            </a:r>
            <a:r>
              <a:rPr lang="de-DE" sz="1800" b="1" dirty="0">
                <a:solidFill>
                  <a:srgbClr val="0070C0"/>
                </a:solidFill>
              </a:rPr>
              <a:t>ein sonstiges vorsätzliches, rechtswidriges, unmittelbar gegen die freie Willensentscheidung einer Person gerichtetes schwerwiegendes Verhalten (psychische Gewalttat)</a:t>
            </a:r>
            <a:r>
              <a:rPr lang="de-DE" sz="1800" dirty="0"/>
              <a:t>.</a:t>
            </a:r>
          </a:p>
          <a:p>
            <a:pPr marL="342900" indent="-342900">
              <a:buAutoNum type="arabicParenBoth"/>
            </a:pPr>
            <a:endParaRPr lang="de-DE" sz="1800" dirty="0"/>
          </a:p>
          <a:p>
            <a:pPr marL="342900" indent="-342900">
              <a:buAutoNum type="arabicParenBoth"/>
            </a:pPr>
            <a:r>
              <a:rPr lang="de-DE" sz="1800" dirty="0"/>
              <a:t>Ein Verhalten im Sinne von Absatz 1 Nummer 2 ist in der Regel schwerwiegend, wenn es den Tatbestand </a:t>
            </a:r>
            <a:r>
              <a:rPr lang="de-DE" sz="1800" b="1" dirty="0">
                <a:solidFill>
                  <a:srgbClr val="0070C0"/>
                </a:solidFill>
              </a:rPr>
              <a:t>des sexuellen Missbrauchs (§§ 174 bis 176d des Strafgesetzbuchs), des sexuellen Übergriffs, der sexuellen Nötigung, der Vergewaltigung (§§ 177 und 178 des Strafgesetzbuchs), des Menschenhandels (§§ 232 bis 233a des Strafgesetzbuchs), der Nachstellung (§ 238 Absatz 2 und 3 des Strafgesetzbuchs), der Geiselnahme (§ 239b des Strafgesetzbuchs) oder der räuberischen Erpressung (§ 255 des Strafgesetzbuchs) erfüllt oder von mindestens vergleichbarer Schwere ist</a:t>
            </a:r>
          </a:p>
        </p:txBody>
      </p:sp>
      <p:sp>
        <p:nvSpPr>
          <p:cNvPr id="6" name="Textplatzhalter 3">
            <a:extLst>
              <a:ext uri="{FF2B5EF4-FFF2-40B4-BE49-F238E27FC236}">
                <a16:creationId xmlns:a16="http://schemas.microsoft.com/office/drawing/2014/main" id="{565E7EAE-F4B5-4D3B-94BB-56F67C3D6166}"/>
              </a:ext>
            </a:extLst>
          </p:cNvPr>
          <p:cNvSpPr>
            <a:spLocks noGrp="1"/>
          </p:cNvSpPr>
          <p:nvPr>
            <p:ph type="body" sz="quarter" idx="13"/>
          </p:nvPr>
        </p:nvSpPr>
        <p:spPr>
          <a:xfrm>
            <a:off x="468373" y="420886"/>
            <a:ext cx="6286110" cy="327025"/>
          </a:xfrm>
        </p:spPr>
        <p:txBody>
          <a:bodyPr>
            <a:noAutofit/>
          </a:bodyPr>
          <a:lstStyle/>
          <a:p>
            <a:r>
              <a:rPr lang="de-DE" sz="2800" b="1" dirty="0"/>
              <a:t>§ 13 SGB VIII „Opfer von Gewalttaten“</a:t>
            </a:r>
          </a:p>
        </p:txBody>
      </p:sp>
    </p:spTree>
    <p:extLst>
      <p:ext uri="{BB962C8B-B14F-4D97-AF65-F5344CB8AC3E}">
        <p14:creationId xmlns:p14="http://schemas.microsoft.com/office/powerpoint/2010/main" val="1137015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FA3EA3-53DD-42D6-B489-B2FB8DEE2DDB}"/>
              </a:ext>
            </a:extLst>
          </p:cNvPr>
          <p:cNvSpPr>
            <a:spLocks noGrp="1"/>
          </p:cNvSpPr>
          <p:nvPr>
            <p:ph idx="1"/>
          </p:nvPr>
        </p:nvSpPr>
        <p:spPr>
          <a:xfrm>
            <a:off x="390728" y="1363474"/>
            <a:ext cx="8649577" cy="5367264"/>
          </a:xfrm>
        </p:spPr>
        <p:txBody>
          <a:bodyPr>
            <a:normAutofit fontScale="92500" lnSpcReduction="10000"/>
          </a:bodyPr>
          <a:lstStyle/>
          <a:p>
            <a:r>
              <a:rPr lang="de-DE" sz="2000" dirty="0"/>
              <a:t>1) Einer Gewalttat stehen gleich: </a:t>
            </a:r>
          </a:p>
          <a:p>
            <a:pPr marL="363538" lvl="2" indent="0">
              <a:buNone/>
              <a:tabLst>
                <a:tab pos="538163" algn="l"/>
                <a:tab pos="627063" algn="l"/>
              </a:tabLst>
            </a:pPr>
            <a:r>
              <a:rPr lang="de-DE" sz="1900" dirty="0"/>
              <a:t>1.  die vorsätzliche Beibringung von Gift</a:t>
            </a:r>
            <a:br>
              <a:rPr lang="de-DE" sz="1900" dirty="0"/>
            </a:br>
            <a:r>
              <a:rPr lang="de-DE" sz="1900" dirty="0"/>
              <a:t>2.  das Fehlgehen der Gewalttat, so dass sie eine andere Person trifft als  </a:t>
            </a:r>
            <a:br>
              <a:rPr lang="de-DE" sz="1900" dirty="0"/>
            </a:br>
            <a:r>
              <a:rPr lang="de-DE" sz="1900" dirty="0"/>
              <a:t>      die Person, gegen die sie gerichtet war</a:t>
            </a:r>
            <a:br>
              <a:rPr lang="de-DE" sz="1900" dirty="0"/>
            </a:br>
            <a:r>
              <a:rPr lang="de-DE" sz="1900" dirty="0"/>
              <a:t>3.  ein Angriff in der irrtümlichen Annahme des Vorliegens eines</a:t>
            </a:r>
            <a:br>
              <a:rPr lang="de-DE" sz="1900" dirty="0"/>
            </a:br>
            <a:r>
              <a:rPr lang="de-DE" sz="1900" dirty="0"/>
              <a:t>	  Rechtfertigungsgrundes,</a:t>
            </a:r>
            <a:br>
              <a:rPr lang="de-DE" sz="1900" dirty="0"/>
            </a:br>
            <a:r>
              <a:rPr lang="de-DE" sz="1900" dirty="0"/>
              <a:t>4.  die wenigstens fahrlässige Herbeiführung einer Gefahr für Leib und Leben eines </a:t>
            </a:r>
            <a:br>
              <a:rPr lang="de-DE" sz="1900" dirty="0"/>
            </a:br>
            <a:r>
              <a:rPr lang="de-DE" sz="1900" dirty="0"/>
              <a:t>	  anderen durch ein mit gemeingefährlichen Mitteln begangenes Verbrechen,</a:t>
            </a:r>
            <a:br>
              <a:rPr lang="de-DE" sz="1900" dirty="0"/>
            </a:br>
            <a:r>
              <a:rPr lang="de-DE" sz="1900" dirty="0"/>
              <a:t>5.  die </a:t>
            </a:r>
            <a:r>
              <a:rPr lang="de-DE" sz="1900" b="1" dirty="0">
                <a:solidFill>
                  <a:srgbClr val="0070C0"/>
                </a:solidFill>
              </a:rPr>
              <a:t>erhebliche Vernachlässigung von Kindern </a:t>
            </a:r>
            <a:r>
              <a:rPr lang="de-DE" sz="1900" dirty="0"/>
              <a:t>und</a:t>
            </a:r>
            <a:br>
              <a:rPr lang="de-DE" sz="1900" dirty="0"/>
            </a:br>
            <a:r>
              <a:rPr lang="de-DE" sz="1900" dirty="0"/>
              <a:t>6.	</a:t>
            </a:r>
            <a:r>
              <a:rPr lang="de-DE" sz="1900" b="1" dirty="0">
                <a:solidFill>
                  <a:srgbClr val="0070C0"/>
                </a:solidFill>
              </a:rPr>
              <a:t>die Herstellung, Verbreitung und öffentliche Zugänglichmachung von </a:t>
            </a:r>
            <a:br>
              <a:rPr lang="de-DE" sz="1900" b="1" dirty="0">
                <a:solidFill>
                  <a:srgbClr val="0070C0"/>
                </a:solidFill>
              </a:rPr>
            </a:br>
            <a:r>
              <a:rPr lang="de-DE" sz="1900" b="1" dirty="0">
                <a:solidFill>
                  <a:srgbClr val="0070C0"/>
                </a:solidFill>
              </a:rPr>
              <a:t> 	  Kinderpornografie </a:t>
            </a:r>
            <a:r>
              <a:rPr lang="de-DE" sz="1900" dirty="0"/>
              <a:t>nach § 184b Absatz 1 Satz 1 Nummer 1, 3 und 4 des 	</a:t>
            </a:r>
            <a:br>
              <a:rPr lang="de-DE" sz="1900" dirty="0"/>
            </a:br>
            <a:r>
              <a:rPr lang="de-DE" sz="1900" dirty="0"/>
              <a:t>      Strafgesetzbuchs.</a:t>
            </a:r>
            <a:endParaRPr lang="de-DE" dirty="0"/>
          </a:p>
          <a:p>
            <a:pPr marL="179388" indent="-179388">
              <a:tabLst>
                <a:tab pos="538163" algn="l"/>
                <a:tab pos="627063" algn="l"/>
              </a:tabLst>
            </a:pPr>
            <a:r>
              <a:rPr lang="de-DE" sz="1700" dirty="0"/>
              <a:t>(2) </a:t>
            </a:r>
            <a:r>
              <a:rPr lang="de-DE" sz="2000" b="1" dirty="0">
                <a:solidFill>
                  <a:srgbClr val="0070C0"/>
                </a:solidFill>
              </a:rPr>
              <a:t>Den Opfern von Gewalttaten stehen Personen gleich, die in Folge des Miterlebens der Tat oder des Auffindens des Opfers eine gesundheitliche Schädigung erlitten haben</a:t>
            </a:r>
            <a:r>
              <a:rPr lang="de-DE" sz="2000" dirty="0"/>
              <a:t>. Den Opfern von Gewalttaten stehen weiterhin Personen gleich, die durch die </a:t>
            </a:r>
            <a:r>
              <a:rPr lang="de-DE" sz="2000" b="1" dirty="0">
                <a:solidFill>
                  <a:srgbClr val="0070C0"/>
                </a:solidFill>
              </a:rPr>
              <a:t>Überbringung der Nachricht vom Tode oder der schwerwiegenden Verletzung des Opfers eine gesundheitliche Schädigung </a:t>
            </a:r>
            <a:r>
              <a:rPr lang="de-DE" sz="2000" dirty="0"/>
              <a:t>erlitten haben, wenn zwischen diesen Personen und dem Opfer im Sinne des § 13 oder des Absatzes 1 eine enge </a:t>
            </a:r>
            <a:r>
              <a:rPr lang="de-DE" sz="2000" b="1" dirty="0">
                <a:solidFill>
                  <a:srgbClr val="0070C0"/>
                </a:solidFill>
              </a:rPr>
              <a:t>emotionale Beziehung </a:t>
            </a:r>
            <a:r>
              <a:rPr lang="de-DE" sz="2000" dirty="0"/>
              <a:t>besteht. Eine solche Beziehung besteht in der Regel </a:t>
            </a:r>
            <a:r>
              <a:rPr lang="de-DE" sz="2000" b="1" dirty="0">
                <a:solidFill>
                  <a:srgbClr val="0070C0"/>
                </a:solidFill>
              </a:rPr>
              <a:t>mit Angehörigen und Nahestehenden.</a:t>
            </a:r>
          </a:p>
          <a:p>
            <a:pPr marL="179388" indent="-179388">
              <a:tabLst>
                <a:tab pos="538163" algn="l"/>
                <a:tab pos="627063" algn="l"/>
              </a:tabLst>
            </a:pPr>
            <a:endParaRPr lang="de-DE" dirty="0"/>
          </a:p>
          <a:p>
            <a:pPr marL="179388" indent="-179388">
              <a:tabLst>
                <a:tab pos="538163" algn="l"/>
                <a:tab pos="627063" algn="l"/>
              </a:tabLst>
            </a:pPr>
            <a:endParaRPr lang="de-DE" dirty="0"/>
          </a:p>
          <a:p>
            <a:endParaRPr lang="de-DE" dirty="0"/>
          </a:p>
        </p:txBody>
      </p:sp>
      <p:sp>
        <p:nvSpPr>
          <p:cNvPr id="4" name="Textplatzhalter 3">
            <a:extLst>
              <a:ext uri="{FF2B5EF4-FFF2-40B4-BE49-F238E27FC236}">
                <a16:creationId xmlns:a16="http://schemas.microsoft.com/office/drawing/2014/main" id="{679C6E33-510F-45E0-91D0-2FF3D469BC77}"/>
              </a:ext>
            </a:extLst>
          </p:cNvPr>
          <p:cNvSpPr txBox="1">
            <a:spLocks/>
          </p:cNvSpPr>
          <p:nvPr/>
        </p:nvSpPr>
        <p:spPr>
          <a:xfrm>
            <a:off x="401895" y="414161"/>
            <a:ext cx="5400000" cy="327025"/>
          </a:xfrm>
          <a:prstGeom prst="rect">
            <a:avLst/>
          </a:prstGeom>
        </p:spPr>
        <p:txBody>
          <a:bodyPr vert="horz" lIns="0" tIns="45720" rIns="0" bIns="45720" rtlCol="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800" b="1" dirty="0"/>
              <a:t>§ 14 SGB XIV Gleichstellungen</a:t>
            </a:r>
          </a:p>
        </p:txBody>
      </p:sp>
    </p:spTree>
    <p:extLst>
      <p:ext uri="{BB962C8B-B14F-4D97-AF65-F5344CB8AC3E}">
        <p14:creationId xmlns:p14="http://schemas.microsoft.com/office/powerpoint/2010/main" val="2625383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00FC7C3-B737-4915-AA04-BD55BEC123F9}"/>
              </a:ext>
            </a:extLst>
          </p:cNvPr>
          <p:cNvSpPr>
            <a:spLocks noGrp="1"/>
          </p:cNvSpPr>
          <p:nvPr>
            <p:ph idx="1"/>
          </p:nvPr>
        </p:nvSpPr>
        <p:spPr>
          <a:xfrm>
            <a:off x="408147" y="1488982"/>
            <a:ext cx="8364917" cy="4715550"/>
          </a:xfrm>
        </p:spPr>
        <p:txBody>
          <a:bodyPr>
            <a:normAutofit/>
          </a:bodyPr>
          <a:lstStyle/>
          <a:p>
            <a:pPr>
              <a:lnSpc>
                <a:spcPct val="150000"/>
              </a:lnSpc>
            </a:pPr>
            <a:r>
              <a:rPr lang="de-DE" sz="2000" b="1" dirty="0">
                <a:solidFill>
                  <a:srgbClr val="0070C0"/>
                </a:solidFill>
              </a:rPr>
              <a:t>Vernachlässigung von Kindern war bereits durch Rundschreiben des BMAS aus dem Jahr 2002 in den Schutzbereich des OEG einbezogen worden</a:t>
            </a:r>
            <a:r>
              <a:rPr lang="de-DE" sz="2000" dirty="0"/>
              <a:t>, wenn die </a:t>
            </a:r>
            <a:r>
              <a:rPr lang="de-DE" sz="2000" b="1" i="1" dirty="0">
                <a:solidFill>
                  <a:srgbClr val="FF0000"/>
                </a:solidFill>
              </a:rPr>
              <a:t>Tat oder Unterlassung strafbar und geeignet war, schwere gesundheitliche Schädigungen hervorzurufen</a:t>
            </a:r>
            <a:r>
              <a:rPr lang="de-DE" sz="2000" dirty="0"/>
              <a:t>.</a:t>
            </a:r>
          </a:p>
          <a:p>
            <a:pPr>
              <a:lnSpc>
                <a:spcPct val="150000"/>
              </a:lnSpc>
            </a:pPr>
            <a:r>
              <a:rPr lang="de-DE" sz="2000" dirty="0"/>
              <a:t>In diesen Fällen können deshalb </a:t>
            </a:r>
            <a:r>
              <a:rPr lang="de-DE" sz="2000" b="1" dirty="0">
                <a:solidFill>
                  <a:srgbClr val="00B050"/>
                </a:solidFill>
              </a:rPr>
              <a:t>Leistungen nach dem SGB XIV erbracht werden, wenn der Antrag erstmals ab dem 1. Januar 2024 gestellt wird</a:t>
            </a:r>
            <a:r>
              <a:rPr lang="de-DE" sz="2000" dirty="0"/>
              <a:t>.</a:t>
            </a:r>
          </a:p>
        </p:txBody>
      </p:sp>
      <p:sp>
        <p:nvSpPr>
          <p:cNvPr id="4" name="Textplatzhalter 3">
            <a:extLst>
              <a:ext uri="{FF2B5EF4-FFF2-40B4-BE49-F238E27FC236}">
                <a16:creationId xmlns:a16="http://schemas.microsoft.com/office/drawing/2014/main" id="{DA7D8368-477E-483A-8FC5-F679B6D47098}"/>
              </a:ext>
            </a:extLst>
          </p:cNvPr>
          <p:cNvSpPr>
            <a:spLocks noGrp="1"/>
          </p:cNvSpPr>
          <p:nvPr>
            <p:ph type="body" sz="quarter" idx="13"/>
          </p:nvPr>
        </p:nvSpPr>
        <p:spPr>
          <a:xfrm>
            <a:off x="395288" y="489955"/>
            <a:ext cx="5400000" cy="327025"/>
          </a:xfrm>
        </p:spPr>
        <p:txBody>
          <a:bodyPr>
            <a:noAutofit/>
          </a:bodyPr>
          <a:lstStyle/>
          <a:p>
            <a:r>
              <a:rPr lang="de-DE" sz="2800" b="1" dirty="0"/>
              <a:t>„Erhebliche Vernachlässigung“</a:t>
            </a:r>
          </a:p>
        </p:txBody>
      </p:sp>
    </p:spTree>
    <p:extLst>
      <p:ext uri="{BB962C8B-B14F-4D97-AF65-F5344CB8AC3E}">
        <p14:creationId xmlns:p14="http://schemas.microsoft.com/office/powerpoint/2010/main" val="422769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4138D4E-DBB1-49BE-8C7C-FAAC1E1BFCD2}"/>
              </a:ext>
            </a:extLst>
          </p:cNvPr>
          <p:cNvSpPr/>
          <p:nvPr/>
        </p:nvSpPr>
        <p:spPr>
          <a:xfrm>
            <a:off x="0" y="2339106"/>
            <a:ext cx="9144000" cy="20264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400" dirty="0"/>
          </a:p>
          <a:p>
            <a:pPr marL="361950" algn="ctr"/>
            <a:r>
              <a:rPr lang="de-DE" sz="3600" b="1" dirty="0">
                <a:latin typeface="Corbel" panose="020B0503020204020204" pitchFamily="34" charset="0"/>
              </a:rPr>
              <a:t>Definitionen von Vernachlässigung</a:t>
            </a:r>
            <a:endParaRPr lang="de-DE" sz="3600" b="1" i="1" dirty="0">
              <a:latin typeface="Corbel" panose="020B0503020204020204" pitchFamily="34" charset="0"/>
            </a:endParaRPr>
          </a:p>
          <a:p>
            <a:pPr algn="ctr"/>
            <a:endParaRPr lang="de-DE" sz="5400" dirty="0"/>
          </a:p>
        </p:txBody>
      </p:sp>
    </p:spTree>
    <p:extLst>
      <p:ext uri="{BB962C8B-B14F-4D97-AF65-F5344CB8AC3E}">
        <p14:creationId xmlns:p14="http://schemas.microsoft.com/office/powerpoint/2010/main" val="3286021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9227E45-0F9F-457F-BA54-CD06A9DBC5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8701" y="1470211"/>
            <a:ext cx="3615276" cy="5145742"/>
          </a:xfrm>
          <a:prstGeom prst="rect">
            <a:avLst/>
          </a:prstGeom>
          <a:ln>
            <a:noFill/>
          </a:ln>
          <a:effectLst>
            <a:outerShdw blurRad="292100" dist="139700" dir="2700000" algn="tl" rotWithShape="0">
              <a:srgbClr val="333333">
                <a:alpha val="65000"/>
              </a:srgbClr>
            </a:outerShdw>
          </a:effectLst>
        </p:spPr>
      </p:pic>
      <p:sp>
        <p:nvSpPr>
          <p:cNvPr id="5" name="Textplatzhalter 4">
            <a:extLst>
              <a:ext uri="{FF2B5EF4-FFF2-40B4-BE49-F238E27FC236}">
                <a16:creationId xmlns:a16="http://schemas.microsoft.com/office/drawing/2014/main" id="{3E778387-C35C-4A0C-8748-1E3D6EE987CF}"/>
              </a:ext>
            </a:extLst>
          </p:cNvPr>
          <p:cNvSpPr>
            <a:spLocks noGrp="1"/>
          </p:cNvSpPr>
          <p:nvPr>
            <p:ph type="body" sz="quarter" idx="13"/>
          </p:nvPr>
        </p:nvSpPr>
        <p:spPr>
          <a:xfrm>
            <a:off x="395288" y="353711"/>
            <a:ext cx="6376987" cy="684514"/>
          </a:xfrm>
        </p:spPr>
        <p:txBody>
          <a:bodyPr>
            <a:noAutofit/>
          </a:bodyPr>
          <a:lstStyle/>
          <a:p>
            <a:r>
              <a:rPr lang="de-DE" sz="2400" b="1" dirty="0"/>
              <a:t>Erhebliche Vernachlässigung und psychische Gewalt – Thema im SGB XIV </a:t>
            </a:r>
          </a:p>
        </p:txBody>
      </p:sp>
    </p:spTree>
    <p:extLst>
      <p:ext uri="{BB962C8B-B14F-4D97-AF65-F5344CB8AC3E}">
        <p14:creationId xmlns:p14="http://schemas.microsoft.com/office/powerpoint/2010/main" val="12075924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7975355-29B5-476B-8273-E6513BC184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7504" y="1368798"/>
            <a:ext cx="3528441" cy="5188884"/>
          </a:xfrm>
          <a:prstGeom prst="rect">
            <a:avLst/>
          </a:prstGeom>
          <a:ln>
            <a:solidFill>
              <a:schemeClr val="tx1"/>
            </a:solidFill>
          </a:ln>
        </p:spPr>
      </p:pic>
      <p:sp>
        <p:nvSpPr>
          <p:cNvPr id="9" name="Textplatzhalter 8">
            <a:extLst>
              <a:ext uri="{FF2B5EF4-FFF2-40B4-BE49-F238E27FC236}">
                <a16:creationId xmlns:a16="http://schemas.microsoft.com/office/drawing/2014/main" id="{DD1342AB-B142-43F7-ADB0-DC20C5571328}"/>
              </a:ext>
            </a:extLst>
          </p:cNvPr>
          <p:cNvSpPr>
            <a:spLocks noGrp="1"/>
          </p:cNvSpPr>
          <p:nvPr>
            <p:ph type="body" sz="quarter" idx="13"/>
          </p:nvPr>
        </p:nvSpPr>
        <p:spPr>
          <a:xfrm>
            <a:off x="395288" y="98260"/>
            <a:ext cx="6301348" cy="485940"/>
          </a:xfrm>
        </p:spPr>
        <p:txBody>
          <a:bodyPr>
            <a:noAutofit/>
          </a:bodyPr>
          <a:lstStyle/>
          <a:p>
            <a:r>
              <a:rPr lang="de-DE" sz="2400" b="1" dirty="0"/>
              <a:t>Erhebliche Vernachlässigung und psychische Gewalt wichtig für Jugendhilfe und Fachkräfte im Kinderschutz</a:t>
            </a:r>
          </a:p>
        </p:txBody>
      </p:sp>
    </p:spTree>
    <p:extLst>
      <p:ext uri="{BB962C8B-B14F-4D97-AF65-F5344CB8AC3E}">
        <p14:creationId xmlns:p14="http://schemas.microsoft.com/office/powerpoint/2010/main" val="4262242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4A34838A-AA53-4A9A-BB4A-F034C18E258D}"/>
              </a:ext>
            </a:extLst>
          </p:cNvPr>
          <p:cNvSpPr>
            <a:spLocks noGrp="1"/>
          </p:cNvSpPr>
          <p:nvPr>
            <p:ph idx="1"/>
          </p:nvPr>
        </p:nvSpPr>
        <p:spPr>
          <a:xfrm>
            <a:off x="393854" y="1435773"/>
            <a:ext cx="8356292" cy="4783871"/>
          </a:xfrm>
        </p:spPr>
        <p:txBody>
          <a:bodyPr>
            <a:noAutofit/>
          </a:bodyPr>
          <a:lstStyle/>
          <a:p>
            <a:pPr marL="0" indent="0">
              <a:spcAft>
                <a:spcPts val="600"/>
              </a:spcAft>
              <a:buNone/>
            </a:pPr>
            <a:r>
              <a:rPr lang="de-DE" sz="2000" dirty="0"/>
              <a:t>In der bisherigen OEG-Begutachtung, wie im neuen Sozialen Entschädigungsrecht SGB XIV gibt es </a:t>
            </a:r>
            <a:r>
              <a:rPr lang="de-DE" sz="2000" b="1" dirty="0"/>
              <a:t>zwei zentrale Fragestellungen </a:t>
            </a:r>
            <a:r>
              <a:rPr lang="de-DE" sz="2000" dirty="0"/>
              <a:t>an Gutachterinnen und Gutachter. </a:t>
            </a:r>
          </a:p>
          <a:p>
            <a:pPr marL="342900" indent="-342900">
              <a:spcAft>
                <a:spcPts val="600"/>
              </a:spcAft>
              <a:buFont typeface="+mj-lt"/>
              <a:buAutoNum type="arabicPeriod"/>
            </a:pPr>
            <a:r>
              <a:rPr lang="de-DE" sz="2000" dirty="0"/>
              <a:t>Die </a:t>
            </a:r>
            <a:r>
              <a:rPr lang="de-DE" sz="2000" b="1" dirty="0"/>
              <a:t>Feststellung der Tat</a:t>
            </a:r>
            <a:r>
              <a:rPr lang="de-DE" sz="2000" dirty="0"/>
              <a:t> bzw. der Zugehörigkeit zu einer der nach SGB XIV neuen Personengruppen mit Ansprüchen </a:t>
            </a:r>
          </a:p>
          <a:p>
            <a:pPr marL="896938" indent="-896938">
              <a:spcAft>
                <a:spcPts val="600"/>
              </a:spcAft>
              <a:buNone/>
            </a:pPr>
            <a:r>
              <a:rPr lang="de-DE" sz="2000" i="1" dirty="0">
                <a:solidFill>
                  <a:srgbClr val="0070C0"/>
                </a:solidFill>
              </a:rPr>
              <a:t>	(Häufig Begutachtung durch Rechtspsycholog*innen, in BaWü nur Ärztinnen/Ärzte wegen </a:t>
            </a:r>
            <a:r>
              <a:rPr lang="de-DE" sz="2000" i="1" dirty="0" err="1">
                <a:solidFill>
                  <a:srgbClr val="0070C0"/>
                </a:solidFill>
              </a:rPr>
              <a:t>VersMV</a:t>
            </a:r>
            <a:r>
              <a:rPr lang="de-DE" sz="2000" i="1" dirty="0">
                <a:solidFill>
                  <a:srgbClr val="0070C0"/>
                </a:solidFill>
              </a:rPr>
              <a:t>)</a:t>
            </a:r>
          </a:p>
          <a:p>
            <a:pPr marL="0" indent="0">
              <a:spcAft>
                <a:spcPts val="600"/>
              </a:spcAft>
              <a:buNone/>
            </a:pPr>
            <a:r>
              <a:rPr lang="de-DE" sz="2000" dirty="0"/>
              <a:t>2.   Die </a:t>
            </a:r>
            <a:r>
              <a:rPr lang="de-DE" sz="2000" b="1" dirty="0"/>
              <a:t>Begutachtung möglicher Tatfolgen </a:t>
            </a:r>
            <a:r>
              <a:rPr lang="de-DE" sz="2000" dirty="0"/>
              <a:t>bzw. die Feststellung der 	</a:t>
            </a:r>
            <a:r>
              <a:rPr lang="de-DE" sz="2000" b="1" dirty="0"/>
              <a:t>Kausalität</a:t>
            </a:r>
            <a:r>
              <a:rPr lang="de-DE" sz="2000" dirty="0"/>
              <a:t>	</a:t>
            </a:r>
          </a:p>
          <a:p>
            <a:pPr marL="0" indent="0">
              <a:spcAft>
                <a:spcPts val="600"/>
              </a:spcAft>
              <a:buNone/>
            </a:pPr>
            <a:r>
              <a:rPr lang="de-DE" sz="2000" dirty="0">
                <a:solidFill>
                  <a:schemeClr val="accent3">
                    <a:lumMod val="75000"/>
                  </a:schemeClr>
                </a:solidFill>
              </a:rPr>
              <a:t>	(</a:t>
            </a:r>
            <a:r>
              <a:rPr lang="de-DE" sz="2000" i="1" dirty="0">
                <a:solidFill>
                  <a:srgbClr val="0070C0"/>
                </a:solidFill>
              </a:rPr>
              <a:t>Versorgungsmedizinische Begutachtung durch Angehörige 	approbierter Heilberufe, bisweilen auch Rechtspsycholog*innen ohne 	klinische Erfahrung</a:t>
            </a:r>
            <a:r>
              <a:rPr lang="de-DE" sz="2000" dirty="0">
                <a:solidFill>
                  <a:schemeClr val="accent3">
                    <a:lumMod val="75000"/>
                  </a:schemeClr>
                </a:solidFill>
              </a:rPr>
              <a:t>)</a:t>
            </a:r>
          </a:p>
        </p:txBody>
      </p:sp>
      <p:sp>
        <p:nvSpPr>
          <p:cNvPr id="6" name="Textplatzhalter 5">
            <a:extLst>
              <a:ext uri="{FF2B5EF4-FFF2-40B4-BE49-F238E27FC236}">
                <a16:creationId xmlns:a16="http://schemas.microsoft.com/office/drawing/2014/main" id="{9C75FF54-1B55-4D8F-9C50-4AD33AA00E7E}"/>
              </a:ext>
            </a:extLst>
          </p:cNvPr>
          <p:cNvSpPr>
            <a:spLocks noGrp="1"/>
          </p:cNvSpPr>
          <p:nvPr>
            <p:ph type="body" sz="quarter" idx="13"/>
          </p:nvPr>
        </p:nvSpPr>
        <p:spPr>
          <a:xfrm>
            <a:off x="408146" y="100743"/>
            <a:ext cx="6406722" cy="1057972"/>
          </a:xfrm>
        </p:spPr>
        <p:txBody>
          <a:bodyPr>
            <a:noAutofit/>
          </a:bodyPr>
          <a:lstStyle/>
          <a:p>
            <a:r>
              <a:rPr lang="de-DE" sz="1800" dirty="0"/>
              <a:t>Psychische Gewalt und erhebliche Vernachlässigung im neuen Sozialen Entschädigungsrecht bei der Tatfeststellung von Straftaten als </a:t>
            </a:r>
            <a:r>
              <a:rPr lang="de-DE" sz="1800" b="1" dirty="0"/>
              <a:t>anspruchsbegründende Tatsache</a:t>
            </a:r>
            <a:r>
              <a:rPr lang="de-DE" sz="1800" dirty="0"/>
              <a:t>, </a:t>
            </a:r>
            <a:r>
              <a:rPr lang="de-DE" sz="1800" b="1" dirty="0"/>
              <a:t>wenn eine Kausalität in Bezug auf die Folgen vorliegt</a:t>
            </a:r>
          </a:p>
        </p:txBody>
      </p:sp>
    </p:spTree>
    <p:extLst>
      <p:ext uri="{BB962C8B-B14F-4D97-AF65-F5344CB8AC3E}">
        <p14:creationId xmlns:p14="http://schemas.microsoft.com/office/powerpoint/2010/main" val="2317689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B9D9460-3BFB-4804-A2DD-A2B69F79C781}"/>
              </a:ext>
            </a:extLst>
          </p:cNvPr>
          <p:cNvSpPr>
            <a:spLocks noGrp="1"/>
          </p:cNvSpPr>
          <p:nvPr>
            <p:ph idx="1"/>
          </p:nvPr>
        </p:nvSpPr>
        <p:spPr>
          <a:xfrm>
            <a:off x="408146" y="1417264"/>
            <a:ext cx="8321786" cy="4936402"/>
          </a:xfrm>
        </p:spPr>
        <p:txBody>
          <a:bodyPr>
            <a:noAutofit/>
          </a:bodyPr>
          <a:lstStyle/>
          <a:p>
            <a:pPr marL="0" indent="0">
              <a:lnSpc>
                <a:spcPct val="150000"/>
              </a:lnSpc>
              <a:buNone/>
            </a:pPr>
            <a:r>
              <a:rPr lang="de-DE" sz="2400" dirty="0">
                <a:solidFill>
                  <a:srgbClr val="0070C0"/>
                </a:solidFill>
              </a:rPr>
              <a:t>„Bei psychischen Gesundheitsstörungen wird die Wahrscheinlichkeit des ursächlichen Zusammenhangs im Einzelfall vermutet, wenn diejenigen medizinischen Tatsachen vorliegen, die nach den Erfahrungen der medizinischen Wissenschaft geeignet sind, einen Ursachenzusammenhang zwischen einem nach Art und Schwere geeigneten schädigenden Ereignis und der gesundheitlichen Schädigung und der Schädigungsfolge zu begründen und diese Vermutung nicht durch einen anderen Kausalverlauf wiederlegt wird.“</a:t>
            </a:r>
          </a:p>
        </p:txBody>
      </p:sp>
      <p:sp>
        <p:nvSpPr>
          <p:cNvPr id="4" name="Textplatzhalter 3">
            <a:extLst>
              <a:ext uri="{FF2B5EF4-FFF2-40B4-BE49-F238E27FC236}">
                <a16:creationId xmlns:a16="http://schemas.microsoft.com/office/drawing/2014/main" id="{39C8E779-455B-46B8-8757-9F71EB07132E}"/>
              </a:ext>
            </a:extLst>
          </p:cNvPr>
          <p:cNvSpPr>
            <a:spLocks noGrp="1"/>
          </p:cNvSpPr>
          <p:nvPr>
            <p:ph type="body" sz="quarter" idx="13"/>
          </p:nvPr>
        </p:nvSpPr>
        <p:spPr>
          <a:xfrm>
            <a:off x="408147" y="163512"/>
            <a:ext cx="5929900" cy="327025"/>
          </a:xfrm>
        </p:spPr>
        <p:txBody>
          <a:bodyPr>
            <a:noAutofit/>
          </a:bodyPr>
          <a:lstStyle/>
          <a:p>
            <a:r>
              <a:rPr lang="de-DE" sz="2800" b="1" dirty="0"/>
              <a:t>Rechtsvermutung zur Kausalität </a:t>
            </a:r>
            <a:br>
              <a:rPr lang="de-DE" sz="2800" b="1" dirty="0"/>
            </a:br>
            <a:r>
              <a:rPr lang="de-DE" sz="2800" b="1" dirty="0"/>
              <a:t>§ 4 Abs. 2 (5) SGB XIV</a:t>
            </a:r>
          </a:p>
        </p:txBody>
      </p:sp>
    </p:spTree>
    <p:extLst>
      <p:ext uri="{BB962C8B-B14F-4D97-AF65-F5344CB8AC3E}">
        <p14:creationId xmlns:p14="http://schemas.microsoft.com/office/powerpoint/2010/main" val="2731721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7DE009-0F5E-4FF1-94D0-05931BADAB4F}"/>
              </a:ext>
            </a:extLst>
          </p:cNvPr>
          <p:cNvSpPr>
            <a:spLocks noGrp="1"/>
          </p:cNvSpPr>
          <p:nvPr>
            <p:ph idx="1"/>
          </p:nvPr>
        </p:nvSpPr>
        <p:spPr>
          <a:xfrm>
            <a:off x="408146" y="1417265"/>
            <a:ext cx="8399423" cy="3744912"/>
          </a:xfrm>
        </p:spPr>
        <p:txBody>
          <a:bodyPr>
            <a:normAutofit/>
          </a:bodyPr>
          <a:lstStyle/>
          <a:p>
            <a:pPr marL="0" indent="0">
              <a:lnSpc>
                <a:spcPct val="150000"/>
              </a:lnSpc>
              <a:buNone/>
            </a:pPr>
            <a:r>
              <a:rPr lang="de-DE" sz="2400" dirty="0"/>
              <a:t>Es geht </a:t>
            </a:r>
            <a:r>
              <a:rPr lang="de-DE" sz="2400" b="1" dirty="0"/>
              <a:t>nicht</a:t>
            </a:r>
            <a:r>
              <a:rPr lang="de-DE" sz="2400" dirty="0"/>
              <a:t> um beweisbare </a:t>
            </a:r>
            <a:r>
              <a:rPr lang="de-DE" sz="2400" b="1" dirty="0"/>
              <a:t>Kausalität</a:t>
            </a:r>
            <a:r>
              <a:rPr lang="de-DE" sz="2400" dirty="0"/>
              <a:t> oder gar den Vollbeweis der Kausalität, </a:t>
            </a:r>
            <a:r>
              <a:rPr lang="de-DE" sz="2400" b="1" dirty="0"/>
              <a:t>sondern</a:t>
            </a:r>
            <a:r>
              <a:rPr lang="de-DE" sz="2400" dirty="0"/>
              <a:t> um </a:t>
            </a:r>
            <a:r>
              <a:rPr lang="de-DE" sz="2400" b="1" dirty="0"/>
              <a:t>Plausibilität</a:t>
            </a:r>
            <a:r>
              <a:rPr lang="de-DE" sz="2400" dirty="0"/>
              <a:t>, der Wahrscheinlichkeit des Zusammenhangs.</a:t>
            </a:r>
          </a:p>
        </p:txBody>
      </p:sp>
      <p:sp>
        <p:nvSpPr>
          <p:cNvPr id="4" name="Textplatzhalter 3">
            <a:extLst>
              <a:ext uri="{FF2B5EF4-FFF2-40B4-BE49-F238E27FC236}">
                <a16:creationId xmlns:a16="http://schemas.microsoft.com/office/drawing/2014/main" id="{E1761DAF-E4E7-43DE-9067-33E62C995DE0}"/>
              </a:ext>
            </a:extLst>
          </p:cNvPr>
          <p:cNvSpPr>
            <a:spLocks noGrp="1"/>
          </p:cNvSpPr>
          <p:nvPr>
            <p:ph type="body" sz="quarter" idx="13"/>
          </p:nvPr>
        </p:nvSpPr>
        <p:spPr>
          <a:xfrm>
            <a:off x="462609" y="416089"/>
            <a:ext cx="5400000" cy="327025"/>
          </a:xfrm>
        </p:spPr>
        <p:txBody>
          <a:bodyPr>
            <a:noAutofit/>
          </a:bodyPr>
          <a:lstStyle/>
          <a:p>
            <a:r>
              <a:rPr lang="de-DE" sz="2800" b="1" dirty="0"/>
              <a:t>Widerlegliche Rechtsvermutung</a:t>
            </a:r>
          </a:p>
        </p:txBody>
      </p:sp>
    </p:spTree>
    <p:extLst>
      <p:ext uri="{BB962C8B-B14F-4D97-AF65-F5344CB8AC3E}">
        <p14:creationId xmlns:p14="http://schemas.microsoft.com/office/powerpoint/2010/main" val="25151980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02725" y="2085442"/>
            <a:ext cx="8338533" cy="4770239"/>
          </a:xfrm>
        </p:spPr>
        <p:txBody>
          <a:bodyPr>
            <a:normAutofit/>
          </a:bodyPr>
          <a:lstStyle/>
          <a:p>
            <a:pPr>
              <a:spcBef>
                <a:spcPts val="2400"/>
              </a:spcBef>
              <a:buClr>
                <a:schemeClr val="tx1"/>
              </a:buClr>
            </a:pPr>
            <a:r>
              <a:rPr lang="de-DE" sz="2200" b="1" dirty="0">
                <a:solidFill>
                  <a:schemeClr val="tx2"/>
                </a:solidFill>
              </a:rPr>
              <a:t>Chronizität des Missbrauchs </a:t>
            </a:r>
            <a:r>
              <a:rPr lang="de-DE" sz="2200" dirty="0"/>
              <a:t>und </a:t>
            </a:r>
            <a:r>
              <a:rPr lang="de-DE" sz="2200" b="1" dirty="0">
                <a:solidFill>
                  <a:schemeClr val="tx2"/>
                </a:solidFill>
              </a:rPr>
              <a:t>Anzahl erlebter Missbrauchsepisoden </a:t>
            </a:r>
            <a:r>
              <a:rPr lang="de-DE" sz="2200" dirty="0"/>
              <a:t>spielen zentrale Rolle bei Erinnerungsmöglichkeiten (</a:t>
            </a:r>
            <a:r>
              <a:rPr lang="de-DE" sz="2200" dirty="0" err="1"/>
              <a:t>Cowell</a:t>
            </a:r>
            <a:r>
              <a:rPr lang="de-DE" sz="2200" dirty="0"/>
              <a:t> et al., 2015; </a:t>
            </a:r>
            <a:r>
              <a:rPr lang="de-DE" sz="2200" dirty="0" err="1"/>
              <a:t>Pechtel</a:t>
            </a:r>
            <a:r>
              <a:rPr lang="de-DE" sz="2200" dirty="0"/>
              <a:t> &amp; </a:t>
            </a:r>
            <a:r>
              <a:rPr lang="de-DE" sz="2200" dirty="0" err="1"/>
              <a:t>Pizzagalli</a:t>
            </a:r>
            <a:r>
              <a:rPr lang="de-DE" sz="2200" dirty="0"/>
              <a:t>, 2011)</a:t>
            </a:r>
          </a:p>
          <a:p>
            <a:pPr>
              <a:spcBef>
                <a:spcPts val="2400"/>
              </a:spcBef>
              <a:buClr>
                <a:schemeClr val="tx1"/>
              </a:buClr>
            </a:pPr>
            <a:r>
              <a:rPr lang="de-DE" sz="2200" b="1" dirty="0">
                <a:solidFill>
                  <a:schemeClr val="tx2"/>
                </a:solidFill>
              </a:rPr>
              <a:t>Verminderte Selbstkontrolle und Arbeitsgedächtnisleistungen </a:t>
            </a:r>
            <a:r>
              <a:rPr lang="de-DE" sz="2200" dirty="0"/>
              <a:t>v.a. nach emotionalem und sexuellem Missbrauch (Saleh et al., 2017)</a:t>
            </a:r>
          </a:p>
          <a:p>
            <a:pPr>
              <a:spcBef>
                <a:spcPts val="2400"/>
              </a:spcBef>
              <a:buClr>
                <a:schemeClr val="tx1"/>
              </a:buClr>
            </a:pPr>
            <a:r>
              <a:rPr lang="de-DE" sz="2200" b="1" dirty="0">
                <a:solidFill>
                  <a:schemeClr val="tx2"/>
                </a:solidFill>
              </a:rPr>
              <a:t>Schlechtere Gedächtnisleistungen </a:t>
            </a:r>
            <a:r>
              <a:rPr lang="de-DE" sz="2200" dirty="0"/>
              <a:t>je länger der Missbrauch andauerte (Saleh et al., 2017)</a:t>
            </a:r>
          </a:p>
          <a:p>
            <a:pPr>
              <a:spcBef>
                <a:spcPts val="2400"/>
              </a:spcBef>
            </a:pPr>
            <a:r>
              <a:rPr lang="de-DE" sz="2200" dirty="0"/>
              <a:t>Assoziation von </a:t>
            </a:r>
            <a:r>
              <a:rPr lang="de-DE" sz="2200" b="1" dirty="0">
                <a:solidFill>
                  <a:schemeClr val="tx2"/>
                </a:solidFill>
              </a:rPr>
              <a:t>Schwere sexuellen Missbrauchs </a:t>
            </a:r>
            <a:r>
              <a:rPr lang="de-DE" sz="2200" dirty="0"/>
              <a:t>und Sprach- und Gedächtnisfähigkeiten (De </a:t>
            </a:r>
            <a:r>
              <a:rPr lang="de-DE" sz="2200" dirty="0" err="1"/>
              <a:t>Bellis</a:t>
            </a:r>
            <a:r>
              <a:rPr lang="de-DE" sz="2200" dirty="0"/>
              <a:t> et al., 2013)</a:t>
            </a:r>
          </a:p>
          <a:p>
            <a:pPr>
              <a:spcBef>
                <a:spcPts val="2400"/>
              </a:spcBef>
            </a:pPr>
            <a:endParaRPr lang="de-DE" sz="1400" dirty="0"/>
          </a:p>
          <a:p>
            <a:pPr marL="0" indent="0">
              <a:spcBef>
                <a:spcPts val="2400"/>
              </a:spcBef>
              <a:buNone/>
            </a:pPr>
            <a:endParaRPr lang="de-DE" sz="1800" dirty="0"/>
          </a:p>
          <a:p>
            <a:pPr>
              <a:spcBef>
                <a:spcPts val="2400"/>
              </a:spcBef>
            </a:pPr>
            <a:endParaRPr lang="de-DE" sz="1800" dirty="0"/>
          </a:p>
          <a:p>
            <a:pPr>
              <a:spcBef>
                <a:spcPts val="2400"/>
              </a:spcBef>
            </a:pPr>
            <a:endParaRPr lang="de-DE" sz="1800" dirty="0"/>
          </a:p>
        </p:txBody>
      </p:sp>
      <p:sp>
        <p:nvSpPr>
          <p:cNvPr id="3" name="Textplatzhalter 2"/>
          <p:cNvSpPr>
            <a:spLocks noGrp="1"/>
          </p:cNvSpPr>
          <p:nvPr>
            <p:ph type="body" sz="quarter" idx="13"/>
          </p:nvPr>
        </p:nvSpPr>
        <p:spPr>
          <a:xfrm>
            <a:off x="408146" y="229609"/>
            <a:ext cx="6454991" cy="1219249"/>
          </a:xfrm>
        </p:spPr>
        <p:txBody>
          <a:bodyPr>
            <a:normAutofit/>
          </a:bodyPr>
          <a:lstStyle/>
          <a:p>
            <a:r>
              <a:rPr lang="de-DE" sz="2800" b="1" dirty="0"/>
              <a:t>Glaubhaftigkeitsbegutachtung bei Betroffenen | Trauma &amp; Gedächtnis</a:t>
            </a:r>
          </a:p>
          <a:p>
            <a:endParaRPr lang="de-DE" dirty="0"/>
          </a:p>
        </p:txBody>
      </p:sp>
      <p:sp>
        <p:nvSpPr>
          <p:cNvPr id="4" name="Titel 3"/>
          <p:cNvSpPr>
            <a:spLocks noGrp="1"/>
          </p:cNvSpPr>
          <p:nvPr>
            <p:ph type="title"/>
          </p:nvPr>
        </p:nvSpPr>
        <p:spPr>
          <a:xfrm>
            <a:off x="408146" y="1142749"/>
            <a:ext cx="7389311" cy="755651"/>
          </a:xfrm>
        </p:spPr>
        <p:txBody>
          <a:bodyPr>
            <a:normAutofit/>
          </a:bodyPr>
          <a:lstStyle/>
          <a:p>
            <a:r>
              <a:rPr lang="de-DE" sz="2200" dirty="0"/>
              <a:t>Gedächtnisleistungen nach traumatisierenden Erfahrungen</a:t>
            </a:r>
          </a:p>
        </p:txBody>
      </p:sp>
      <p:sp>
        <p:nvSpPr>
          <p:cNvPr id="5" name="Rechteck: abgerundete Ecken 4">
            <a:extLst>
              <a:ext uri="{FF2B5EF4-FFF2-40B4-BE49-F238E27FC236}">
                <a16:creationId xmlns:a16="http://schemas.microsoft.com/office/drawing/2014/main" id="{DCF5C92A-1B32-4346-9EE5-884E7E5A335E}"/>
              </a:ext>
            </a:extLst>
          </p:cNvPr>
          <p:cNvSpPr/>
          <p:nvPr/>
        </p:nvSpPr>
        <p:spPr>
          <a:xfrm>
            <a:off x="702725" y="2085442"/>
            <a:ext cx="7916840" cy="4315358"/>
          </a:xfrm>
          <a:prstGeom prst="roundRect">
            <a:avLst/>
          </a:prstGeom>
          <a:gradFill>
            <a:gsLst>
              <a:gs pos="39000">
                <a:srgbClr val="00ADC3"/>
              </a:gs>
              <a:gs pos="0">
                <a:srgbClr val="00ADD4"/>
              </a:gs>
              <a:gs pos="86000">
                <a:srgbClr val="31A77C"/>
              </a:gs>
              <a:gs pos="62000">
                <a:srgbClr val="00ADB1"/>
              </a:gs>
              <a:gs pos="100000">
                <a:srgbClr val="61A04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Corbel" charset="0"/>
                <a:ea typeface="Corbel" charset="0"/>
                <a:cs typeface="Corbel" charset="0"/>
              </a:rPr>
              <a:t>Auch bei Vernachlässigung!</a:t>
            </a:r>
          </a:p>
          <a:p>
            <a:pPr algn="ctr"/>
            <a:endParaRPr lang="de-DE" sz="2800" b="1" dirty="0">
              <a:latin typeface="Corbel" charset="0"/>
              <a:ea typeface="Corbel" charset="0"/>
              <a:cs typeface="Corbel" charset="0"/>
            </a:endParaRPr>
          </a:p>
          <a:p>
            <a:pPr algn="ctr"/>
            <a:r>
              <a:rPr lang="de-DE" sz="2800" dirty="0">
                <a:latin typeface="Corbel" charset="0"/>
                <a:ea typeface="Corbel" charset="0"/>
                <a:cs typeface="Corbel" charset="0"/>
              </a:rPr>
              <a:t>‚Durch Glaubhaftigkeitsgutachten werden […] insbesondere erhebliche Vernachlässigung kaum eruiert werden können, wegen der sogenannten „Kindheitsamnesie“ oder „infantilen Amnesie“.‘</a:t>
            </a:r>
          </a:p>
          <a:p>
            <a:pPr algn="ctr"/>
            <a:r>
              <a:rPr lang="de-DE" sz="2800" dirty="0">
                <a:latin typeface="Corbel" charset="0"/>
                <a:ea typeface="Corbel" charset="0"/>
                <a:cs typeface="Corbel" charset="0"/>
              </a:rPr>
              <a:t>(Fegert et al., 2024) </a:t>
            </a:r>
          </a:p>
        </p:txBody>
      </p:sp>
    </p:spTree>
    <p:extLst>
      <p:ext uri="{BB962C8B-B14F-4D97-AF65-F5344CB8AC3E}">
        <p14:creationId xmlns:p14="http://schemas.microsoft.com/office/powerpoint/2010/main" val="402800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4138D4E-DBB1-49BE-8C7C-FAAC1E1BFCD2}"/>
              </a:ext>
            </a:extLst>
          </p:cNvPr>
          <p:cNvSpPr/>
          <p:nvPr/>
        </p:nvSpPr>
        <p:spPr>
          <a:xfrm>
            <a:off x="0" y="2339106"/>
            <a:ext cx="9144000" cy="20264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latin typeface="Corbel" panose="020B0503020204020204" pitchFamily="34" charset="0"/>
              </a:rPr>
              <a:t>Fazit</a:t>
            </a:r>
          </a:p>
        </p:txBody>
      </p:sp>
    </p:spTree>
    <p:extLst>
      <p:ext uri="{BB962C8B-B14F-4D97-AF65-F5344CB8AC3E}">
        <p14:creationId xmlns:p14="http://schemas.microsoft.com/office/powerpoint/2010/main" val="3215941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7DE009-0F5E-4FF1-94D0-05931BADAB4F}"/>
              </a:ext>
            </a:extLst>
          </p:cNvPr>
          <p:cNvSpPr>
            <a:spLocks noGrp="1"/>
          </p:cNvSpPr>
          <p:nvPr>
            <p:ph idx="1"/>
          </p:nvPr>
        </p:nvSpPr>
        <p:spPr>
          <a:xfrm>
            <a:off x="408147" y="1417265"/>
            <a:ext cx="8413124" cy="5279370"/>
          </a:xfrm>
        </p:spPr>
        <p:txBody>
          <a:bodyPr>
            <a:noAutofit/>
          </a:bodyPr>
          <a:lstStyle/>
          <a:p>
            <a:pPr>
              <a:spcAft>
                <a:spcPts val="600"/>
              </a:spcAft>
            </a:pPr>
            <a:r>
              <a:rPr lang="de-DE" sz="2200" dirty="0"/>
              <a:t>Vernachlässigung im Kindes- und Jugendalter tritt sehr häufig auf</a:t>
            </a:r>
          </a:p>
          <a:p>
            <a:pPr>
              <a:spcAft>
                <a:spcPts val="600"/>
              </a:spcAft>
            </a:pPr>
            <a:r>
              <a:rPr lang="de-DE" sz="2200" dirty="0"/>
              <a:t>Die möglichen Langzeitfolgen sind erheblich und stellen häufig eine Kindeswohlgefährdung dar</a:t>
            </a:r>
          </a:p>
          <a:p>
            <a:pPr marL="534988" indent="-352425">
              <a:spcAft>
                <a:spcPts val="600"/>
              </a:spcAft>
              <a:buFont typeface="Wingdings" panose="05000000000000000000" pitchFamily="2" charset="2"/>
              <a:buChar char="Ø"/>
            </a:pPr>
            <a:r>
              <a:rPr lang="de-DE" sz="2200" dirty="0">
                <a:solidFill>
                  <a:schemeClr val="accent1"/>
                </a:solidFill>
              </a:rPr>
              <a:t>Gegenwärtige oder zumindest unmittelbar bevorstehende Gefahr für die Kindesentwicklung</a:t>
            </a:r>
          </a:p>
          <a:p>
            <a:pPr>
              <a:spcAft>
                <a:spcPts val="600"/>
              </a:spcAft>
            </a:pPr>
            <a:r>
              <a:rPr lang="de-DE" sz="2200" dirty="0"/>
              <a:t>Erhebliche Vernachlässigung als permanente Herausforderung für Fachkräfte im Kinderschutz (insbesondere Jugendhilfe und Frühe Hilfen)</a:t>
            </a:r>
          </a:p>
          <a:p>
            <a:pPr>
              <a:spcAft>
                <a:spcPts val="600"/>
              </a:spcAft>
            </a:pPr>
            <a:r>
              <a:rPr lang="de-DE" sz="2200" dirty="0"/>
              <a:t>Erhebliche Vernachlässigung und Rechtsansprüche nach SGB XIV</a:t>
            </a:r>
          </a:p>
          <a:p>
            <a:pPr lvl="1">
              <a:spcAft>
                <a:spcPts val="600"/>
              </a:spcAft>
            </a:pPr>
            <a:r>
              <a:rPr lang="de-DE" sz="2200" dirty="0" err="1"/>
              <a:t>Traumaambulanzvorstellung</a:t>
            </a:r>
            <a:endParaRPr lang="de-DE" sz="2200" dirty="0"/>
          </a:p>
          <a:p>
            <a:pPr lvl="1">
              <a:spcAft>
                <a:spcPts val="600"/>
              </a:spcAft>
            </a:pPr>
            <a:r>
              <a:rPr lang="de-DE" sz="2200" dirty="0"/>
              <a:t>Therapie- und </a:t>
            </a:r>
            <a:r>
              <a:rPr lang="de-DE" sz="2200" dirty="0" err="1"/>
              <a:t>Fördermassnahmen</a:t>
            </a:r>
            <a:r>
              <a:rPr lang="de-DE" sz="2200" dirty="0"/>
              <a:t> in Abgrenzung zu SGB V und SGB VIII</a:t>
            </a:r>
          </a:p>
        </p:txBody>
      </p:sp>
      <p:sp>
        <p:nvSpPr>
          <p:cNvPr id="4" name="Textplatzhalter 3">
            <a:extLst>
              <a:ext uri="{FF2B5EF4-FFF2-40B4-BE49-F238E27FC236}">
                <a16:creationId xmlns:a16="http://schemas.microsoft.com/office/drawing/2014/main" id="{E1761DAF-E4E7-43DE-9067-33E62C995DE0}"/>
              </a:ext>
            </a:extLst>
          </p:cNvPr>
          <p:cNvSpPr>
            <a:spLocks noGrp="1"/>
          </p:cNvSpPr>
          <p:nvPr>
            <p:ph type="body" sz="quarter" idx="13"/>
          </p:nvPr>
        </p:nvSpPr>
        <p:spPr>
          <a:xfrm>
            <a:off x="419479" y="501964"/>
            <a:ext cx="5400000" cy="327025"/>
          </a:xfrm>
        </p:spPr>
        <p:txBody>
          <a:bodyPr>
            <a:noAutofit/>
          </a:bodyPr>
          <a:lstStyle/>
          <a:p>
            <a:r>
              <a:rPr lang="de-DE" sz="2800" b="1" dirty="0"/>
              <a:t>Fazit</a:t>
            </a:r>
          </a:p>
        </p:txBody>
      </p:sp>
    </p:spTree>
    <p:extLst>
      <p:ext uri="{BB962C8B-B14F-4D97-AF65-F5344CB8AC3E}">
        <p14:creationId xmlns:p14="http://schemas.microsoft.com/office/powerpoint/2010/main" val="17651669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274B83A-580E-4A0B-B3EC-9D863F20F44A}"/>
              </a:ext>
            </a:extLst>
          </p:cNvPr>
          <p:cNvSpPr txBox="1"/>
          <p:nvPr/>
        </p:nvSpPr>
        <p:spPr>
          <a:xfrm>
            <a:off x="322730" y="1350548"/>
            <a:ext cx="8476213" cy="6324808"/>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de-DE" sz="2400" dirty="0">
                <a:latin typeface="Corbel" panose="020B0503020204020204" pitchFamily="34" charset="0"/>
              </a:rPr>
              <a:t>Tatsachenwissenschaftliche Befunde sind für die </a:t>
            </a:r>
            <a:r>
              <a:rPr lang="de-DE" sz="2400" b="1" dirty="0">
                <a:solidFill>
                  <a:srgbClr val="00ADC6"/>
                </a:solidFill>
                <a:latin typeface="Corbel" panose="020B0503020204020204" pitchFamily="34" charset="0"/>
              </a:rPr>
              <a:t>Prognosefrage Kindeswohlgefährdung </a:t>
            </a:r>
            <a:r>
              <a:rPr lang="de-DE" sz="2400" dirty="0">
                <a:latin typeface="Corbel" panose="020B0503020204020204" pitchFamily="34" charset="0"/>
              </a:rPr>
              <a:t>relevant</a:t>
            </a:r>
          </a:p>
          <a:p>
            <a:pPr marL="342900" indent="-342900">
              <a:spcBef>
                <a:spcPts val="600"/>
              </a:spcBef>
              <a:spcAft>
                <a:spcPts val="600"/>
              </a:spcAft>
              <a:buFont typeface="Arial" panose="020B0604020202020204" pitchFamily="34" charset="0"/>
              <a:buChar char="•"/>
            </a:pPr>
            <a:r>
              <a:rPr lang="de-DE" sz="2400" dirty="0">
                <a:latin typeface="Corbel" panose="020B0503020204020204" pitchFamily="34" charset="0"/>
              </a:rPr>
              <a:t>Für die </a:t>
            </a:r>
            <a:r>
              <a:rPr lang="de-DE" sz="2400" b="1" dirty="0">
                <a:solidFill>
                  <a:srgbClr val="00ADC6"/>
                </a:solidFill>
                <a:latin typeface="Corbel" panose="020B0503020204020204" pitchFamily="34" charset="0"/>
              </a:rPr>
              <a:t>individuelle Prognose </a:t>
            </a:r>
            <a:r>
              <a:rPr lang="de-DE" sz="2400" dirty="0">
                <a:latin typeface="Corbel" panose="020B0503020204020204" pitchFamily="34" charset="0"/>
              </a:rPr>
              <a:t>entscheidend ist das Ausmaß der belastenden Situation, ihre Dauer, das Rückfallrisiko und vor allem die </a:t>
            </a:r>
            <a:r>
              <a:rPr lang="de-DE" sz="2400" b="1" dirty="0">
                <a:solidFill>
                  <a:srgbClr val="00ADC6"/>
                </a:solidFill>
                <a:latin typeface="Corbel" panose="020B0503020204020204" pitchFamily="34" charset="0"/>
              </a:rPr>
              <a:t>Kombination mit anderen frühen Kindheitsbelastungen und psychischen Störungen</a:t>
            </a:r>
            <a:r>
              <a:rPr lang="de-DE" sz="2400" dirty="0">
                <a:latin typeface="Corbel" panose="020B0503020204020204" pitchFamily="34" charset="0"/>
              </a:rPr>
              <a:t>, die ihre eigene Verlaufsdynamik haben</a:t>
            </a:r>
          </a:p>
          <a:p>
            <a:pPr marL="342900" indent="-342900">
              <a:spcBef>
                <a:spcPts val="600"/>
              </a:spcBef>
              <a:spcAft>
                <a:spcPts val="600"/>
              </a:spcAft>
              <a:buFont typeface="Arial" panose="020B0604020202020204" pitchFamily="34" charset="0"/>
              <a:buChar char="•"/>
            </a:pPr>
            <a:r>
              <a:rPr lang="de-DE" sz="2400" dirty="0">
                <a:latin typeface="Corbel" panose="020B0503020204020204" pitchFamily="34" charset="0"/>
              </a:rPr>
              <a:t>Nicht Einzeltaten fokussieren sondern Gesamtschau der Belastungen berücksichtigen (auch Peergewalt: Mobbing, </a:t>
            </a:r>
            <a:r>
              <a:rPr lang="de-DE" sz="2400" dirty="0" err="1">
                <a:latin typeface="Corbel" panose="020B0503020204020204" pitchFamily="34" charset="0"/>
              </a:rPr>
              <a:t>Bullying</a:t>
            </a:r>
            <a:r>
              <a:rPr lang="de-DE" sz="2400" dirty="0">
                <a:latin typeface="Corbel" panose="020B0503020204020204" pitchFamily="34" charset="0"/>
              </a:rPr>
              <a:t> und Gewalt unter Geschwistern beachten)</a:t>
            </a:r>
          </a:p>
          <a:p>
            <a:pPr marL="342900" indent="-342900">
              <a:spcBef>
                <a:spcPts val="600"/>
              </a:spcBef>
              <a:spcAft>
                <a:spcPts val="600"/>
              </a:spcAft>
              <a:buFont typeface="Arial" panose="020B0604020202020204" pitchFamily="34" charset="0"/>
              <a:buChar char="•"/>
            </a:pPr>
            <a:r>
              <a:rPr lang="de-DE" sz="2400" b="1" dirty="0">
                <a:solidFill>
                  <a:srgbClr val="00ADC6"/>
                </a:solidFill>
                <a:latin typeface="Corbel" panose="020B0503020204020204" pitchFamily="34" charset="0"/>
              </a:rPr>
              <a:t>Risiko der </a:t>
            </a:r>
            <a:r>
              <a:rPr lang="de-DE" sz="2400" b="1" dirty="0" err="1">
                <a:solidFill>
                  <a:srgbClr val="00ADC6"/>
                </a:solidFill>
                <a:latin typeface="Corbel" panose="020B0503020204020204" pitchFamily="34" charset="0"/>
              </a:rPr>
              <a:t>Reviktimisierung</a:t>
            </a:r>
            <a:r>
              <a:rPr lang="de-DE" sz="2400" b="1" dirty="0">
                <a:solidFill>
                  <a:srgbClr val="00ADC6"/>
                </a:solidFill>
                <a:latin typeface="Corbel" panose="020B0503020204020204" pitchFamily="34" charset="0"/>
              </a:rPr>
              <a:t> </a:t>
            </a:r>
            <a:r>
              <a:rPr lang="de-DE" sz="2400" dirty="0">
                <a:latin typeface="Corbel" panose="020B0503020204020204" pitchFamily="34" charset="0"/>
              </a:rPr>
              <a:t>beachten</a:t>
            </a:r>
          </a:p>
          <a:p>
            <a:pPr marL="342900" indent="-342900">
              <a:buFont typeface="Symbol" panose="05050102010706020507" pitchFamily="18" charset="2"/>
              <a:buChar char="-"/>
            </a:pPr>
            <a:endParaRPr lang="de-DE" sz="2200" dirty="0">
              <a:latin typeface="Corbel" panose="020B0503020204020204" pitchFamily="34" charset="0"/>
            </a:endParaRPr>
          </a:p>
          <a:p>
            <a:endParaRPr lang="de-DE" sz="1400" dirty="0">
              <a:latin typeface="Corbel" panose="020B0503020204020204" pitchFamily="34" charset="0"/>
            </a:endParaRPr>
          </a:p>
          <a:p>
            <a:endParaRPr lang="de-DE" sz="1400" dirty="0">
              <a:latin typeface="Corbel" panose="020B0503020204020204" pitchFamily="34" charset="0"/>
            </a:endParaRPr>
          </a:p>
          <a:p>
            <a:endParaRPr lang="de-DE" sz="1400" dirty="0">
              <a:latin typeface="Corbel" panose="020B0503020204020204" pitchFamily="34" charset="0"/>
            </a:endParaRPr>
          </a:p>
          <a:p>
            <a:endParaRPr lang="de-DE" sz="1400" dirty="0">
              <a:latin typeface="Corbel" panose="020B0503020204020204" pitchFamily="34" charset="0"/>
            </a:endParaRPr>
          </a:p>
          <a:p>
            <a:endParaRPr lang="de-DE" sz="1400" dirty="0">
              <a:latin typeface="Corbel" panose="020B0503020204020204" pitchFamily="34" charset="0"/>
            </a:endParaRPr>
          </a:p>
          <a:p>
            <a:r>
              <a:rPr lang="de-DE" sz="1400" dirty="0">
                <a:latin typeface="Corbel" panose="020B0503020204020204" pitchFamily="34" charset="0"/>
              </a:rPr>
              <a:t> </a:t>
            </a:r>
          </a:p>
        </p:txBody>
      </p:sp>
      <p:sp>
        <p:nvSpPr>
          <p:cNvPr id="4" name="Textplatzhalter 3">
            <a:extLst>
              <a:ext uri="{FF2B5EF4-FFF2-40B4-BE49-F238E27FC236}">
                <a16:creationId xmlns:a16="http://schemas.microsoft.com/office/drawing/2014/main" id="{A8D82A54-96F7-4C9B-BD2F-A8816E63905B}"/>
              </a:ext>
            </a:extLst>
          </p:cNvPr>
          <p:cNvSpPr>
            <a:spLocks noGrp="1"/>
          </p:cNvSpPr>
          <p:nvPr>
            <p:ph type="body" sz="quarter" idx="13"/>
          </p:nvPr>
        </p:nvSpPr>
        <p:spPr>
          <a:xfrm>
            <a:off x="419479" y="501964"/>
            <a:ext cx="5400000" cy="327025"/>
          </a:xfrm>
        </p:spPr>
        <p:txBody>
          <a:bodyPr>
            <a:noAutofit/>
          </a:bodyPr>
          <a:lstStyle/>
          <a:p>
            <a:r>
              <a:rPr lang="de-DE" sz="2800" b="1" dirty="0"/>
              <a:t>Fazit</a:t>
            </a:r>
          </a:p>
        </p:txBody>
      </p:sp>
    </p:spTree>
    <p:extLst>
      <p:ext uri="{BB962C8B-B14F-4D97-AF65-F5344CB8AC3E}">
        <p14:creationId xmlns:p14="http://schemas.microsoft.com/office/powerpoint/2010/main" val="34559660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7DE009-0F5E-4FF1-94D0-05931BADAB4F}"/>
              </a:ext>
            </a:extLst>
          </p:cNvPr>
          <p:cNvSpPr>
            <a:spLocks noGrp="1"/>
          </p:cNvSpPr>
          <p:nvPr>
            <p:ph idx="1"/>
          </p:nvPr>
        </p:nvSpPr>
        <p:spPr>
          <a:xfrm>
            <a:off x="408147" y="1417265"/>
            <a:ext cx="8413124" cy="5279370"/>
          </a:xfrm>
        </p:spPr>
        <p:txBody>
          <a:bodyPr>
            <a:noAutofit/>
          </a:bodyPr>
          <a:lstStyle/>
          <a:p>
            <a:pPr>
              <a:spcAft>
                <a:spcPts val="600"/>
              </a:spcAft>
            </a:pPr>
            <a:r>
              <a:rPr lang="de-DE" sz="2200" dirty="0"/>
              <a:t>Rechtsansprüche von Betroffenen möglichst klar schon in der Jugendhilfe dokumentieren (Ausmaß der Vernachlässigung, Entwicklungsverzögerungen, Dokumentation von Belastungen, Verhaltensänderungen, Vorgeschichte und Entwicklungsverlauf, etc.)</a:t>
            </a:r>
          </a:p>
          <a:p>
            <a:pPr>
              <a:spcAft>
                <a:spcPts val="600"/>
              </a:spcAft>
            </a:pPr>
            <a:r>
              <a:rPr lang="de-DE" sz="2200" dirty="0"/>
              <a:t>Aggregation mit Befunden aus der Frühförderung, den Frühen Hilfen, etc.</a:t>
            </a:r>
          </a:p>
          <a:p>
            <a:pPr>
              <a:spcAft>
                <a:spcPts val="600"/>
              </a:spcAft>
            </a:pPr>
            <a:r>
              <a:rPr lang="de-DE" sz="2200" dirty="0"/>
              <a:t>Auf Inanspruchnahme und Zugänglichkeit von Frühinterventionen drängen (ggf. auch kurzfristig), Verlaufseventualitäten mitdenken</a:t>
            </a:r>
          </a:p>
          <a:p>
            <a:pPr>
              <a:spcAft>
                <a:spcPts val="600"/>
              </a:spcAft>
            </a:pPr>
            <a:r>
              <a:rPr lang="de-DE" sz="2200" dirty="0"/>
              <a:t>Fort- und Weiterbildung für die Gesundheitsstörungen, im Sinne von psychischen Erkrankungen, die mit psychischer Misshandlung und erheblicher Vernachlässigung verbunden sind</a:t>
            </a:r>
          </a:p>
        </p:txBody>
      </p:sp>
      <p:sp>
        <p:nvSpPr>
          <p:cNvPr id="4" name="Textplatzhalter 3">
            <a:extLst>
              <a:ext uri="{FF2B5EF4-FFF2-40B4-BE49-F238E27FC236}">
                <a16:creationId xmlns:a16="http://schemas.microsoft.com/office/drawing/2014/main" id="{E1761DAF-E4E7-43DE-9067-33E62C995DE0}"/>
              </a:ext>
            </a:extLst>
          </p:cNvPr>
          <p:cNvSpPr>
            <a:spLocks noGrp="1"/>
          </p:cNvSpPr>
          <p:nvPr>
            <p:ph type="body" sz="quarter" idx="13"/>
          </p:nvPr>
        </p:nvSpPr>
        <p:spPr>
          <a:xfrm>
            <a:off x="408147" y="416089"/>
            <a:ext cx="5400000" cy="327025"/>
          </a:xfrm>
        </p:spPr>
        <p:txBody>
          <a:bodyPr>
            <a:noAutofit/>
          </a:bodyPr>
          <a:lstStyle/>
          <a:p>
            <a:r>
              <a:rPr lang="de-DE" sz="2800" b="1" dirty="0"/>
              <a:t>Implikationen für Fachkräfte</a:t>
            </a:r>
          </a:p>
        </p:txBody>
      </p:sp>
    </p:spTree>
    <p:extLst>
      <p:ext uri="{BB962C8B-B14F-4D97-AF65-F5344CB8AC3E}">
        <p14:creationId xmlns:p14="http://schemas.microsoft.com/office/powerpoint/2010/main" val="1716017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2A0EBEC-6461-4762-8CEE-F9DAFC0086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1828" y="1566322"/>
            <a:ext cx="7460343" cy="5137996"/>
          </a:xfrm>
          <a:prstGeom prst="rect">
            <a:avLst/>
          </a:prstGeom>
          <a:ln w="3175">
            <a:solidFill>
              <a:schemeClr val="tx1"/>
            </a:solidFill>
          </a:ln>
          <a:effectLst>
            <a:outerShdw blurRad="190500" dist="228600" dir="2700000" algn="ctr">
              <a:srgbClr val="000000">
                <a:alpha val="30000"/>
              </a:srgbClr>
            </a:outerShdw>
          </a:effectLst>
        </p:spPr>
      </p:pic>
      <p:sp>
        <p:nvSpPr>
          <p:cNvPr id="3" name="Textfeld 2">
            <a:extLst>
              <a:ext uri="{FF2B5EF4-FFF2-40B4-BE49-F238E27FC236}">
                <a16:creationId xmlns:a16="http://schemas.microsoft.com/office/drawing/2014/main" id="{A925EC50-CDD7-4CDF-9044-F8CD9640FA35}"/>
              </a:ext>
            </a:extLst>
          </p:cNvPr>
          <p:cNvSpPr txBox="1"/>
          <p:nvPr/>
        </p:nvSpPr>
        <p:spPr>
          <a:xfrm>
            <a:off x="329987" y="153682"/>
            <a:ext cx="6045199" cy="954107"/>
          </a:xfrm>
          <a:prstGeom prst="rect">
            <a:avLst/>
          </a:prstGeom>
          <a:noFill/>
        </p:spPr>
        <p:txBody>
          <a:bodyPr wrap="square" rtlCol="0">
            <a:spAutoFit/>
          </a:bodyPr>
          <a:lstStyle/>
          <a:p>
            <a:r>
              <a:rPr lang="de-DE" sz="2800" b="1" dirty="0">
                <a:latin typeface="Corbel" panose="020B0503020204020204" pitchFamily="34" charset="0"/>
              </a:rPr>
              <a:t>Keine einheitlichen Definitionen in Forschung, Hilfepraxis und Justiz</a:t>
            </a:r>
          </a:p>
        </p:txBody>
      </p:sp>
    </p:spTree>
    <p:extLst>
      <p:ext uri="{BB962C8B-B14F-4D97-AF65-F5344CB8AC3E}">
        <p14:creationId xmlns:p14="http://schemas.microsoft.com/office/powerpoint/2010/main" val="37988485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324602" y="326380"/>
            <a:ext cx="6387093"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800" b="1" dirty="0"/>
              <a:t>Kinderschutzleitlinie</a:t>
            </a:r>
          </a:p>
        </p:txBody>
      </p:sp>
      <p:sp>
        <p:nvSpPr>
          <p:cNvPr id="9" name="Inhaltsplatzhalter 9">
            <a:extLst>
              <a:ext uri="{FF2B5EF4-FFF2-40B4-BE49-F238E27FC236}">
                <a16:creationId xmlns:a16="http://schemas.microsoft.com/office/drawing/2014/main" id="{014A4D98-BFDD-4252-8EB5-B8431EDA0F03}"/>
              </a:ext>
            </a:extLst>
          </p:cNvPr>
          <p:cNvSpPr>
            <a:spLocks noGrp="1"/>
          </p:cNvSpPr>
          <p:nvPr>
            <p:ph idx="1"/>
          </p:nvPr>
        </p:nvSpPr>
        <p:spPr>
          <a:xfrm>
            <a:off x="395999" y="1525631"/>
            <a:ext cx="8376732" cy="5332369"/>
          </a:xfrm>
        </p:spPr>
        <p:txBody>
          <a:bodyPr>
            <a:noAutofit/>
          </a:bodyPr>
          <a:lstStyle/>
          <a:p>
            <a:pPr>
              <a:lnSpc>
                <a:spcPct val="150000"/>
              </a:lnSpc>
              <a:spcBef>
                <a:spcPts val="400"/>
              </a:spcBef>
              <a:spcAft>
                <a:spcPts val="400"/>
              </a:spcAft>
            </a:pPr>
            <a:r>
              <a:rPr lang="de-DE" sz="2200" kern="0" dirty="0"/>
              <a:t>AWMF-Leitlinie „Kindesmisshandlung, -missbrauch,-vernachlässigung unter Einbindung der Jugendhilfe und Pädagogik (Kinderschutzleitlinie)“</a:t>
            </a:r>
          </a:p>
          <a:p>
            <a:pPr>
              <a:lnSpc>
                <a:spcPct val="150000"/>
              </a:lnSpc>
              <a:spcBef>
                <a:spcPts val="400"/>
              </a:spcBef>
              <a:spcAft>
                <a:spcPts val="400"/>
              </a:spcAft>
            </a:pPr>
            <a:r>
              <a:rPr lang="de-DE" sz="2200" kern="0" dirty="0"/>
              <a:t>Die  Kinderschutzleitlinie beinhaltet  Handlungsempfehlungen  zum  Schutz  und  zur Förderung von  Kindern  und  Jugendlichen.</a:t>
            </a:r>
          </a:p>
          <a:p>
            <a:pPr>
              <a:lnSpc>
                <a:spcPct val="150000"/>
              </a:lnSpc>
              <a:spcBef>
                <a:spcPts val="400"/>
              </a:spcBef>
              <a:spcAft>
                <a:spcPts val="400"/>
              </a:spcAft>
            </a:pPr>
            <a:r>
              <a:rPr lang="de-DE" sz="2200" kern="0" dirty="0"/>
              <a:t>Webseite: </a:t>
            </a:r>
            <a:r>
              <a:rPr lang="de-DE" sz="2200" kern="0" dirty="0">
                <a:hlinkClick r:id="rId3"/>
              </a:rPr>
              <a:t>https://register.awmf.org/de/leitlinien/detail/027-069</a:t>
            </a:r>
            <a:endParaRPr lang="de-DE" sz="2200" kern="0" dirty="0"/>
          </a:p>
          <a:p>
            <a:pPr marL="0" indent="0">
              <a:spcBef>
                <a:spcPts val="400"/>
              </a:spcBef>
              <a:spcAft>
                <a:spcPts val="400"/>
              </a:spcAft>
              <a:buNone/>
            </a:pPr>
            <a:endParaRPr lang="de-DE" sz="2000" dirty="0"/>
          </a:p>
          <a:p>
            <a:pPr>
              <a:lnSpc>
                <a:spcPct val="150000"/>
              </a:lnSpc>
              <a:spcAft>
                <a:spcPts val="600"/>
              </a:spcAft>
            </a:pPr>
            <a:endParaRPr lang="de-DE" sz="2000" kern="0" dirty="0"/>
          </a:p>
        </p:txBody>
      </p:sp>
    </p:spTree>
    <p:extLst>
      <p:ext uri="{BB962C8B-B14F-4D97-AF65-F5344CB8AC3E}">
        <p14:creationId xmlns:p14="http://schemas.microsoft.com/office/powerpoint/2010/main" val="1669111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324602" y="326380"/>
            <a:ext cx="6387093"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800" b="1" dirty="0"/>
              <a:t>Bandbreite von Hilfen für Familien</a:t>
            </a:r>
          </a:p>
        </p:txBody>
      </p:sp>
      <p:sp>
        <p:nvSpPr>
          <p:cNvPr id="3" name="Rechteck: abgerundete Ecken 2">
            <a:extLst>
              <a:ext uri="{FF2B5EF4-FFF2-40B4-BE49-F238E27FC236}">
                <a16:creationId xmlns:a16="http://schemas.microsoft.com/office/drawing/2014/main" id="{2F1CAC10-CC79-4980-A26F-9E1DEBBD99F1}"/>
              </a:ext>
            </a:extLst>
          </p:cNvPr>
          <p:cNvSpPr/>
          <p:nvPr/>
        </p:nvSpPr>
        <p:spPr>
          <a:xfrm>
            <a:off x="388189" y="4909475"/>
            <a:ext cx="8419381" cy="117999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orbel" charset="0"/>
                <a:ea typeface="Corbel" charset="0"/>
                <a:cs typeface="Corbel" charset="0"/>
              </a:rPr>
              <a:t>Regelstruktur</a:t>
            </a:r>
          </a:p>
          <a:p>
            <a:pPr algn="ctr"/>
            <a:r>
              <a:rPr lang="de-DE" dirty="0">
                <a:latin typeface="Corbel" charset="0"/>
                <a:ea typeface="Corbel" charset="0"/>
                <a:cs typeface="Corbel" charset="0"/>
              </a:rPr>
              <a:t>(niedrigschwellig und nicht-stigmatisierend)</a:t>
            </a:r>
          </a:p>
          <a:p>
            <a:pPr algn="ctr"/>
            <a:r>
              <a:rPr lang="de-DE" sz="1400" dirty="0">
                <a:latin typeface="Corbel" charset="0"/>
                <a:ea typeface="Corbel" charset="0"/>
                <a:cs typeface="Corbel" charset="0"/>
              </a:rPr>
              <a:t>Frühe Hilfen, Kindertagesbetreuung, Schule, offene und verbindliche Kinder- und Jugendarbeit, Gesundheitswesen, Selbsthilfe</a:t>
            </a:r>
          </a:p>
        </p:txBody>
      </p:sp>
      <p:sp>
        <p:nvSpPr>
          <p:cNvPr id="5" name="Rechteck: abgerundete Ecken 4">
            <a:extLst>
              <a:ext uri="{FF2B5EF4-FFF2-40B4-BE49-F238E27FC236}">
                <a16:creationId xmlns:a16="http://schemas.microsoft.com/office/drawing/2014/main" id="{7E18C007-6BFE-4BDB-AF28-CB4621BDE59D}"/>
              </a:ext>
            </a:extLst>
          </p:cNvPr>
          <p:cNvSpPr/>
          <p:nvPr/>
        </p:nvSpPr>
        <p:spPr>
          <a:xfrm>
            <a:off x="388189" y="3591737"/>
            <a:ext cx="8419381" cy="12255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orbel" charset="0"/>
                <a:ea typeface="Corbel" charset="0"/>
                <a:cs typeface="Corbel" charset="0"/>
              </a:rPr>
              <a:t>Beratung, Entlastung, Unterstützung</a:t>
            </a:r>
          </a:p>
          <a:p>
            <a:pPr algn="ctr"/>
            <a:r>
              <a:rPr lang="de-DE" dirty="0">
                <a:solidFill>
                  <a:schemeClr val="tx1"/>
                </a:solidFill>
                <a:latin typeface="Corbel" charset="0"/>
                <a:ea typeface="Corbel" charset="0"/>
                <a:cs typeface="Corbel" charset="0"/>
              </a:rPr>
              <a:t>(niedrigschwellig im Zugang, kostenfrei, ohne Antrag)</a:t>
            </a:r>
          </a:p>
          <a:p>
            <a:pPr algn="ctr"/>
            <a:r>
              <a:rPr lang="de-DE" sz="1400" dirty="0">
                <a:solidFill>
                  <a:schemeClr val="tx1"/>
                </a:solidFill>
                <a:latin typeface="Corbel" charset="0"/>
                <a:ea typeface="Corbel" charset="0"/>
                <a:cs typeface="Corbel" charset="0"/>
              </a:rPr>
              <a:t>Erziehungs-, Lebens-, Sucht-, Schwangerschaftsberatung, psychosoziale Beratung, sozialpsychiatrischer Dienst, Jugendsozialarbeit</a:t>
            </a:r>
          </a:p>
          <a:p>
            <a:pPr algn="ctr"/>
            <a:r>
              <a:rPr lang="de-DE" sz="1400" dirty="0">
                <a:solidFill>
                  <a:schemeClr val="tx1"/>
                </a:solidFill>
                <a:latin typeface="Corbel" charset="0"/>
                <a:ea typeface="Corbel" charset="0"/>
                <a:cs typeface="Corbel" charset="0"/>
              </a:rPr>
              <a:t>Öffentlicher Gesundheitsdienst, Jugendamt</a:t>
            </a:r>
          </a:p>
        </p:txBody>
      </p:sp>
      <p:sp>
        <p:nvSpPr>
          <p:cNvPr id="6" name="Rechteck: abgerundete Ecken 5">
            <a:extLst>
              <a:ext uri="{FF2B5EF4-FFF2-40B4-BE49-F238E27FC236}">
                <a16:creationId xmlns:a16="http://schemas.microsoft.com/office/drawing/2014/main" id="{F0070A56-D8BD-4677-ACC4-9BAB72426D2B}"/>
              </a:ext>
            </a:extLst>
          </p:cNvPr>
          <p:cNvSpPr/>
          <p:nvPr/>
        </p:nvSpPr>
        <p:spPr>
          <a:xfrm>
            <a:off x="388189" y="2498922"/>
            <a:ext cx="8419381" cy="100066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Corbel" charset="0"/>
                <a:ea typeface="Corbel" charset="0"/>
                <a:cs typeface="Corbel" charset="0"/>
              </a:rPr>
              <a:t>Begleitung und Hilfe in Einzelfällen</a:t>
            </a:r>
          </a:p>
          <a:p>
            <a:pPr algn="ctr"/>
            <a:r>
              <a:rPr lang="de-DE" dirty="0">
                <a:solidFill>
                  <a:schemeClr val="tx1"/>
                </a:solidFill>
                <a:latin typeface="Corbel" charset="0"/>
                <a:ea typeface="Corbel" charset="0"/>
                <a:cs typeface="Corbel" charset="0"/>
              </a:rPr>
              <a:t>(gebunden an Anspruchsvoraussetzungen)</a:t>
            </a:r>
          </a:p>
          <a:p>
            <a:pPr algn="ctr"/>
            <a:r>
              <a:rPr lang="de-DE" sz="1400" dirty="0">
                <a:solidFill>
                  <a:schemeClr val="tx1"/>
                </a:solidFill>
                <a:latin typeface="Corbel" charset="0"/>
                <a:ea typeface="Corbel" charset="0"/>
                <a:cs typeface="Corbel" charset="0"/>
              </a:rPr>
              <a:t>Hilfen zur Erziehung, interdisziplinäre Frühförderung, psychiatrische Behandlung, Psychotherapie, betreutes Wohnen, persönliches Budget …</a:t>
            </a:r>
          </a:p>
        </p:txBody>
      </p:sp>
      <p:sp>
        <p:nvSpPr>
          <p:cNvPr id="7" name="Rechteck: abgerundete Ecken 6">
            <a:extLst>
              <a:ext uri="{FF2B5EF4-FFF2-40B4-BE49-F238E27FC236}">
                <a16:creationId xmlns:a16="http://schemas.microsoft.com/office/drawing/2014/main" id="{3EB3C9D5-AD82-4BDE-A870-3E9ACF08406E}"/>
              </a:ext>
            </a:extLst>
          </p:cNvPr>
          <p:cNvSpPr/>
          <p:nvPr/>
        </p:nvSpPr>
        <p:spPr>
          <a:xfrm>
            <a:off x="388189" y="1406107"/>
            <a:ext cx="8419381" cy="100066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orbel" charset="0"/>
                <a:ea typeface="Corbel" charset="0"/>
                <a:cs typeface="Corbel" charset="0"/>
              </a:rPr>
              <a:t>Krisenintervention/Kinderschutz</a:t>
            </a:r>
          </a:p>
          <a:p>
            <a:pPr algn="ctr"/>
            <a:r>
              <a:rPr lang="de-DE" sz="1400" dirty="0">
                <a:latin typeface="Corbel" charset="0"/>
                <a:ea typeface="Corbel" charset="0"/>
                <a:cs typeface="Corbel" charset="0"/>
              </a:rPr>
              <a:t>Jugendhilfe: Inobhutnahme</a:t>
            </a:r>
          </a:p>
          <a:p>
            <a:pPr algn="ctr"/>
            <a:r>
              <a:rPr lang="de-DE" sz="1400" dirty="0">
                <a:latin typeface="Corbel" charset="0"/>
                <a:ea typeface="Corbel" charset="0"/>
                <a:cs typeface="Corbel" charset="0"/>
              </a:rPr>
              <a:t>Psychiatrie: Klinikaufnahme von Erwachsenen und Kindern/Jugendlichen</a:t>
            </a:r>
          </a:p>
        </p:txBody>
      </p:sp>
      <p:sp>
        <p:nvSpPr>
          <p:cNvPr id="4" name="Textfeld 3">
            <a:extLst>
              <a:ext uri="{FF2B5EF4-FFF2-40B4-BE49-F238E27FC236}">
                <a16:creationId xmlns:a16="http://schemas.microsoft.com/office/drawing/2014/main" id="{6509A23D-D0FD-4041-8585-8C173BAB55F2}"/>
              </a:ext>
            </a:extLst>
          </p:cNvPr>
          <p:cNvSpPr txBox="1"/>
          <p:nvPr/>
        </p:nvSpPr>
        <p:spPr>
          <a:xfrm>
            <a:off x="207034" y="6270010"/>
            <a:ext cx="8505645" cy="307777"/>
          </a:xfrm>
          <a:prstGeom prst="rect">
            <a:avLst/>
          </a:prstGeom>
          <a:noFill/>
        </p:spPr>
        <p:txBody>
          <a:bodyPr wrap="square" rtlCol="0">
            <a:spAutoFit/>
          </a:bodyPr>
          <a:lstStyle/>
          <a:p>
            <a:r>
              <a:rPr lang="de-DE" sz="1400" dirty="0">
                <a:latin typeface="Corbel" panose="020B0503020204020204" pitchFamily="34" charset="0"/>
              </a:rPr>
              <a:t>Angelehnt an </a:t>
            </a:r>
            <a:r>
              <a:rPr lang="de-DE" sz="1400" dirty="0">
                <a:latin typeface="Corbel" panose="020B0503020204020204" pitchFamily="34" charset="0"/>
                <a:hlinkClick r:id="rId3"/>
              </a:rPr>
              <a:t>https://www.dgkim.de/dateien/dgkim_leitfaden_praeventiver-kinderschutz_05-12-2020.pdf</a:t>
            </a:r>
            <a:r>
              <a:rPr lang="de-DE" sz="1400" dirty="0">
                <a:latin typeface="Corbel" panose="020B0503020204020204" pitchFamily="34" charset="0"/>
              </a:rPr>
              <a:t> (S. 39)</a:t>
            </a:r>
          </a:p>
        </p:txBody>
      </p:sp>
    </p:spTree>
    <p:extLst>
      <p:ext uri="{BB962C8B-B14F-4D97-AF65-F5344CB8AC3E}">
        <p14:creationId xmlns:p14="http://schemas.microsoft.com/office/powerpoint/2010/main" val="22096065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324601" y="326380"/>
            <a:ext cx="6421255"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dirty="0"/>
              <a:t>Welche Stellen sind für den Kinderschutz zuständig und wie ist ihr Handlungsrahmen?</a:t>
            </a:r>
          </a:p>
        </p:txBody>
      </p:sp>
      <p:sp>
        <p:nvSpPr>
          <p:cNvPr id="5" name="Textfeld 4">
            <a:extLst>
              <a:ext uri="{FF2B5EF4-FFF2-40B4-BE49-F238E27FC236}">
                <a16:creationId xmlns:a16="http://schemas.microsoft.com/office/drawing/2014/main" id="{C99372DD-2F8D-426B-9498-3812A1101DD5}"/>
              </a:ext>
            </a:extLst>
          </p:cNvPr>
          <p:cNvSpPr txBox="1"/>
          <p:nvPr/>
        </p:nvSpPr>
        <p:spPr>
          <a:xfrm>
            <a:off x="324602" y="1369522"/>
            <a:ext cx="4247398" cy="2831541"/>
          </a:xfrm>
          <a:prstGeom prst="rect">
            <a:avLst/>
          </a:prstGeom>
          <a:solidFill>
            <a:schemeClr val="accent1"/>
          </a:solidFill>
          <a:ln>
            <a:noFill/>
          </a:ln>
        </p:spPr>
        <p:txBody>
          <a:bodyPr wrap="square" rtlCol="0">
            <a:noAutofit/>
          </a:bodyPr>
          <a:lstStyle/>
          <a:p>
            <a:pPr algn="ctr">
              <a:lnSpc>
                <a:spcPct val="114000"/>
              </a:lnSpc>
              <a:spcAft>
                <a:spcPts val="600"/>
              </a:spcAft>
            </a:pPr>
            <a:r>
              <a:rPr lang="de-DE" b="1" dirty="0">
                <a:solidFill>
                  <a:schemeClr val="bg1"/>
                </a:solidFill>
                <a:latin typeface="Corbel" panose="020B0503020204020204" pitchFamily="34" charset="0"/>
              </a:rPr>
              <a:t>Jugendamt</a:t>
            </a:r>
          </a:p>
          <a:p>
            <a:pPr algn="ctr">
              <a:lnSpc>
                <a:spcPct val="114000"/>
              </a:lnSpc>
            </a:pPr>
            <a:r>
              <a:rPr lang="de-DE" dirty="0">
                <a:solidFill>
                  <a:schemeClr val="bg1"/>
                </a:solidFill>
                <a:latin typeface="Corbel" panose="020B0503020204020204" pitchFamily="34" charset="0"/>
              </a:rPr>
              <a:t>Das Jugendamt hat im Rahmen im Kontext des staatlichen </a:t>
            </a:r>
            <a:r>
              <a:rPr lang="de-DE" b="1" dirty="0">
                <a:solidFill>
                  <a:schemeClr val="bg1"/>
                </a:solidFill>
                <a:latin typeface="Corbel" panose="020B0503020204020204" pitchFamily="34" charset="0"/>
              </a:rPr>
              <a:t>Wächteramtes</a:t>
            </a:r>
            <a:r>
              <a:rPr lang="de-DE" dirty="0">
                <a:solidFill>
                  <a:schemeClr val="bg1"/>
                </a:solidFill>
                <a:latin typeface="Corbel" panose="020B0503020204020204" pitchFamily="34" charset="0"/>
              </a:rPr>
              <a:t> einen Klärungs- und Schutzauftrag bei Kindeswohlgefährdung zu erfüllen. Erhält es – von wem auch immer – Hinweise auf eine Kindeswohlgefährdung, hat es diesen nachzugehen.</a:t>
            </a:r>
          </a:p>
          <a:p>
            <a:endParaRPr lang="de-DE" dirty="0"/>
          </a:p>
        </p:txBody>
      </p:sp>
      <p:sp>
        <p:nvSpPr>
          <p:cNvPr id="10" name="Textfeld 9">
            <a:extLst>
              <a:ext uri="{FF2B5EF4-FFF2-40B4-BE49-F238E27FC236}">
                <a16:creationId xmlns:a16="http://schemas.microsoft.com/office/drawing/2014/main" id="{B2B14E71-B217-44BB-A094-E149FB55CA29}"/>
              </a:ext>
            </a:extLst>
          </p:cNvPr>
          <p:cNvSpPr txBox="1"/>
          <p:nvPr/>
        </p:nvSpPr>
        <p:spPr>
          <a:xfrm>
            <a:off x="4731695" y="1369523"/>
            <a:ext cx="3960000" cy="2831539"/>
          </a:xfrm>
          <a:prstGeom prst="rect">
            <a:avLst/>
          </a:prstGeom>
          <a:solidFill>
            <a:schemeClr val="accent2"/>
          </a:solidFill>
          <a:ln>
            <a:noFill/>
          </a:ln>
        </p:spPr>
        <p:txBody>
          <a:bodyPr wrap="square" rtlCol="0">
            <a:noAutofit/>
          </a:bodyPr>
          <a:lstStyle/>
          <a:p>
            <a:pPr algn="ctr">
              <a:lnSpc>
                <a:spcPct val="114000"/>
              </a:lnSpc>
              <a:spcAft>
                <a:spcPts val="600"/>
              </a:spcAft>
            </a:pPr>
            <a:r>
              <a:rPr lang="de-DE" b="1" dirty="0">
                <a:solidFill>
                  <a:schemeClr val="bg1"/>
                </a:solidFill>
                <a:latin typeface="Corbel" panose="020B0503020204020204" pitchFamily="34" charset="0"/>
              </a:rPr>
              <a:t>Familiengericht</a:t>
            </a:r>
          </a:p>
          <a:p>
            <a:pPr algn="ctr">
              <a:lnSpc>
                <a:spcPct val="114000"/>
              </a:lnSpc>
            </a:pPr>
            <a:r>
              <a:rPr lang="de-DE" dirty="0">
                <a:solidFill>
                  <a:schemeClr val="bg1"/>
                </a:solidFill>
                <a:latin typeface="Corbel" panose="020B0503020204020204" pitchFamily="34" charset="0"/>
              </a:rPr>
              <a:t>Insbesondere bei mangelhafter Kooperation und deshalb notwendigen Eingriffen in das Elternrecht ruft das JA das Familiengericht an. Das FG handelt noch dem </a:t>
            </a:r>
            <a:r>
              <a:rPr lang="de-DE" b="1" dirty="0">
                <a:solidFill>
                  <a:schemeClr val="bg1"/>
                </a:solidFill>
                <a:latin typeface="Corbel" panose="020B0503020204020204" pitchFamily="34" charset="0"/>
              </a:rPr>
              <a:t>Amtsermittlungs- </a:t>
            </a:r>
            <a:r>
              <a:rPr lang="de-DE" b="1" dirty="0" err="1">
                <a:solidFill>
                  <a:schemeClr val="bg1"/>
                </a:solidFill>
                <a:latin typeface="Corbel" panose="020B0503020204020204" pitchFamily="34" charset="0"/>
              </a:rPr>
              <a:t>grundsatz</a:t>
            </a:r>
            <a:r>
              <a:rPr lang="de-DE" dirty="0">
                <a:solidFill>
                  <a:schemeClr val="bg1"/>
                </a:solidFill>
                <a:latin typeface="Corbel" panose="020B0503020204020204" pitchFamily="34" charset="0"/>
              </a:rPr>
              <a:t>, es muss Hinweisen auf eine KWG von Amts wegen nachgehen.</a:t>
            </a:r>
          </a:p>
          <a:p>
            <a:endParaRPr lang="de-DE" dirty="0"/>
          </a:p>
        </p:txBody>
      </p:sp>
      <p:sp>
        <p:nvSpPr>
          <p:cNvPr id="11" name="Textfeld 10">
            <a:extLst>
              <a:ext uri="{FF2B5EF4-FFF2-40B4-BE49-F238E27FC236}">
                <a16:creationId xmlns:a16="http://schemas.microsoft.com/office/drawing/2014/main" id="{720D5DE5-DA55-4F6C-9CF5-F08D7492B567}"/>
              </a:ext>
            </a:extLst>
          </p:cNvPr>
          <p:cNvSpPr txBox="1"/>
          <p:nvPr/>
        </p:nvSpPr>
        <p:spPr>
          <a:xfrm>
            <a:off x="324601" y="4348908"/>
            <a:ext cx="4247397" cy="2363641"/>
          </a:xfrm>
          <a:prstGeom prst="rect">
            <a:avLst/>
          </a:prstGeom>
          <a:solidFill>
            <a:schemeClr val="accent6"/>
          </a:solidFill>
          <a:ln>
            <a:noFill/>
          </a:ln>
        </p:spPr>
        <p:txBody>
          <a:bodyPr wrap="square" rtlCol="0">
            <a:noAutofit/>
          </a:bodyPr>
          <a:lstStyle/>
          <a:p>
            <a:pPr algn="ctr">
              <a:lnSpc>
                <a:spcPct val="114000"/>
              </a:lnSpc>
              <a:spcAft>
                <a:spcPts val="600"/>
              </a:spcAft>
            </a:pPr>
            <a:r>
              <a:rPr lang="de-DE" b="1" dirty="0">
                <a:solidFill>
                  <a:schemeClr val="bg1"/>
                </a:solidFill>
                <a:latin typeface="Corbel" panose="020B0503020204020204" pitchFamily="34" charset="0"/>
              </a:rPr>
              <a:t>Freie Jugendhilfeträger</a:t>
            </a:r>
          </a:p>
          <a:p>
            <a:pPr algn="ctr">
              <a:lnSpc>
                <a:spcPct val="114000"/>
              </a:lnSpc>
            </a:pPr>
            <a:r>
              <a:rPr lang="de-DE" dirty="0">
                <a:solidFill>
                  <a:schemeClr val="bg1"/>
                </a:solidFill>
                <a:latin typeface="Corbel" panose="020B0503020204020204" pitchFamily="34" charset="0"/>
              </a:rPr>
              <a:t>z.B. Kitas, Jugendfreizeiteinrichtungen </a:t>
            </a:r>
          </a:p>
          <a:p>
            <a:pPr algn="ctr">
              <a:lnSpc>
                <a:spcPct val="114000"/>
              </a:lnSpc>
            </a:pPr>
            <a:r>
              <a:rPr lang="de-DE" dirty="0">
                <a:solidFill>
                  <a:schemeClr val="bg1"/>
                </a:solidFill>
                <a:latin typeface="Corbel" panose="020B0503020204020204" pitchFamily="34" charset="0"/>
              </a:rPr>
              <a:t>Diese müssen bei Anhaltspunkten das JA einschalten, sobald eine KWG nicht (mehr) mit eigenen Mitteln abwendbar erscheint.</a:t>
            </a:r>
          </a:p>
          <a:p>
            <a:endParaRPr lang="de-DE" dirty="0"/>
          </a:p>
        </p:txBody>
      </p:sp>
      <p:sp>
        <p:nvSpPr>
          <p:cNvPr id="12" name="Textfeld 11">
            <a:extLst>
              <a:ext uri="{FF2B5EF4-FFF2-40B4-BE49-F238E27FC236}">
                <a16:creationId xmlns:a16="http://schemas.microsoft.com/office/drawing/2014/main" id="{A0D0E76C-C48F-4125-B2EE-C969779EEE97}"/>
              </a:ext>
            </a:extLst>
          </p:cNvPr>
          <p:cNvSpPr txBox="1"/>
          <p:nvPr/>
        </p:nvSpPr>
        <p:spPr>
          <a:xfrm>
            <a:off x="4731695" y="4348908"/>
            <a:ext cx="3960000" cy="2363642"/>
          </a:xfrm>
          <a:prstGeom prst="rect">
            <a:avLst/>
          </a:prstGeom>
          <a:solidFill>
            <a:schemeClr val="bg1">
              <a:lumMod val="65000"/>
            </a:schemeClr>
          </a:solidFill>
          <a:ln>
            <a:noFill/>
          </a:ln>
        </p:spPr>
        <p:txBody>
          <a:bodyPr wrap="square" rtlCol="0">
            <a:noAutofit/>
          </a:bodyPr>
          <a:lstStyle/>
          <a:p>
            <a:pPr algn="ctr">
              <a:lnSpc>
                <a:spcPct val="114000"/>
              </a:lnSpc>
              <a:spcAft>
                <a:spcPts val="600"/>
              </a:spcAft>
            </a:pPr>
            <a:r>
              <a:rPr lang="de-DE" b="1" dirty="0">
                <a:solidFill>
                  <a:schemeClr val="bg1"/>
                </a:solidFill>
                <a:latin typeface="Corbel" panose="020B0503020204020204" pitchFamily="34" charset="0"/>
              </a:rPr>
              <a:t>Helfende Berufe, z.B. Kinderärzte, Lehrkräfte</a:t>
            </a:r>
          </a:p>
          <a:p>
            <a:pPr algn="ctr">
              <a:lnSpc>
                <a:spcPct val="114000"/>
              </a:lnSpc>
            </a:pPr>
            <a:r>
              <a:rPr lang="de-DE" dirty="0">
                <a:solidFill>
                  <a:schemeClr val="bg1"/>
                </a:solidFill>
                <a:latin typeface="Corbel" panose="020B0503020204020204" pitchFamily="34" charset="0"/>
              </a:rPr>
              <a:t>Häufig „Erstkontaktstelle“, wenn es um KWG geht. Diese Berufsgruppen sind verpflichtet, entsprechend den Vorgaben im §4 KKG zu handeln.</a:t>
            </a:r>
          </a:p>
          <a:p>
            <a:endParaRPr lang="de-DE" dirty="0"/>
          </a:p>
        </p:txBody>
      </p:sp>
    </p:spTree>
    <p:extLst>
      <p:ext uri="{BB962C8B-B14F-4D97-AF65-F5344CB8AC3E}">
        <p14:creationId xmlns:p14="http://schemas.microsoft.com/office/powerpoint/2010/main" val="16388749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D47890AF-7421-4974-AB5C-77E265D9F85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90728" y="1526216"/>
            <a:ext cx="6475070" cy="4960848"/>
          </a:xfrm>
          <a:prstGeom prst="rect">
            <a:avLst/>
          </a:prstGeom>
          <a:ln>
            <a:noFill/>
          </a:ln>
          <a:effectLst>
            <a:outerShdw blurRad="292100" dist="139700" dir="2700000" algn="tl" rotWithShape="0">
              <a:srgbClr val="333333">
                <a:alpha val="65000"/>
              </a:srgbClr>
            </a:outerShdw>
          </a:effectLst>
        </p:spPr>
      </p:pic>
      <p:sp>
        <p:nvSpPr>
          <p:cNvPr id="6" name="Textplatzhalter 2">
            <a:extLst>
              <a:ext uri="{FF2B5EF4-FFF2-40B4-BE49-F238E27FC236}">
                <a16:creationId xmlns:a16="http://schemas.microsoft.com/office/drawing/2014/main" id="{FF9A61E6-26E2-4578-BB6B-D2958D7F0A24}"/>
              </a:ext>
            </a:extLst>
          </p:cNvPr>
          <p:cNvSpPr txBox="1">
            <a:spLocks/>
          </p:cNvSpPr>
          <p:nvPr/>
        </p:nvSpPr>
        <p:spPr>
          <a:xfrm>
            <a:off x="451104" y="417469"/>
            <a:ext cx="6208488" cy="491820"/>
          </a:xfrm>
          <a:prstGeom prst="rect">
            <a:avLst/>
          </a:prstGeom>
        </p:spPr>
        <p:txBody>
          <a:bodyPr vert="horz" lIns="0" tIns="34290" rIns="0" bIns="3429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dirty="0"/>
              <a:t>Deutsches Ärzteblatt: gemeinsames Verständnis und gemeinsame Sprache als Voraussetzung </a:t>
            </a:r>
          </a:p>
        </p:txBody>
      </p:sp>
    </p:spTree>
    <p:extLst>
      <p:ext uri="{BB962C8B-B14F-4D97-AF65-F5344CB8AC3E}">
        <p14:creationId xmlns:p14="http://schemas.microsoft.com/office/powerpoint/2010/main" val="14737035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24602" y="1473477"/>
            <a:ext cx="7722485" cy="2606818"/>
          </a:xfrm>
          <a:prstGeom prst="rect">
            <a:avLst/>
          </a:prstGeom>
          <a:ln w="3175">
            <a:solidFill>
              <a:schemeClr val="tx1"/>
            </a:solidFill>
          </a:ln>
          <a:effectLst>
            <a:outerShdw blurRad="190500" dist="228600" dir="2700000" algn="ctr">
              <a:srgbClr val="000000">
                <a:alpha val="30000"/>
              </a:srgbClr>
            </a:outerShdw>
          </a:effectLst>
        </p:spPr>
      </p:pic>
      <p:sp>
        <p:nvSpPr>
          <p:cNvPr id="8" name="Textplatzhalter 2">
            <a:extLst>
              <a:ext uri="{FF2B5EF4-FFF2-40B4-BE49-F238E27FC236}">
                <a16:creationId xmlns:a16="http://schemas.microsoft.com/office/drawing/2014/main" id="{69847C3A-D36D-416B-9817-C94DDE92F58F}"/>
              </a:ext>
            </a:extLst>
          </p:cNvPr>
          <p:cNvSpPr txBox="1">
            <a:spLocks/>
          </p:cNvSpPr>
          <p:nvPr/>
        </p:nvSpPr>
        <p:spPr>
          <a:xfrm>
            <a:off x="324602" y="326380"/>
            <a:ext cx="6387093"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800" b="1" dirty="0"/>
              <a:t>Lehre und Dissemination | Verbesserung der Lehre zum Thema Kinderschutz</a:t>
            </a:r>
          </a:p>
        </p:txBody>
      </p:sp>
      <p:pic>
        <p:nvPicPr>
          <p:cNvPr id="9" name="Grafik 8">
            <a:extLst>
              <a:ext uri="{FF2B5EF4-FFF2-40B4-BE49-F238E27FC236}">
                <a16:creationId xmlns:a16="http://schemas.microsoft.com/office/drawing/2014/main" id="{043CA686-982A-431C-9F36-B8989E358B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3433" y="4321184"/>
            <a:ext cx="5978106" cy="2210436"/>
          </a:xfrm>
          <a:prstGeom prst="rect">
            <a:avLst/>
          </a:prstGeom>
          <a:ln w="3175">
            <a:solidFill>
              <a:schemeClr val="tx1"/>
            </a:solidFill>
          </a:ln>
          <a:effectLst>
            <a:outerShdw blurRad="190500" dist="228600" dir="2700000" algn="ctr">
              <a:srgbClr val="000000">
                <a:alpha val="30000"/>
              </a:srgbClr>
            </a:outerShdw>
          </a:effectLst>
        </p:spPr>
      </p:pic>
    </p:spTree>
    <p:extLst>
      <p:ext uri="{BB962C8B-B14F-4D97-AF65-F5344CB8AC3E}">
        <p14:creationId xmlns:p14="http://schemas.microsoft.com/office/powerpoint/2010/main" val="36731469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322553" y="369691"/>
            <a:ext cx="6322676"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dirty="0"/>
              <a:t>Webbasierte Weiterbildungsangebote</a:t>
            </a:r>
          </a:p>
          <a:p>
            <a:r>
              <a:rPr lang="de-DE" sz="2000" b="1" dirty="0"/>
              <a:t>(Bereits über 61.000 Absolvent*innen)</a:t>
            </a:r>
          </a:p>
        </p:txBody>
      </p:sp>
      <p:pic>
        <p:nvPicPr>
          <p:cNvPr id="3" name="Grafik 2">
            <a:extLst>
              <a:ext uri="{FF2B5EF4-FFF2-40B4-BE49-F238E27FC236}">
                <a16:creationId xmlns:a16="http://schemas.microsoft.com/office/drawing/2014/main" id="{818B958B-7B76-489B-AEAE-1B491AF2D5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946" y="2589736"/>
            <a:ext cx="2727298" cy="380311"/>
          </a:xfrm>
          <a:prstGeom prst="rect">
            <a:avLst/>
          </a:prstGeom>
        </p:spPr>
      </p:pic>
      <p:pic>
        <p:nvPicPr>
          <p:cNvPr id="7" name="Grafik 6">
            <a:extLst>
              <a:ext uri="{FF2B5EF4-FFF2-40B4-BE49-F238E27FC236}">
                <a16:creationId xmlns:a16="http://schemas.microsoft.com/office/drawing/2014/main" id="{8052A3F7-4ABE-4C62-9C29-17CF0D1D4F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6217" y="670337"/>
            <a:ext cx="1954470" cy="474854"/>
          </a:xfrm>
          <a:prstGeom prst="rect">
            <a:avLst/>
          </a:prstGeom>
          <a:ln w="19050">
            <a:noFill/>
          </a:ln>
        </p:spPr>
      </p:pic>
      <p:sp>
        <p:nvSpPr>
          <p:cNvPr id="9" name="Textfeld 8">
            <a:extLst>
              <a:ext uri="{FF2B5EF4-FFF2-40B4-BE49-F238E27FC236}">
                <a16:creationId xmlns:a16="http://schemas.microsoft.com/office/drawing/2014/main" id="{58526244-60B9-4DD1-AC76-B37473BB7159}"/>
              </a:ext>
            </a:extLst>
          </p:cNvPr>
          <p:cNvSpPr txBox="1"/>
          <p:nvPr/>
        </p:nvSpPr>
        <p:spPr>
          <a:xfrm>
            <a:off x="300574" y="1480664"/>
            <a:ext cx="2666706" cy="923330"/>
          </a:xfrm>
          <a:prstGeom prst="rect">
            <a:avLst/>
          </a:prstGeom>
          <a:noFill/>
        </p:spPr>
        <p:txBody>
          <a:bodyPr wrap="square" rtlCol="0">
            <a:spAutoFit/>
          </a:bodyPr>
          <a:lstStyle/>
          <a:p>
            <a:pPr algn="ctr"/>
            <a:r>
              <a:rPr lang="de-DE" b="1" dirty="0">
                <a:latin typeface="Corbel" panose="020B0503020204020204" pitchFamily="34" charset="0"/>
              </a:rPr>
              <a:t>Sexueller Missbrauch, Misshandlung, Vernachlässigung</a:t>
            </a:r>
          </a:p>
        </p:txBody>
      </p:sp>
      <p:pic>
        <p:nvPicPr>
          <p:cNvPr id="11" name="Grafik 10">
            <a:extLst>
              <a:ext uri="{FF2B5EF4-FFF2-40B4-BE49-F238E27FC236}">
                <a16:creationId xmlns:a16="http://schemas.microsoft.com/office/drawing/2014/main" id="{C69B816B-D6E5-4072-A371-E97E593408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231" y="3224714"/>
            <a:ext cx="2083034" cy="387799"/>
          </a:xfrm>
          <a:prstGeom prst="rect">
            <a:avLst/>
          </a:prstGeom>
        </p:spPr>
      </p:pic>
      <p:pic>
        <p:nvPicPr>
          <p:cNvPr id="13" name="Grafik 12">
            <a:extLst>
              <a:ext uri="{FF2B5EF4-FFF2-40B4-BE49-F238E27FC236}">
                <a16:creationId xmlns:a16="http://schemas.microsoft.com/office/drawing/2014/main" id="{91E7985E-A8B9-4196-B0CD-E956CE68AD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4449" y="3882333"/>
            <a:ext cx="1949990" cy="401549"/>
          </a:xfrm>
          <a:prstGeom prst="rect">
            <a:avLst/>
          </a:prstGeom>
        </p:spPr>
      </p:pic>
      <p:sp>
        <p:nvSpPr>
          <p:cNvPr id="14" name="Textfeld 13">
            <a:extLst>
              <a:ext uri="{FF2B5EF4-FFF2-40B4-BE49-F238E27FC236}">
                <a16:creationId xmlns:a16="http://schemas.microsoft.com/office/drawing/2014/main" id="{0B50270B-BA46-4C1C-9CE9-FB3BA7ACE7FE}"/>
              </a:ext>
            </a:extLst>
          </p:cNvPr>
          <p:cNvSpPr txBox="1"/>
          <p:nvPr/>
        </p:nvSpPr>
        <p:spPr>
          <a:xfrm>
            <a:off x="324603" y="4824055"/>
            <a:ext cx="2666706" cy="369332"/>
          </a:xfrm>
          <a:prstGeom prst="rect">
            <a:avLst/>
          </a:prstGeom>
          <a:noFill/>
        </p:spPr>
        <p:txBody>
          <a:bodyPr wrap="square" rtlCol="0">
            <a:spAutoFit/>
          </a:bodyPr>
          <a:lstStyle/>
          <a:p>
            <a:pPr algn="ctr"/>
            <a:r>
              <a:rPr lang="de-DE" b="1" dirty="0">
                <a:latin typeface="Corbel" panose="020B0503020204020204" pitchFamily="34" charset="0"/>
              </a:rPr>
              <a:t>Kinderschutzverfahren</a:t>
            </a:r>
          </a:p>
        </p:txBody>
      </p:sp>
      <p:pic>
        <p:nvPicPr>
          <p:cNvPr id="15" name="Grafik 14">
            <a:extLst>
              <a:ext uri="{FF2B5EF4-FFF2-40B4-BE49-F238E27FC236}">
                <a16:creationId xmlns:a16="http://schemas.microsoft.com/office/drawing/2014/main" id="{C91762BB-BB11-4B60-ADB5-F39AC94F8F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4430" y="5355662"/>
            <a:ext cx="1938994" cy="387799"/>
          </a:xfrm>
          <a:prstGeom prst="rect">
            <a:avLst/>
          </a:prstGeom>
        </p:spPr>
      </p:pic>
      <p:sp>
        <p:nvSpPr>
          <p:cNvPr id="16" name="Textfeld 15">
            <a:extLst>
              <a:ext uri="{FF2B5EF4-FFF2-40B4-BE49-F238E27FC236}">
                <a16:creationId xmlns:a16="http://schemas.microsoft.com/office/drawing/2014/main" id="{1742645F-138D-4DE9-A298-5FD3597F0018}"/>
              </a:ext>
            </a:extLst>
          </p:cNvPr>
          <p:cNvSpPr txBox="1"/>
          <p:nvPr/>
        </p:nvSpPr>
        <p:spPr>
          <a:xfrm>
            <a:off x="6647278" y="1536887"/>
            <a:ext cx="2351598" cy="646331"/>
          </a:xfrm>
          <a:prstGeom prst="rect">
            <a:avLst/>
          </a:prstGeom>
          <a:noFill/>
        </p:spPr>
        <p:txBody>
          <a:bodyPr wrap="square" rtlCol="0">
            <a:spAutoFit/>
          </a:bodyPr>
          <a:lstStyle/>
          <a:p>
            <a:pPr algn="ctr"/>
            <a:r>
              <a:rPr lang="de-DE" b="1" dirty="0">
                <a:latin typeface="Corbel" panose="020B0503020204020204" pitchFamily="34" charset="0"/>
              </a:rPr>
              <a:t>Interventionen bei Trauma</a:t>
            </a:r>
          </a:p>
        </p:txBody>
      </p:sp>
      <p:sp>
        <p:nvSpPr>
          <p:cNvPr id="21" name="Textfeld 20">
            <a:extLst>
              <a:ext uri="{FF2B5EF4-FFF2-40B4-BE49-F238E27FC236}">
                <a16:creationId xmlns:a16="http://schemas.microsoft.com/office/drawing/2014/main" id="{1724A679-B0E1-4BDF-A523-F4DB9B22E39D}"/>
              </a:ext>
            </a:extLst>
          </p:cNvPr>
          <p:cNvSpPr txBox="1"/>
          <p:nvPr/>
        </p:nvSpPr>
        <p:spPr>
          <a:xfrm>
            <a:off x="3641469" y="1568667"/>
            <a:ext cx="2658823" cy="646331"/>
          </a:xfrm>
          <a:prstGeom prst="rect">
            <a:avLst/>
          </a:prstGeom>
          <a:noFill/>
        </p:spPr>
        <p:txBody>
          <a:bodyPr wrap="square" rtlCol="0">
            <a:spAutoFit/>
          </a:bodyPr>
          <a:lstStyle/>
          <a:p>
            <a:pPr algn="ctr"/>
            <a:r>
              <a:rPr lang="de-DE" b="1" dirty="0">
                <a:latin typeface="Corbel" panose="020B0503020204020204" pitchFamily="34" charset="0"/>
              </a:rPr>
              <a:t>Entwicklung von Schutzkonzepten</a:t>
            </a:r>
          </a:p>
        </p:txBody>
      </p:sp>
      <p:sp>
        <p:nvSpPr>
          <p:cNvPr id="25" name="Textfeld 24">
            <a:extLst>
              <a:ext uri="{FF2B5EF4-FFF2-40B4-BE49-F238E27FC236}">
                <a16:creationId xmlns:a16="http://schemas.microsoft.com/office/drawing/2014/main" id="{4E8436F3-F835-4376-A196-B13E00C1380C}"/>
              </a:ext>
            </a:extLst>
          </p:cNvPr>
          <p:cNvSpPr txBox="1"/>
          <p:nvPr/>
        </p:nvSpPr>
        <p:spPr>
          <a:xfrm>
            <a:off x="3636090" y="4992712"/>
            <a:ext cx="4991087" cy="400110"/>
          </a:xfrm>
          <a:prstGeom prst="rect">
            <a:avLst/>
          </a:prstGeom>
          <a:noFill/>
          <a:ln w="19050">
            <a:solidFill>
              <a:schemeClr val="bg1">
                <a:lumMod val="50000"/>
              </a:schemeClr>
            </a:solidFill>
          </a:ln>
        </p:spPr>
        <p:txBody>
          <a:bodyPr wrap="square" rtlCol="0">
            <a:spAutoFit/>
          </a:bodyPr>
          <a:lstStyle/>
          <a:p>
            <a:pPr algn="ctr"/>
            <a:r>
              <a:rPr lang="de-DE" sz="2000" b="1" dirty="0">
                <a:latin typeface="Corbel" panose="020B0503020204020204" pitchFamily="34" charset="0"/>
              </a:rPr>
              <a:t>Weitere Online-Kurse </a:t>
            </a:r>
          </a:p>
        </p:txBody>
      </p:sp>
      <p:pic>
        <p:nvPicPr>
          <p:cNvPr id="26" name="Grafik 25">
            <a:extLst>
              <a:ext uri="{FF2B5EF4-FFF2-40B4-BE49-F238E27FC236}">
                <a16:creationId xmlns:a16="http://schemas.microsoft.com/office/drawing/2014/main" id="{FE37A354-6698-4D56-9F89-8EBA8DFA17A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37668" y="6014107"/>
            <a:ext cx="3174533" cy="475840"/>
          </a:xfrm>
          <a:prstGeom prst="rect">
            <a:avLst/>
          </a:prstGeom>
        </p:spPr>
      </p:pic>
      <p:pic>
        <p:nvPicPr>
          <p:cNvPr id="4" name="Grafik 3">
            <a:extLst>
              <a:ext uri="{FF2B5EF4-FFF2-40B4-BE49-F238E27FC236}">
                <a16:creationId xmlns:a16="http://schemas.microsoft.com/office/drawing/2014/main" id="{B7FC850E-38EA-46EE-A70B-66BB82CD881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36090" y="3570009"/>
            <a:ext cx="2144504" cy="525773"/>
          </a:xfrm>
          <a:prstGeom prst="rect">
            <a:avLst/>
          </a:prstGeom>
        </p:spPr>
      </p:pic>
      <p:pic>
        <p:nvPicPr>
          <p:cNvPr id="31" name="Grafik 30">
            <a:extLst>
              <a:ext uri="{FF2B5EF4-FFF2-40B4-BE49-F238E27FC236}">
                <a16:creationId xmlns:a16="http://schemas.microsoft.com/office/drawing/2014/main" id="{BEC24F93-ED84-4627-82F8-19825E9D46A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670268" y="5594638"/>
            <a:ext cx="882568" cy="950788"/>
          </a:xfrm>
          <a:prstGeom prst="rect">
            <a:avLst/>
          </a:prstGeom>
        </p:spPr>
      </p:pic>
      <p:pic>
        <p:nvPicPr>
          <p:cNvPr id="2" name="Grafik 1">
            <a:extLst>
              <a:ext uri="{FF2B5EF4-FFF2-40B4-BE49-F238E27FC236}">
                <a16:creationId xmlns:a16="http://schemas.microsoft.com/office/drawing/2014/main" id="{B777BF09-5744-4ECE-B398-05E840D407B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02827" y="4207273"/>
            <a:ext cx="2402390" cy="539199"/>
          </a:xfrm>
          <a:prstGeom prst="rect">
            <a:avLst/>
          </a:prstGeom>
        </p:spPr>
      </p:pic>
      <p:pic>
        <p:nvPicPr>
          <p:cNvPr id="5" name="Grafik 4">
            <a:extLst>
              <a:ext uri="{FF2B5EF4-FFF2-40B4-BE49-F238E27FC236}">
                <a16:creationId xmlns:a16="http://schemas.microsoft.com/office/drawing/2014/main" id="{D3379DFC-570B-48CD-A0B1-34B230E14FE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131633" y="5503807"/>
            <a:ext cx="1219203" cy="1219203"/>
          </a:xfrm>
          <a:prstGeom prst="rect">
            <a:avLst/>
          </a:prstGeom>
        </p:spPr>
      </p:pic>
      <p:pic>
        <p:nvPicPr>
          <p:cNvPr id="6" name="Grafik 5">
            <a:extLst>
              <a:ext uri="{FF2B5EF4-FFF2-40B4-BE49-F238E27FC236}">
                <a16:creationId xmlns:a16="http://schemas.microsoft.com/office/drawing/2014/main" id="{388E09AF-3DA5-48E6-B1B9-6E1F27BC49A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491828" y="2344552"/>
            <a:ext cx="2351598" cy="438484"/>
          </a:xfrm>
          <a:prstGeom prst="rect">
            <a:avLst/>
          </a:prstGeom>
        </p:spPr>
      </p:pic>
      <p:pic>
        <p:nvPicPr>
          <p:cNvPr id="10" name="Grafik 9">
            <a:extLst>
              <a:ext uri="{FF2B5EF4-FFF2-40B4-BE49-F238E27FC236}">
                <a16:creationId xmlns:a16="http://schemas.microsoft.com/office/drawing/2014/main" id="{2F208E0D-BA87-4081-8F47-02D2CED6825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060967" y="2983991"/>
            <a:ext cx="2083033" cy="388407"/>
          </a:xfrm>
          <a:prstGeom prst="rect">
            <a:avLst/>
          </a:prstGeom>
        </p:spPr>
      </p:pic>
      <p:pic>
        <p:nvPicPr>
          <p:cNvPr id="12" name="Grafik 11">
            <a:extLst>
              <a:ext uri="{FF2B5EF4-FFF2-40B4-BE49-F238E27FC236}">
                <a16:creationId xmlns:a16="http://schemas.microsoft.com/office/drawing/2014/main" id="{9DCC95F4-0AB4-4FFC-BAA9-7BB0EEEA630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636090" y="2356080"/>
            <a:ext cx="2321618" cy="432894"/>
          </a:xfrm>
          <a:prstGeom prst="rect">
            <a:avLst/>
          </a:prstGeom>
        </p:spPr>
      </p:pic>
      <p:pic>
        <p:nvPicPr>
          <p:cNvPr id="19" name="Grafik 18">
            <a:extLst>
              <a:ext uri="{FF2B5EF4-FFF2-40B4-BE49-F238E27FC236}">
                <a16:creationId xmlns:a16="http://schemas.microsoft.com/office/drawing/2014/main" id="{1243FC55-C352-41E5-909E-7615A6DF50E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044415" y="2970047"/>
            <a:ext cx="2482055" cy="462810"/>
          </a:xfrm>
          <a:prstGeom prst="rect">
            <a:avLst/>
          </a:prstGeom>
        </p:spPr>
      </p:pic>
    </p:spTree>
    <p:extLst>
      <p:ext uri="{BB962C8B-B14F-4D97-AF65-F5344CB8AC3E}">
        <p14:creationId xmlns:p14="http://schemas.microsoft.com/office/powerpoint/2010/main" val="18404616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7FFB7E9-B039-08B6-D1CF-C7E5ECB2BF4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20816" y="1480007"/>
            <a:ext cx="3465773" cy="5298173"/>
          </a:xfrm>
          <a:prstGeom prst="rect">
            <a:avLst/>
          </a:prstGeom>
          <a:ln>
            <a:noFill/>
          </a:ln>
          <a:effectLst>
            <a:outerShdw blurRad="292100" dist="139700" dir="2700000" algn="tl" rotWithShape="0">
              <a:srgbClr val="333333">
                <a:alpha val="65000"/>
              </a:srgbClr>
            </a:outerShdw>
          </a:effectLst>
        </p:spPr>
      </p:pic>
      <p:sp>
        <p:nvSpPr>
          <p:cNvPr id="4" name="Textplatzhalter 3">
            <a:extLst>
              <a:ext uri="{FF2B5EF4-FFF2-40B4-BE49-F238E27FC236}">
                <a16:creationId xmlns:a16="http://schemas.microsoft.com/office/drawing/2014/main" id="{043E1C22-742D-EDF2-17D8-4B45B01823F4}"/>
              </a:ext>
            </a:extLst>
          </p:cNvPr>
          <p:cNvSpPr>
            <a:spLocks noGrp="1"/>
          </p:cNvSpPr>
          <p:nvPr>
            <p:ph type="body" sz="quarter" idx="13"/>
          </p:nvPr>
        </p:nvSpPr>
        <p:spPr>
          <a:xfrm>
            <a:off x="408146" y="312133"/>
            <a:ext cx="6251445" cy="327025"/>
          </a:xfrm>
        </p:spPr>
        <p:txBody>
          <a:bodyPr>
            <a:noAutofit/>
          </a:bodyPr>
          <a:lstStyle/>
          <a:p>
            <a:r>
              <a:rPr lang="de-DE" sz="2800" b="1" dirty="0"/>
              <a:t>Regierungsentwurf zum UBSKM-Gesetz im parlamentarischen Verfahren</a:t>
            </a:r>
          </a:p>
        </p:txBody>
      </p:sp>
    </p:spTree>
    <p:extLst>
      <p:ext uri="{BB962C8B-B14F-4D97-AF65-F5344CB8AC3E}">
        <p14:creationId xmlns:p14="http://schemas.microsoft.com/office/powerpoint/2010/main" val="33109555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2835310-C603-81A2-A7D1-91FB9E97F4A4}"/>
              </a:ext>
            </a:extLst>
          </p:cNvPr>
          <p:cNvSpPr>
            <a:spLocks noGrp="1"/>
          </p:cNvSpPr>
          <p:nvPr>
            <p:ph type="body" sz="quarter" idx="13"/>
          </p:nvPr>
        </p:nvSpPr>
        <p:spPr>
          <a:xfrm>
            <a:off x="410851" y="416090"/>
            <a:ext cx="6265993" cy="472431"/>
          </a:xfrm>
        </p:spPr>
        <p:txBody>
          <a:bodyPr>
            <a:noAutofit/>
          </a:bodyPr>
          <a:lstStyle/>
          <a:p>
            <a:r>
              <a:rPr lang="de-DE" sz="2800" b="1" dirty="0"/>
              <a:t>§ 6 KKG-E Beratung im medizinischen Kinderschutz</a:t>
            </a:r>
          </a:p>
          <a:p>
            <a:endParaRPr lang="de-DE" sz="2800" b="1" dirty="0"/>
          </a:p>
        </p:txBody>
      </p:sp>
      <p:sp>
        <p:nvSpPr>
          <p:cNvPr id="5" name="Textfeld 4">
            <a:extLst>
              <a:ext uri="{FF2B5EF4-FFF2-40B4-BE49-F238E27FC236}">
                <a16:creationId xmlns:a16="http://schemas.microsoft.com/office/drawing/2014/main" id="{CB28A89D-DD5D-E824-6317-0FD53BB5347D}"/>
              </a:ext>
            </a:extLst>
          </p:cNvPr>
          <p:cNvSpPr txBox="1"/>
          <p:nvPr/>
        </p:nvSpPr>
        <p:spPr>
          <a:xfrm>
            <a:off x="373129" y="1371601"/>
            <a:ext cx="8451693" cy="5355312"/>
          </a:xfrm>
          <a:prstGeom prst="rect">
            <a:avLst/>
          </a:prstGeom>
          <a:noFill/>
        </p:spPr>
        <p:txBody>
          <a:bodyPr wrap="square" rtlCol="0">
            <a:spAutoFit/>
          </a:bodyPr>
          <a:lstStyle/>
          <a:p>
            <a:r>
              <a:rPr lang="de-DE" dirty="0">
                <a:latin typeface="Corbel" panose="020B0503020204020204" pitchFamily="34" charset="0"/>
              </a:rPr>
              <a:t>(1) Das Bundesministerium für Familie, Senioren, Frauen und Jugend stellt sicher,</a:t>
            </a:r>
          </a:p>
          <a:p>
            <a:r>
              <a:rPr lang="de-DE" dirty="0">
                <a:latin typeface="Corbel" panose="020B0503020204020204" pitchFamily="34" charset="0"/>
              </a:rPr>
              <a:t>dass ein telefonisches Beratungsangebot im medizinischen Kinderschutz insbesondere für</a:t>
            </a:r>
          </a:p>
          <a:p>
            <a:pPr marL="266700"/>
            <a:r>
              <a:rPr lang="de-DE" dirty="0">
                <a:latin typeface="Corbel" panose="020B0503020204020204" pitchFamily="34" charset="0"/>
              </a:rPr>
              <a:t>1. Ärztinnen und Ärzte, Zahnärztinnen und Zahnärzte, Hebammen und Entbindungspfleger sowie Angehörige eines anderen Heilberufes, der für die Berufsausübung oder die Führung der Berufsbezeichnung eine staatlich geregelte Ausbildung erfordert,</a:t>
            </a:r>
          </a:p>
          <a:p>
            <a:pPr marL="266700"/>
            <a:r>
              <a:rPr lang="de-DE" dirty="0">
                <a:latin typeface="Corbel" panose="020B0503020204020204" pitchFamily="34" charset="0"/>
              </a:rPr>
              <a:t>2. Fachkräfte, die hauptberuflich oder nebenamtlich bei einem Träger der öffentlichen oder freien Jugendhilfe oder einem Träger oder Leistungserbringer der Eingliederungs-hilfe beschäftigt sind, und</a:t>
            </a:r>
          </a:p>
          <a:p>
            <a:pPr marL="266700"/>
            <a:r>
              <a:rPr lang="de-DE" dirty="0">
                <a:latin typeface="Corbel" panose="020B0503020204020204" pitchFamily="34" charset="0"/>
              </a:rPr>
              <a:t>3. Familienrichterinnen und Familienrichter</a:t>
            </a:r>
          </a:p>
          <a:p>
            <a:r>
              <a:rPr lang="de-DE" dirty="0">
                <a:latin typeface="Corbel" panose="020B0503020204020204" pitchFamily="34" charset="0"/>
              </a:rPr>
              <a:t>bei Anhaltspunkten für die Gefährdung des Wohls eines Kindes oder eines Jugendlichen zur Verfügung steht.</a:t>
            </a:r>
          </a:p>
          <a:p>
            <a:r>
              <a:rPr lang="de-DE" dirty="0">
                <a:latin typeface="Corbel" panose="020B0503020204020204" pitchFamily="34" charset="0"/>
              </a:rPr>
              <a:t>(2) Das Beratungsangebot nach Absatz 1 umfasst eine kostenlose Erstberatung und</a:t>
            </a:r>
          </a:p>
          <a:p>
            <a:r>
              <a:rPr lang="de-DE" dirty="0">
                <a:latin typeface="Corbel" panose="020B0503020204020204" pitchFamily="34" charset="0"/>
              </a:rPr>
              <a:t>Information zu medizinischen Fragestellungen im Zusammenhang mit einer Kindeswohlgefährdung, zu adäquaten Vorgehensweisen bei Anhaltspunkten für eine Kindeswohlgefährdung sowie bei Bedarf zu geeigneten Ansprechpartnerinnen und Ansprechpartnern für eine weiterführende Beratung. </a:t>
            </a:r>
          </a:p>
          <a:p>
            <a:r>
              <a:rPr lang="de-DE" dirty="0">
                <a:latin typeface="Corbel" panose="020B0503020204020204" pitchFamily="34" charset="0"/>
              </a:rPr>
              <a:t>(…)</a:t>
            </a:r>
          </a:p>
        </p:txBody>
      </p:sp>
    </p:spTree>
    <p:extLst>
      <p:ext uri="{BB962C8B-B14F-4D97-AF65-F5344CB8AC3E}">
        <p14:creationId xmlns:p14="http://schemas.microsoft.com/office/powerpoint/2010/main" val="7315570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3FB4AE6-6A2A-4C97-889E-CB69CCC47A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9459" y="4939554"/>
            <a:ext cx="5091057" cy="918352"/>
          </a:xfrm>
          <a:prstGeom prst="rect">
            <a:avLst/>
          </a:prstGeom>
        </p:spPr>
      </p:pic>
      <p:sp>
        <p:nvSpPr>
          <p:cNvPr id="4" name="Rechteck 3">
            <a:extLst>
              <a:ext uri="{FF2B5EF4-FFF2-40B4-BE49-F238E27FC236}">
                <a16:creationId xmlns:a16="http://schemas.microsoft.com/office/drawing/2014/main" id="{D3469726-E0C8-45C1-887A-5F75409058DE}"/>
              </a:ext>
            </a:extLst>
          </p:cNvPr>
          <p:cNvSpPr/>
          <p:nvPr/>
        </p:nvSpPr>
        <p:spPr>
          <a:xfrm>
            <a:off x="1159572" y="1773127"/>
            <a:ext cx="6824856" cy="1446550"/>
          </a:xfrm>
          <a:prstGeom prst="rect">
            <a:avLst/>
          </a:prstGeom>
        </p:spPr>
        <p:txBody>
          <a:bodyPr wrap="square">
            <a:spAutoFit/>
          </a:bodyPr>
          <a:lstStyle/>
          <a:p>
            <a:pPr algn="ctr"/>
            <a:r>
              <a:rPr lang="de-DE" sz="4400" b="1" dirty="0">
                <a:latin typeface="Corbel" panose="020B0503020204020204" pitchFamily="34" charset="0"/>
              </a:rPr>
              <a:t>Vielen Dank für Ihre Aufmerksamkeit!</a:t>
            </a:r>
          </a:p>
        </p:txBody>
      </p:sp>
      <p:pic>
        <p:nvPicPr>
          <p:cNvPr id="5" name="Grafik 4">
            <a:extLst>
              <a:ext uri="{FF2B5EF4-FFF2-40B4-BE49-F238E27FC236}">
                <a16:creationId xmlns:a16="http://schemas.microsoft.com/office/drawing/2014/main" id="{BF5F6D32-5A47-4D89-B36F-05310D9018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17440" y="3944470"/>
            <a:ext cx="1762711" cy="2399179"/>
          </a:xfrm>
          <a:prstGeom prst="rect">
            <a:avLst/>
          </a:prstGeom>
        </p:spPr>
      </p:pic>
    </p:spTree>
    <p:extLst>
      <p:ext uri="{BB962C8B-B14F-4D97-AF65-F5344CB8AC3E}">
        <p14:creationId xmlns:p14="http://schemas.microsoft.com/office/powerpoint/2010/main" val="386894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324602" y="341869"/>
            <a:ext cx="6387093" cy="655760"/>
          </a:xfrm>
          <a:prstGeom prst="rect">
            <a:avLst/>
          </a:prstGeom>
        </p:spPr>
        <p:txBody>
          <a:bodyPr vert="horz" lIns="0" tIns="45720" rIns="0" bIns="45720" rtlCol="0" anchor="ctr" anchorCtr="0">
            <a:noAutofit/>
          </a:bodyPr>
          <a:lstStyle>
            <a:lvl1pPr marL="0" indent="0" algn="l" defTabSz="914400" rtl="0" eaLnBrk="1" latinLnBrk="0" hangingPunct="1">
              <a:lnSpc>
                <a:spcPct val="100000"/>
              </a:lnSpc>
              <a:spcBef>
                <a:spcPts val="600"/>
              </a:spcBef>
              <a:buFontTx/>
              <a:buNone/>
              <a:defRPr sz="1600" kern="1200">
                <a:solidFill>
                  <a:schemeClr val="tx1"/>
                </a:solidFill>
                <a:latin typeface="Corbel" panose="020B0503020204020204" pitchFamily="34" charset="0"/>
                <a:ea typeface="+mn-ea"/>
                <a:cs typeface="+mn-cs"/>
              </a:defRPr>
            </a:lvl1pPr>
            <a:lvl2pPr marL="355600"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2pPr>
            <a:lvl3pPr marL="541338" indent="-18573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7191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896938" indent="-1778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effectLst/>
                <a:uLnTx/>
                <a:uFillTx/>
                <a:latin typeface="Corbel" panose="020B0503020204020204" pitchFamily="34" charset="0"/>
                <a:ea typeface="+mn-ea"/>
                <a:cs typeface="+mn-cs"/>
              </a:rPr>
              <a:t>Interprofessionelle Begriffsdefinition (CDC) (Leeb et al., 2008) </a:t>
            </a:r>
          </a:p>
        </p:txBody>
      </p:sp>
      <p:sp>
        <p:nvSpPr>
          <p:cNvPr id="4" name="Textfeld 3"/>
          <p:cNvSpPr txBox="1"/>
          <p:nvPr/>
        </p:nvSpPr>
        <p:spPr>
          <a:xfrm>
            <a:off x="167054" y="1259680"/>
            <a:ext cx="8976946" cy="543762"/>
          </a:xfrm>
          <a:prstGeom prst="rect">
            <a:avLst/>
          </a:prstGeom>
          <a:noFill/>
        </p:spPr>
        <p:txBody>
          <a:bodyPr wrap="square" rtlCol="0" anchor="t" anchorCtr="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e-DE" sz="2000" b="1" dirty="0">
                <a:solidFill>
                  <a:srgbClr val="445055"/>
                </a:solidFill>
                <a:latin typeface="Corbel" panose="020B0503020204020204" pitchFamily="34" charset="0"/>
              </a:rPr>
              <a:t>In USA Konsens zu </a:t>
            </a:r>
            <a:r>
              <a:rPr kumimoji="0" lang="de-DE" sz="2000" b="1" i="0" u="none" strike="noStrike" kern="1200" cap="none" spc="0" normalizeH="0" baseline="0" noProof="0" dirty="0">
                <a:ln>
                  <a:noFill/>
                </a:ln>
                <a:solidFill>
                  <a:srgbClr val="445055"/>
                </a:solidFill>
                <a:effectLst/>
                <a:uLnTx/>
                <a:uFillTx/>
                <a:latin typeface="Corbel" panose="020B0503020204020204" pitchFamily="34" charset="0"/>
                <a:ea typeface="+mn-ea"/>
                <a:cs typeface="+mn-cs"/>
              </a:rPr>
              <a:t>Definitionen von Formen der Kindesmisshandlung</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31" y="1817956"/>
            <a:ext cx="8854289" cy="4980538"/>
          </a:xfrm>
          <a:prstGeom prst="rect">
            <a:avLst/>
          </a:prstGeom>
        </p:spPr>
      </p:pic>
      <p:sp>
        <p:nvSpPr>
          <p:cNvPr id="7" name="Rechteck 6">
            <a:extLst>
              <a:ext uri="{FF2B5EF4-FFF2-40B4-BE49-F238E27FC236}">
                <a16:creationId xmlns:a16="http://schemas.microsoft.com/office/drawing/2014/main" id="{69CA02DA-B023-4B69-84D9-A7DE0EF56D5E}"/>
              </a:ext>
            </a:extLst>
          </p:cNvPr>
          <p:cNvSpPr/>
          <p:nvPr/>
        </p:nvSpPr>
        <p:spPr>
          <a:xfrm>
            <a:off x="5306682" y="3427228"/>
            <a:ext cx="3401383" cy="33694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orbel" charset="0"/>
              <a:ea typeface="Corbel" charset="0"/>
              <a:cs typeface="Corbel" charset="0"/>
            </a:endParaRPr>
          </a:p>
        </p:txBody>
      </p:sp>
    </p:spTree>
    <p:extLst>
      <p:ext uri="{BB962C8B-B14F-4D97-AF65-F5344CB8AC3E}">
        <p14:creationId xmlns:p14="http://schemas.microsoft.com/office/powerpoint/2010/main" val="191353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86346" y="1460201"/>
            <a:ext cx="8378092" cy="5476874"/>
          </a:xfrm>
        </p:spPr>
        <p:txBody>
          <a:bodyPr>
            <a:noAutofit/>
          </a:bodyPr>
          <a:lstStyle/>
          <a:p>
            <a:pPr>
              <a:lnSpc>
                <a:spcPct val="145000"/>
              </a:lnSpc>
              <a:spcAft>
                <a:spcPts val="600"/>
              </a:spcAft>
            </a:pPr>
            <a:r>
              <a:rPr lang="de-DE" sz="2000" b="1" cap="small" dirty="0">
                <a:solidFill>
                  <a:srgbClr val="445055"/>
                </a:solidFill>
              </a:rPr>
              <a:t>Unterlassungshandlungen für </a:t>
            </a:r>
            <a:r>
              <a:rPr lang="de-DE" sz="2000" b="1" cap="small" dirty="0">
                <a:solidFill>
                  <a:srgbClr val="FF0000"/>
                </a:solidFill>
              </a:rPr>
              <a:t>die grundlegenden körperlichen, emotionalen oder erzieherischen Bedürfnisse eines Kindes </a:t>
            </a:r>
            <a:r>
              <a:rPr lang="de-DE" sz="2000" b="1" cap="small" dirty="0">
                <a:solidFill>
                  <a:srgbClr val="445055"/>
                </a:solidFill>
              </a:rPr>
              <a:t>zu sorgen oder ein Kind vor Schaden oder möglichem Schaden zu schützen. Die Folgen können intendiert sein, müssen aber nicht.</a:t>
            </a:r>
          </a:p>
          <a:p>
            <a:pPr>
              <a:lnSpc>
                <a:spcPct val="145000"/>
              </a:lnSpc>
              <a:spcAft>
                <a:spcPts val="600"/>
              </a:spcAft>
            </a:pPr>
            <a:r>
              <a:rPr lang="de-DE" sz="2000" b="1" cap="small" dirty="0">
                <a:solidFill>
                  <a:srgbClr val="445055"/>
                </a:solidFill>
              </a:rPr>
              <a:t>Unterlassene </a:t>
            </a:r>
            <a:r>
              <a:rPr lang="de-DE" sz="2000" b="1" cap="small" dirty="0">
                <a:solidFill>
                  <a:srgbClr val="FF0000"/>
                </a:solidFill>
              </a:rPr>
              <a:t>Fürsorge</a:t>
            </a:r>
            <a:r>
              <a:rPr lang="de-DE" sz="2000" b="1" cap="small" dirty="0"/>
              <a:t> </a:t>
            </a:r>
            <a:r>
              <a:rPr lang="de-DE" sz="2000" b="1" cap="small" dirty="0">
                <a:sym typeface="Wingdings" panose="05000000000000000000" pitchFamily="2" charset="2"/>
              </a:rPr>
              <a:t> </a:t>
            </a:r>
            <a:r>
              <a:rPr lang="de-DE" sz="2000" b="1" cap="small" dirty="0">
                <a:solidFill>
                  <a:srgbClr val="445055"/>
                </a:solidFill>
              </a:rPr>
              <a:t>körperliche, emotionale, (zahn-)medizinische, erzieherische Vernachlässigung oder eine Kombination davon</a:t>
            </a:r>
          </a:p>
          <a:p>
            <a:pPr>
              <a:lnSpc>
                <a:spcPct val="145000"/>
              </a:lnSpc>
              <a:spcAft>
                <a:spcPts val="600"/>
              </a:spcAft>
            </a:pPr>
            <a:r>
              <a:rPr lang="de-DE" sz="2000" b="1" cap="small" dirty="0">
                <a:solidFill>
                  <a:srgbClr val="FF0000"/>
                </a:solidFill>
              </a:rPr>
              <a:t>Unterlassene Beaufsichtigung</a:t>
            </a:r>
            <a:r>
              <a:rPr lang="de-DE" sz="2000" b="1" cap="small" dirty="0">
                <a:solidFill>
                  <a:srgbClr val="445055"/>
                </a:solidFill>
              </a:rPr>
              <a:t> </a:t>
            </a:r>
            <a:r>
              <a:rPr lang="de-DE" sz="2000" b="1" cap="small" dirty="0">
                <a:solidFill>
                  <a:srgbClr val="445055"/>
                </a:solidFill>
                <a:sym typeface="Wingdings" panose="05000000000000000000" pitchFamily="2" charset="2"/>
              </a:rPr>
              <a:t> </a:t>
            </a:r>
            <a:r>
              <a:rPr lang="de-DE" sz="2000" b="1" cap="small" dirty="0">
                <a:solidFill>
                  <a:srgbClr val="445055"/>
                </a:solidFill>
              </a:rPr>
              <a:t>Unterlassung der aufsichtspflichtigen Person, die Sicherheit des Kindes innerhalb und außerhalb der Wohnung zu gewährleisten, in Bezug auf die kindlichen emotionalen und entwicklungsbedingten Bedürfnisse (Unzureichende Beaufsichtigung, Aussetzen einer gewalttätigen Umgebung)</a:t>
            </a:r>
            <a:endParaRPr lang="en-US" sz="2000" b="1" cap="small" dirty="0">
              <a:solidFill>
                <a:srgbClr val="445055"/>
              </a:solidFill>
            </a:endParaRPr>
          </a:p>
          <a:p>
            <a:pPr marL="0" indent="0">
              <a:spcAft>
                <a:spcPts val="600"/>
              </a:spcAft>
              <a:buNone/>
            </a:pPr>
            <a:br>
              <a:rPr lang="en-US" sz="2000" b="1" cap="small" dirty="0">
                <a:solidFill>
                  <a:srgbClr val="445055"/>
                </a:solidFill>
                <a:latin typeface="+mn-lt"/>
              </a:rPr>
            </a:br>
            <a:r>
              <a:rPr lang="en-US" sz="2000" b="1" cap="small" dirty="0" err="1">
                <a:solidFill>
                  <a:srgbClr val="445055"/>
                </a:solidFill>
                <a:latin typeface="+mn-lt"/>
              </a:rPr>
              <a:t>Leeb</a:t>
            </a:r>
            <a:r>
              <a:rPr lang="en-US" sz="2000" b="1" cap="small" dirty="0">
                <a:solidFill>
                  <a:srgbClr val="445055"/>
                </a:solidFill>
                <a:latin typeface="+mn-lt"/>
              </a:rPr>
              <a:t> et al., 2008</a:t>
            </a:r>
            <a:endParaRPr lang="de-DE" sz="2000" b="1" cap="small" dirty="0">
              <a:solidFill>
                <a:srgbClr val="445055"/>
              </a:solidFill>
              <a:latin typeface="+mn-lt"/>
            </a:endParaRPr>
          </a:p>
          <a:p>
            <a:pPr>
              <a:spcBef>
                <a:spcPts val="1200"/>
              </a:spcBef>
              <a:spcAft>
                <a:spcPts val="600"/>
              </a:spcAft>
              <a:buFont typeface="Wingdings" panose="05000000000000000000" pitchFamily="2" charset="2"/>
              <a:buChar char="à"/>
            </a:pPr>
            <a:endParaRPr lang="de-DE" dirty="0"/>
          </a:p>
          <a:p>
            <a:pPr>
              <a:spcBef>
                <a:spcPts val="1200"/>
              </a:spcBef>
              <a:spcAft>
                <a:spcPts val="600"/>
              </a:spcAft>
              <a:buFont typeface="Wingdings" panose="05000000000000000000" pitchFamily="2" charset="2"/>
              <a:buChar char="à"/>
            </a:pPr>
            <a:endParaRPr lang="de-DE" sz="1400" dirty="0"/>
          </a:p>
          <a:p>
            <a:pPr>
              <a:spcBef>
                <a:spcPts val="1200"/>
              </a:spcBef>
              <a:spcAft>
                <a:spcPts val="600"/>
              </a:spcAft>
              <a:buFont typeface="Wingdings" panose="05000000000000000000" pitchFamily="2" charset="2"/>
              <a:buChar char="à"/>
            </a:pPr>
            <a:endParaRPr lang="de-DE" sz="1400" dirty="0"/>
          </a:p>
          <a:p>
            <a:pPr>
              <a:spcBef>
                <a:spcPts val="1200"/>
              </a:spcBef>
              <a:spcAft>
                <a:spcPts val="600"/>
              </a:spcAft>
              <a:buFont typeface="Wingdings" panose="05000000000000000000" pitchFamily="2" charset="2"/>
              <a:buChar char="à"/>
            </a:pPr>
            <a:endParaRPr lang="de-DE" sz="1400" dirty="0"/>
          </a:p>
          <a:p>
            <a:endParaRPr lang="de-DE" sz="1100" dirty="0"/>
          </a:p>
        </p:txBody>
      </p:sp>
      <p:sp>
        <p:nvSpPr>
          <p:cNvPr id="3" name="Rechteck 2"/>
          <p:cNvSpPr/>
          <p:nvPr/>
        </p:nvSpPr>
        <p:spPr>
          <a:xfrm>
            <a:off x="6412804" y="6370919"/>
            <a:ext cx="2577950" cy="261610"/>
          </a:xfrm>
          <a:prstGeom prst="rect">
            <a:avLst/>
          </a:prstGeom>
        </p:spPr>
        <p:txBody>
          <a:bodyPr wrap="none">
            <a:spAutoFit/>
          </a:bodyPr>
          <a:lstStyle/>
          <a:p>
            <a:r>
              <a:rPr lang="de-DE" sz="1100" b="1" cap="small" dirty="0">
                <a:solidFill>
                  <a:schemeClr val="bg1"/>
                </a:solidFill>
              </a:rPr>
              <a:t>Copyright: Ulm/Neu-Ulm Touristik GmbH </a:t>
            </a:r>
          </a:p>
        </p:txBody>
      </p:sp>
      <p:sp>
        <p:nvSpPr>
          <p:cNvPr id="7" name="Textfeld 6">
            <a:extLst>
              <a:ext uri="{FF2B5EF4-FFF2-40B4-BE49-F238E27FC236}">
                <a16:creationId xmlns:a16="http://schemas.microsoft.com/office/drawing/2014/main" id="{BE7188C3-F992-4E30-85EB-44BC2C464B2F}"/>
              </a:ext>
            </a:extLst>
          </p:cNvPr>
          <p:cNvSpPr txBox="1"/>
          <p:nvPr/>
        </p:nvSpPr>
        <p:spPr>
          <a:xfrm>
            <a:off x="329987" y="415292"/>
            <a:ext cx="6045199" cy="523220"/>
          </a:xfrm>
          <a:prstGeom prst="rect">
            <a:avLst/>
          </a:prstGeom>
          <a:noFill/>
        </p:spPr>
        <p:txBody>
          <a:bodyPr wrap="square" rtlCol="0">
            <a:spAutoFit/>
          </a:bodyPr>
          <a:lstStyle/>
          <a:p>
            <a:r>
              <a:rPr lang="de-DE" sz="2800" b="1" dirty="0">
                <a:latin typeface="Corbel" panose="020B0503020204020204" pitchFamily="34" charset="0"/>
              </a:rPr>
              <a:t>DEFINITION VERNACHLÄSSIGUNG</a:t>
            </a:r>
          </a:p>
        </p:txBody>
      </p:sp>
    </p:spTree>
    <p:extLst>
      <p:ext uri="{BB962C8B-B14F-4D97-AF65-F5344CB8AC3E}">
        <p14:creationId xmlns:p14="http://schemas.microsoft.com/office/powerpoint/2010/main" val="808769398"/>
      </p:ext>
    </p:extLst>
  </p:cSld>
  <p:clrMapOvr>
    <a:masterClrMapping/>
  </p:clrMapOvr>
</p:sld>
</file>

<file path=ppt/theme/theme1.xml><?xml version="1.0" encoding="utf-8"?>
<a:theme xmlns:a="http://schemas.openxmlformats.org/drawingml/2006/main" name="Office Theme">
  <a:themeElements>
    <a:clrScheme name="Uniklinik Farben">
      <a:dk1>
        <a:srgbClr val="445055"/>
      </a:dk1>
      <a:lt1>
        <a:sysClr val="window" lastClr="FFFFFF"/>
      </a:lt1>
      <a:dk2>
        <a:srgbClr val="009DCA"/>
      </a:dk2>
      <a:lt2>
        <a:srgbClr val="FFFFFF"/>
      </a:lt2>
      <a:accent1>
        <a:srgbClr val="009DCA"/>
      </a:accent1>
      <a:accent2>
        <a:srgbClr val="61A032"/>
      </a:accent2>
      <a:accent3>
        <a:srgbClr val="479DCA"/>
      </a:accent3>
      <a:accent4>
        <a:srgbClr val="A9D8A2"/>
      </a:accent4>
      <a:accent5>
        <a:srgbClr val="64ACAF"/>
      </a:accent5>
      <a:accent6>
        <a:srgbClr val="4BD89D"/>
      </a:accent6>
      <a:hlink>
        <a:srgbClr val="009DCA"/>
      </a:hlink>
      <a:folHlink>
        <a:srgbClr val="61A032"/>
      </a:folHlink>
    </a:clrScheme>
    <a:fontScheme name="Office-Design">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39000">
              <a:srgbClr val="00ADC3"/>
            </a:gs>
            <a:gs pos="0">
              <a:srgbClr val="00ADD4"/>
            </a:gs>
            <a:gs pos="86000">
              <a:srgbClr val="31A77C"/>
            </a:gs>
            <a:gs pos="62000">
              <a:srgbClr val="00ADB1"/>
            </a:gs>
            <a:gs pos="100000">
              <a:srgbClr val="61A047"/>
            </a:gs>
          </a:gsLst>
          <a:lin ang="19800000" scaled="0"/>
        </a:gradFill>
        <a:ln>
          <a:noFill/>
        </a:ln>
      </a:spPr>
      <a:bodyPr rtlCol="0" anchor="ctr"/>
      <a:lstStyle>
        <a:defPPr>
          <a:defRPr dirty="0" smtClean="0">
            <a:latin typeface="Corbel" charset="0"/>
            <a:ea typeface="Corbel" charset="0"/>
            <a:cs typeface="Corbe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U-PowerPoint-Vorlage_4zu3_2017.potx" id="{66D82B00-8EB4-4FA6-A065-94C530390E2A}" vid="{66492BF1-AC16-450C-B64E-F1E0217E90E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UKU-PowerPoint-Vorlage_4zu3_2017</Template>
  <TotalTime>0</TotalTime>
  <Words>5162</Words>
  <Application>Microsoft Office PowerPoint</Application>
  <PresentationFormat>Bildschirmpräsentation (4:3)</PresentationFormat>
  <Paragraphs>640</Paragraphs>
  <Slides>78</Slides>
  <Notes>28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78</vt:i4>
      </vt:variant>
    </vt:vector>
  </HeadingPairs>
  <TitlesOfParts>
    <vt:vector size="84" baseType="lpstr">
      <vt:lpstr>Arial</vt:lpstr>
      <vt:lpstr>Calibri</vt:lpstr>
      <vt:lpstr>Corbel</vt:lpstr>
      <vt:lpstr>Symbol</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Trauma- Entwicklungsheterotopie</vt:lpstr>
      <vt:lpstr>PowerPoint-Präsentation</vt:lpstr>
      <vt:lpstr>PowerPoint-Präsentation</vt:lpstr>
      <vt:lpstr>PowerPoint-Präsentation</vt:lpstr>
      <vt:lpstr>PowerPoint-Präsentation</vt:lpstr>
      <vt:lpstr>PowerPoint-Präsentation</vt:lpstr>
      <vt:lpstr>Grundgesetz Artikel 6</vt:lpstr>
      <vt:lpstr>PowerPoint-Präsentation</vt:lpstr>
      <vt:lpstr>PowerPoint-Präsentation</vt:lpstr>
      <vt:lpstr>PowerPoint-Präsentation</vt:lpstr>
      <vt:lpstr>Familiengerichtliche Maßnahmen bei Kindeswohlgefährdung §§ 1666, 1666a BGB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Gedächtnisleistungen nach traumatisierenden Erfahrungen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Universitätsklinikum Ulm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Titel/Thema Hier steht die Überschrift bzw. das Thema  der Veranstaltung oder des Vortrages</dc:title>
  <dc:creator>Fegert Jörg</dc:creator>
  <cp:lastModifiedBy>Hoffmann Ulrike</cp:lastModifiedBy>
  <cp:revision>204</cp:revision>
  <cp:lastPrinted>2017-03-23T09:29:07Z</cp:lastPrinted>
  <dcterms:created xsi:type="dcterms:W3CDTF">2017-06-29T07:34:26Z</dcterms:created>
  <dcterms:modified xsi:type="dcterms:W3CDTF">2024-09-04T06:43:53Z</dcterms:modified>
</cp:coreProperties>
</file>